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sdt>
      <w:sdtPr>
        <w:id w:val="-534513317"/>
        <w:docPartObj>
          <w:docPartGallery w:val="Cover Pages"/>
          <w:docPartUnique/>
        </w:docPartObj>
      </w:sdtPr>
      <w:sdtContent>
        <w:p w14:paraId="77385D62" w14:textId="77777777" w:rsidR="005066A0" w:rsidRDefault="005066A0" w:rsidP="005066A0">
          <w:r>
            <w:rPr>
              <w:noProof/>
              <w:lang w:val="en-US"/>
            </w:rPr>
            <w:drawing>
              <wp:anchor distT="0" distB="0" distL="114300" distR="114300" simplePos="0" relativeHeight="251658241" behindDoc="1" locked="0" layoutInCell="1" allowOverlap="1" wp14:anchorId="5D3885E2" wp14:editId="5C751E72">
                <wp:simplePos x="0" y="0"/>
                <wp:positionH relativeFrom="column">
                  <wp:posOffset>-445135</wp:posOffset>
                </wp:positionH>
                <wp:positionV relativeFrom="paragraph">
                  <wp:posOffset>-610235</wp:posOffset>
                </wp:positionV>
                <wp:extent cx="6983730" cy="1004570"/>
                <wp:effectExtent l="0" t="0" r="1270" b="0"/>
                <wp:wrapNone/>
                <wp:docPr id="1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Omslag_Avhandlingar_Noden3.png"/>
                        <pic:cNvPicPr/>
                      </pic:nvPicPr>
                      <pic:blipFill>
                        <a:blip r:embed="rId11"/>
                        <a:stretch>
                          <a:fillRect/>
                        </a:stretch>
                      </pic:blipFill>
                      <pic:spPr>
                        <a:xfrm>
                          <a:off x="0" y="0"/>
                          <a:ext cx="6983730" cy="1004570"/>
                        </a:xfrm>
                        <a:prstGeom prst="rect">
                          <a:avLst/>
                        </a:prstGeom>
                      </pic:spPr>
                    </pic:pic>
                  </a:graphicData>
                </a:graphic>
                <wp14:sizeRelH relativeFrom="margin">
                  <wp14:pctWidth>0</wp14:pctWidth>
                </wp14:sizeRelH>
                <wp14:sizeRelV relativeFrom="margin">
                  <wp14:pctHeight>0</wp14:pctHeight>
                </wp14:sizeRelV>
              </wp:anchor>
            </w:drawing>
          </w:r>
          <w:r>
            <w:rPr>
              <w:noProof/>
              <w:lang w:val="en-US"/>
            </w:rPr>
            <w:drawing>
              <wp:anchor distT="0" distB="0" distL="114300" distR="114300" simplePos="0" relativeHeight="251658242" behindDoc="0" locked="0" layoutInCell="1" allowOverlap="1" wp14:anchorId="141DD21C" wp14:editId="571235B7">
                <wp:simplePos x="0" y="0"/>
                <wp:positionH relativeFrom="column">
                  <wp:posOffset>1270</wp:posOffset>
                </wp:positionH>
                <wp:positionV relativeFrom="paragraph">
                  <wp:posOffset>-408940</wp:posOffset>
                </wp:positionV>
                <wp:extent cx="2879725" cy="594995"/>
                <wp:effectExtent l="0" t="0" r="3175" b="1905"/>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EN_WH_Avancez_CH_Left_TEST.eps"/>
                        <pic:cNvPicPr/>
                      </pic:nvPicPr>
                      <pic:blipFill>
                        <a:blip r:embed="rId12"/>
                        <a:stretch>
                          <a:fillRect/>
                        </a:stretch>
                      </pic:blipFill>
                      <pic:spPr>
                        <a:xfrm>
                          <a:off x="0" y="0"/>
                          <a:ext cx="2879725" cy="594995"/>
                        </a:xfrm>
                        <a:prstGeom prst="rect">
                          <a:avLst/>
                        </a:prstGeom>
                      </pic:spPr>
                    </pic:pic>
                  </a:graphicData>
                </a:graphic>
                <wp14:sizeRelH relativeFrom="margin">
                  <wp14:pctWidth>0</wp14:pctWidth>
                </wp14:sizeRelH>
                <wp14:sizeRelV relativeFrom="margin">
                  <wp14:pctHeight>0</wp14:pctHeight>
                </wp14:sizeRelV>
              </wp:anchor>
            </w:drawing>
          </w:r>
        </w:p>
        <w:p w14:paraId="48636CAB" w14:textId="77777777" w:rsidR="005066A0" w:rsidRDefault="005066A0" w:rsidP="005066A0">
          <w:r>
            <w:rPr>
              <w:noProof/>
            </w:rPr>
            <mc:AlternateContent>
              <mc:Choice Requires="wps">
                <w:drawing>
                  <wp:anchor distT="0" distB="0" distL="114300" distR="114300" simplePos="0" relativeHeight="251658243" behindDoc="0" locked="0" layoutInCell="1" allowOverlap="1" wp14:anchorId="70A39A80" wp14:editId="4F6B055A">
                    <wp:simplePos x="0" y="0"/>
                    <wp:positionH relativeFrom="column">
                      <wp:posOffset>-445135</wp:posOffset>
                    </wp:positionH>
                    <wp:positionV relativeFrom="paragraph">
                      <wp:posOffset>170815</wp:posOffset>
                    </wp:positionV>
                    <wp:extent cx="6983730" cy="55245"/>
                    <wp:effectExtent l="0" t="0" r="1270" b="0"/>
                    <wp:wrapNone/>
                    <wp:docPr id="12" name="Rectangle 12"/>
                    <wp:cNvGraphicFramePr/>
                    <a:graphic xmlns:a="http://schemas.openxmlformats.org/drawingml/2006/main">
                      <a:graphicData uri="http://schemas.microsoft.com/office/word/2010/wordprocessingShape">
                        <wps:wsp>
                          <wps:cNvSpPr/>
                          <wps:spPr>
                            <a:xfrm>
                              <a:off x="0" y="0"/>
                              <a:ext cx="6983730" cy="55245"/>
                            </a:xfrm>
                            <a:prstGeom prst="rect">
                              <a:avLst/>
                            </a:prstGeom>
                            <a:solidFill>
                              <a:srgbClr val="96694C"/>
                            </a:solidFill>
                            <a:ln>
                              <a:noFill/>
                            </a:ln>
                            <a:effectLst/>
                          </wps:spPr>
                          <wps:style>
                            <a:lnRef idx="1">
                              <a:schemeClr val="accent1"/>
                            </a:lnRef>
                            <a:fillRef idx="3">
                              <a:schemeClr val="accent1"/>
                            </a:fillRef>
                            <a:effectRef idx="2">
                              <a:schemeClr val="accent1"/>
                            </a:effectRef>
                            <a:fontRef idx="minor">
                              <a:schemeClr val="lt1"/>
                            </a:fontRef>
                          </wps:style>
                          <wps:txbx>
                            <w:txbxContent>
                              <w:p w14:paraId="58CCA43A" w14:textId="77777777" w:rsidR="005066A0" w:rsidRDefault="005066A0" w:rsidP="005066A0">
                                <w:r>
                                  <w:t>11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ect w14:anchorId="70A39A80" id="Rectangle 12" o:spid="_x0000_s1026" style="position:absolute;margin-left:-35.05pt;margin-top:13.45pt;width:549.9pt;height:4.35pt;z-index:25165824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dJ2AshgIAAHwFAAAOAAAAZHJzL2Uyb0RvYy54bWysVN1r2zAQfx/sfxB6X52kSdaEOiWkdAxK&#13;&#10;W9qOPiuylBhknXZSYmd//U6y42ZdoTD2Yt/pfvf9cXnVVIbtFfoSbM6HZwPOlJVQlHaT8x/PN18u&#13;&#10;OPNB2EIYsCrnB+X51eLzp8vazdUItmAKhYyMWD+vXc63Ibh5lnm5VZXwZ+CUJaEGrEQgFjdZgaIm&#13;&#10;65XJRoPBNKsBC4cglff0et0K+SLZ11rJcK+1V4GZnFNsIX0xfdfxmy0uxXyDwm1L2YUh/iGKSpSW&#13;&#10;nPamrkUQbIflX6aqUiJ40OFMQpWB1qVUKQfKZjh4k83TVjiVcqHieNeXyf8/s/Ju/4CsLKh3I86s&#13;&#10;qKhHj1Q1YTdGMXqjAtXOzwn35B6w4zyRMdtGYxX/lAdrUlEPfVFVE5ikx+ns4vzrOdVekmwyGY0n&#13;&#10;0Wb2quzQh28KKhaJnCN5T6UU+1sfWugREn15MGVxUxqTGNysVwbZXlB/Z9PpbLzqrP8BMzaCLUS1&#13;&#10;1mL7otKEdG5imm1iiQoHo6KWsY9KU4UolWGKK82m6r0KKZUNw85tQkc1Ta56xfOPFTt8VG2j6pVH&#13;&#10;Hyv3Gskz2NArV6UFfM+A6UPWLZ56cpJ3JEOzbrqGr6E40JwgtAvknbwpqVu3wocHgbQx1F+6AuGe&#13;&#10;PtpAnXPoKM62gL/ee494GmSSclbTBubc/9wJVJyZ75ZGfDYcj+PKJmY8+ToiBk8l61OJ3VUroCEY&#13;&#10;0r1xMpERH8yR1AjVCx2LZfRKImEl+c65DHhkVqG9DHRupFouE4zW1Ilwa5+cPA5AnMbn5kWg60Y2&#13;&#10;0KzfwXFbxfzN5LbY2BoLy10AXaaxjiVu69qVnlY8LUZ3juINOeUT6vVoLn4DAAD//wMAUEsDBBQA&#13;&#10;BgAIAAAAIQAlE8Da4AAAAA8BAAAPAAAAZHJzL2Rvd25yZXYueG1sTE89T8MwEN2R+A/WIbG1doJI&#13;&#10;aBqnqqCdES0DoxsfccA+R7HbBn497lSWk57ufdaryVl2wjH0niRkcwEMqfW6p07C+347ewIWoiKt&#13;&#10;rCeU8IMBVs3tTa0q7c/0hqdd7FgyoVApCSbGoeI8tAadCnM/IKXfpx+digmOHdejOidzZ3kuRMGd&#13;&#10;6iklGDXgs8H2e3d0EtRm/VF8beh1a5zfl67MfsVgpby/m16W6ayXwCJO8aqAy4bUH5pU7OCPpAOz&#13;&#10;EmalyBJVQl4sgF0IIl+UwA4SHh4L4E3N/+9o/gAAAP//AwBQSwECLQAUAAYACAAAACEAtoM4kv4A&#13;&#10;AADhAQAAEwAAAAAAAAAAAAAAAAAAAAAAW0NvbnRlbnRfVHlwZXNdLnhtbFBLAQItABQABgAIAAAA&#13;&#10;IQA4/SH/1gAAAJQBAAALAAAAAAAAAAAAAAAAAC8BAABfcmVscy8ucmVsc1BLAQItABQABgAIAAAA&#13;&#10;IQBdJ2AshgIAAHwFAAAOAAAAAAAAAAAAAAAAAC4CAABkcnMvZTJvRG9jLnhtbFBLAQItABQABgAI&#13;&#10;AAAAIQAlE8Da4AAAAA8BAAAPAAAAAAAAAAAAAAAAAOAEAABkcnMvZG93bnJldi54bWxQSwUGAAAA&#13;&#10;AAQABADzAAAA7QUAAAAA&#13;&#10;" fillcolor="#96694c" stroked="f">
                    <v:textbox>
                      <w:txbxContent>
                        <w:p w14:paraId="58CCA43A" w14:textId="77777777" w:rsidR="005066A0" w:rsidRDefault="005066A0" w:rsidP="005066A0">
                          <w:r>
                            <w:t>11</w:t>
                          </w:r>
                        </w:p>
                      </w:txbxContent>
                    </v:textbox>
                  </v:rect>
                </w:pict>
              </mc:Fallback>
            </mc:AlternateContent>
          </w:r>
        </w:p>
        <w:p w14:paraId="294CA913" w14:textId="77777777" w:rsidR="005066A0" w:rsidRDefault="005066A0" w:rsidP="005066A0"/>
        <w:p w14:paraId="7CFF0648" w14:textId="77777777" w:rsidR="005066A0" w:rsidRDefault="005066A0" w:rsidP="005066A0"/>
        <w:p w14:paraId="5EA0E3D4" w14:textId="060D06B6" w:rsidR="005066A0" w:rsidRDefault="005066A0" w:rsidP="005066A0"/>
        <w:p w14:paraId="5D51169A" w14:textId="77777777" w:rsidR="005066A0" w:rsidRDefault="005066A0" w:rsidP="005066A0"/>
        <w:p w14:paraId="0ADD02F1" w14:textId="77777777" w:rsidR="005066A0" w:rsidRDefault="005066A0" w:rsidP="005066A0"/>
        <w:p w14:paraId="5BC687BA" w14:textId="77777777" w:rsidR="005066A0" w:rsidRDefault="005066A0" w:rsidP="005066A0"/>
        <w:p w14:paraId="6A51E2E7" w14:textId="77777777" w:rsidR="005066A0" w:rsidRDefault="005066A0" w:rsidP="005066A0"/>
        <w:p w14:paraId="627AAD2E" w14:textId="77777777" w:rsidR="005066A0" w:rsidRDefault="005066A0" w:rsidP="005066A0"/>
        <w:p w14:paraId="1752A1D1" w14:textId="6B63C640" w:rsidR="005066A0" w:rsidRDefault="005066A0" w:rsidP="005066A0"/>
        <w:p w14:paraId="58169C2D" w14:textId="77777777" w:rsidR="005066A0" w:rsidRDefault="005066A0" w:rsidP="005066A0"/>
        <w:p w14:paraId="76724E99" w14:textId="77777777" w:rsidR="005066A0" w:rsidRDefault="005066A0" w:rsidP="005066A0"/>
        <w:p w14:paraId="1A3E4523" w14:textId="77777777" w:rsidR="005066A0" w:rsidRDefault="005066A0" w:rsidP="005066A0"/>
        <w:p w14:paraId="61EF0570" w14:textId="77777777" w:rsidR="005066A0" w:rsidRDefault="005066A0" w:rsidP="005066A0"/>
        <w:p w14:paraId="29B07C98" w14:textId="77777777" w:rsidR="005066A0" w:rsidRDefault="005066A0" w:rsidP="005066A0"/>
        <w:p w14:paraId="72A8A410" w14:textId="77777777" w:rsidR="005066A0" w:rsidRDefault="005066A0" w:rsidP="005066A0"/>
        <w:p w14:paraId="4AAAF9A4" w14:textId="77777777" w:rsidR="005066A0" w:rsidRDefault="005066A0" w:rsidP="005066A0"/>
        <w:p w14:paraId="1C37DDED" w14:textId="77777777" w:rsidR="005066A0" w:rsidRDefault="005066A0" w:rsidP="005066A0"/>
        <w:p w14:paraId="26497C4E" w14:textId="77777777" w:rsidR="005066A0" w:rsidRDefault="005066A0" w:rsidP="005066A0"/>
        <w:p w14:paraId="6C328072" w14:textId="77777777" w:rsidR="005066A0" w:rsidRDefault="005066A0" w:rsidP="005066A0"/>
        <w:p w14:paraId="68767386" w14:textId="77777777" w:rsidR="005066A0" w:rsidRPr="0043673B" w:rsidRDefault="005066A0" w:rsidP="005066A0"/>
        <w:p w14:paraId="233ABAEA" w14:textId="77777777" w:rsidR="005066A0" w:rsidRPr="006D4AF6" w:rsidRDefault="005066A0" w:rsidP="005066A0">
          <w:pPr>
            <w:rPr>
              <w:lang w:val="en-US"/>
            </w:rPr>
          </w:pPr>
        </w:p>
        <w:p w14:paraId="1F2177AE" w14:textId="77777777" w:rsidR="005066A0" w:rsidRPr="006D4AF6" w:rsidRDefault="005066A0" w:rsidP="005066A0">
          <w:pPr>
            <w:rPr>
              <w:lang w:val="en-US"/>
            </w:rPr>
          </w:pPr>
          <w:r>
            <w:rPr>
              <w:noProof/>
            </w:rPr>
            <mc:AlternateContent>
              <mc:Choice Requires="wps">
                <w:drawing>
                  <wp:anchor distT="0" distB="0" distL="114300" distR="114300" simplePos="0" relativeHeight="251658244" behindDoc="0" locked="0" layoutInCell="1" allowOverlap="1" wp14:anchorId="515C9567" wp14:editId="67DC7126">
                    <wp:simplePos x="0" y="0"/>
                    <wp:positionH relativeFrom="column">
                      <wp:posOffset>-93980</wp:posOffset>
                    </wp:positionH>
                    <wp:positionV relativeFrom="paragraph">
                      <wp:posOffset>221615</wp:posOffset>
                    </wp:positionV>
                    <wp:extent cx="6172200" cy="3296285"/>
                    <wp:effectExtent l="0" t="0" r="0" b="0"/>
                    <wp:wrapNone/>
                    <wp:docPr id="6" name="Text Box 3"/>
                    <wp:cNvGraphicFramePr/>
                    <a:graphic xmlns:a="http://schemas.openxmlformats.org/drawingml/2006/main">
                      <a:graphicData uri="http://schemas.microsoft.com/office/word/2010/wordprocessingShape">
                        <wps:wsp>
                          <wps:cNvSpPr txBox="1"/>
                          <wps:spPr>
                            <a:xfrm>
                              <a:off x="0" y="0"/>
                              <a:ext cx="6172200" cy="3296285"/>
                            </a:xfrm>
                            <a:prstGeom prst="rect">
                              <a:avLst/>
                            </a:prstGeom>
                            <a:noFill/>
                            <a:ln w="6350">
                              <a:noFill/>
                            </a:ln>
                          </wps:spPr>
                          <wps:txbx>
                            <w:txbxContent>
                              <w:p w14:paraId="5FFD93E9" w14:textId="334F58C3" w:rsidR="005066A0" w:rsidRPr="00AF3C88" w:rsidRDefault="005066A0" w:rsidP="005066A0">
                                <w:pPr>
                                  <w:spacing w:line="600" w:lineRule="exact"/>
                                  <w:rPr>
                                    <w:rFonts w:ascii="Arial" w:hAnsi="Arial"/>
                                    <w:b/>
                                    <w:sz w:val="60"/>
                                    <w:szCs w:val="60"/>
                                    <w:lang w:val="en-US"/>
                                  </w:rPr>
                                </w:pPr>
                                <w:r>
                                  <w:rPr>
                                    <w:rFonts w:ascii="Arial" w:hAnsi="Arial"/>
                                    <w:b/>
                                    <w:sz w:val="60"/>
                                    <w:szCs w:val="60"/>
                                    <w:lang w:val="en-US"/>
                                  </w:rPr>
                                  <w:t xml:space="preserve">IMPROVING CONSTRUCTION LOGISTICS PERFORMANCE THROUGH </w:t>
                                </w:r>
                                <w:r w:rsidR="00010DD9">
                                  <w:rPr>
                                    <w:rFonts w:ascii="Arial" w:hAnsi="Arial"/>
                                    <w:b/>
                                    <w:sz w:val="60"/>
                                    <w:szCs w:val="60"/>
                                    <w:lang w:val="en-US"/>
                                  </w:rPr>
                                  <w:t>COMMUNICATION</w:t>
                                </w:r>
                              </w:p>
                              <w:p w14:paraId="566A009A" w14:textId="1680D157" w:rsidR="005066A0" w:rsidRPr="0083690D" w:rsidRDefault="005066A0" w:rsidP="005066A0">
                                <w:pPr>
                                  <w:pStyle w:val="Brd2015Framvagn"/>
                                  <w:tabs>
                                    <w:tab w:val="clear" w:pos="300"/>
                                    <w:tab w:val="left" w:pos="230"/>
                                  </w:tabs>
                                  <w:spacing w:after="44" w:line="280" w:lineRule="atLeast"/>
                                  <w:rPr>
                                    <w:sz w:val="28"/>
                                    <w:szCs w:val="28"/>
                                    <w:lang w:val="en-US"/>
                                  </w:rPr>
                                </w:pPr>
                                <w:r w:rsidRPr="0083690D">
                                  <w:rPr>
                                    <w:sz w:val="28"/>
                                    <w:szCs w:val="28"/>
                                    <w:lang w:val="en-US"/>
                                  </w:rPr>
                                  <w:t>Master’s thesis in</w:t>
                                </w:r>
                                <w:r w:rsidR="00903A8E">
                                  <w:rPr>
                                    <w:sz w:val="28"/>
                                    <w:szCs w:val="28"/>
                                    <w:lang w:val="en-US"/>
                                  </w:rPr>
                                  <w:t xml:space="preserve"> Design and Construction Project Management</w:t>
                                </w:r>
                              </w:p>
                              <w:p w14:paraId="3BA5F3DB" w14:textId="77777777" w:rsidR="005066A0" w:rsidRPr="0083690D" w:rsidRDefault="005066A0" w:rsidP="005066A0">
                                <w:pPr>
                                  <w:rPr>
                                    <w:lang w:val="en-US"/>
                                  </w:rPr>
                                </w:pPr>
                              </w:p>
                              <w:p w14:paraId="6888DF37" w14:textId="77777777" w:rsidR="005066A0" w:rsidRPr="0083690D" w:rsidRDefault="005066A0" w:rsidP="005066A0">
                                <w:pPr>
                                  <w:rPr>
                                    <w:rFonts w:ascii="Arial" w:hAnsi="Arial"/>
                                    <w:sz w:val="32"/>
                                    <w:szCs w:val="32"/>
                                    <w:lang w:val="en-US"/>
                                  </w:rPr>
                                </w:pPr>
                              </w:p>
                              <w:p w14:paraId="65E825D5" w14:textId="77777777" w:rsidR="005066A0" w:rsidRPr="0083690D" w:rsidRDefault="005066A0" w:rsidP="005066A0">
                                <w:pPr>
                                  <w:rPr>
                                    <w:rFonts w:ascii="Arial" w:hAnsi="Arial"/>
                                    <w:sz w:val="32"/>
                                    <w:szCs w:val="32"/>
                                    <w:lang w:val="en-US"/>
                                  </w:rPr>
                                </w:pPr>
                              </w:p>
                              <w:p w14:paraId="23FB73B0" w14:textId="6C5E5400" w:rsidR="005066A0" w:rsidRDefault="004116A3" w:rsidP="005066A0">
                                <w:pPr>
                                  <w:rPr>
                                    <w:rFonts w:ascii="Arial" w:hAnsi="Arial"/>
                                    <w:sz w:val="32"/>
                                    <w:szCs w:val="32"/>
                                    <w:lang w:val="en-US"/>
                                  </w:rPr>
                                </w:pPr>
                                <w:r>
                                  <w:rPr>
                                    <w:rFonts w:ascii="Arial" w:hAnsi="Arial"/>
                                    <w:sz w:val="32"/>
                                    <w:szCs w:val="32"/>
                                    <w:lang w:val="en-US"/>
                                  </w:rPr>
                                  <w:t>RAMI EL HAMAD</w:t>
                                </w:r>
                              </w:p>
                              <w:p w14:paraId="420FBA27" w14:textId="1F08BCAF" w:rsidR="004116A3" w:rsidRPr="006E0E85" w:rsidRDefault="004116A3" w:rsidP="005066A0">
                                <w:pPr>
                                  <w:rPr>
                                    <w:rFonts w:ascii="Arial" w:hAnsi="Arial"/>
                                    <w:sz w:val="32"/>
                                    <w:szCs w:val="32"/>
                                    <w:lang w:val="en-US"/>
                                  </w:rPr>
                                </w:pPr>
                                <w:r>
                                  <w:rPr>
                                    <w:rFonts w:ascii="Arial" w:hAnsi="Arial"/>
                                    <w:sz w:val="32"/>
                                    <w:szCs w:val="32"/>
                                    <w:lang w:val="en-US"/>
                                  </w:rPr>
                                  <w:t>AHMED YASIN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type w14:anchorId="515C9567" id="_x0000_t202" coordsize="21600,21600" o:spt="202" path="m,l,21600r21600,l21600,xe">
                    <v:stroke joinstyle="miter"/>
                    <v:path gradientshapeok="t" o:connecttype="rect"/>
                  </v:shapetype>
                  <v:shape id="Text Box 3" o:spid="_x0000_s1027" type="#_x0000_t202" style="position:absolute;margin-left:-7.4pt;margin-top:17.45pt;width:486pt;height:259.55pt;z-index:25165824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LTDq/MAIAAFkEAAAOAAAAZHJzL2Uyb0RvYy54bWysVE1vGjEQvVfqf7B8LwvLR5IVS0QTUVWK&#13;&#10;kkhQ5Wy8NruS7XFtwy799R17gaC0p6oXM56ZnY/3npnfd1qRg3C+AVPS0WBIiTAcqsbsSvpjs/py&#13;&#10;S4kPzFRMgRElPQpP7xefP81bW4gcalCVcASLGF+0tqR1CLbIMs9roZkfgBUGgxKcZgGvbpdVjrVY&#13;&#10;XassHw5nWQuusg648B69j32QLlJ9KQUPL1J6EYgqKc4W0unSuY1ntpizYueYrRt+GoP9wxSaNQab&#13;&#10;Xko9ssDI3jV/lNINd+BBhgEHnYGUDRdpB9xmNPywzbpmVqRdEBxvLzD5/1eWPx9eHWmqks4oMUwj&#13;&#10;RRvRBfIVOjKO6LTWF5i0tpgWOnQjy2e/R2dcupNOx19ch2AccT5esI3FODpno5scCaOEY2yc383y&#13;&#10;22msk71/bp0P3wRoEo2SOiQvYcoOTz70qeeU2M3AqlEqEagMabHFeDpMH1wiWFwZ7BGX6IeNVui2&#13;&#10;XVo5Py+yheqI+zno9eEtXzU4wxPz4ZU5FATOjSIPL3hIBdgLThYlNbhff/PHfOQJo5S0KLCS+p97&#13;&#10;5gQl6rtBBu9Gk0lUZLpMpjc5Xtx1ZHsdMXv9AKjhET4ny5MZ84M6m9KBfsO3sIxdMcQMx94lDWfz&#13;&#10;IfSyx7fExXKZklCDloUns7Y8lo6oRoQ33Rtz9kRDQAaf4SxFVnxgo8/t+VjuA8gmURVx7lE9wY/6&#13;&#10;TWSf3lp8INf3lPX+j7D4DQAA//8DAFBLAwQUAAYACAAAACEAxG0pTugAAAAPAQAADwAAAGRycy9k&#13;&#10;b3ducmV2LnhtbEyPT0/CQBDF7yZ+h82YeIMttVUonRJSQ0yMHkAu3rbdoW3cP7W7QPHTu5z0MsnL&#13;&#10;zLz3e/lq1IqdaHCdNQizaQSMTG1lZxqE/cdmMgfmvDBSKGsI4UIOVsXtTS4yac9mS6edb1gwMS4T&#13;&#10;CK33fca5q1vSwk1tTybsDnbQwgc5NFwO4hzMteJxFD1yLToTElrRU9lS/bU7aoTXcvMutlWs5z+q&#13;&#10;fHk7rPvv/WeKeH83Pi/DWC+BeRr93wdcOwR+KAJYZY9GOqYQJrMk8HuEh2QBLBws0qcYWIWQpkkE&#13;&#10;vMj5/x7FLwAAAP//AwBQSwECLQAUAAYACAAAACEAtoM4kv4AAADhAQAAEwAAAAAAAAAAAAAAAAAA&#13;&#10;AAAAW0NvbnRlbnRfVHlwZXNdLnhtbFBLAQItABQABgAIAAAAIQA4/SH/1gAAAJQBAAALAAAAAAAA&#13;&#10;AAAAAAAAAC8BAABfcmVscy8ucmVsc1BLAQItABQABgAIAAAAIQDLTDq/MAIAAFkEAAAOAAAAAAAA&#13;&#10;AAAAAAAAAC4CAABkcnMvZTJvRG9jLnhtbFBLAQItABQABgAIAAAAIQDEbSlO6AAAAA8BAAAPAAAA&#13;&#10;AAAAAAAAAAAAAIoEAABkcnMvZG93bnJldi54bWxQSwUGAAAAAAQABADzAAAAnwUAAAAA&#13;&#10;" filled="f" stroked="f" strokeweight=".5pt">
                    <v:textbox>
                      <w:txbxContent>
                        <w:p w14:paraId="5FFD93E9" w14:textId="334F58C3" w:rsidR="005066A0" w:rsidRPr="00AF3C88" w:rsidRDefault="005066A0" w:rsidP="005066A0">
                          <w:pPr>
                            <w:spacing w:line="600" w:lineRule="exact"/>
                            <w:rPr>
                              <w:rFonts w:ascii="Arial" w:hAnsi="Arial"/>
                              <w:b/>
                              <w:sz w:val="60"/>
                              <w:szCs w:val="60"/>
                              <w:lang w:val="en-US"/>
                            </w:rPr>
                          </w:pPr>
                          <w:r>
                            <w:rPr>
                              <w:rFonts w:ascii="Arial" w:hAnsi="Arial"/>
                              <w:b/>
                              <w:sz w:val="60"/>
                              <w:szCs w:val="60"/>
                              <w:lang w:val="en-US"/>
                            </w:rPr>
                            <w:t xml:space="preserve">IMPROVING CONSTRUCTION LOGISTICS PERFORMANCE THROUGH </w:t>
                          </w:r>
                          <w:r w:rsidR="00010DD9">
                            <w:rPr>
                              <w:rFonts w:ascii="Arial" w:hAnsi="Arial"/>
                              <w:b/>
                              <w:sz w:val="60"/>
                              <w:szCs w:val="60"/>
                              <w:lang w:val="en-US"/>
                            </w:rPr>
                            <w:t>COMMUNICATION</w:t>
                          </w:r>
                        </w:p>
                        <w:p w14:paraId="566A009A" w14:textId="1680D157" w:rsidR="005066A0" w:rsidRPr="0083690D" w:rsidRDefault="005066A0" w:rsidP="005066A0">
                          <w:pPr>
                            <w:pStyle w:val="Brd2015Framvagn"/>
                            <w:tabs>
                              <w:tab w:val="clear" w:pos="300"/>
                              <w:tab w:val="left" w:pos="230"/>
                            </w:tabs>
                            <w:spacing w:after="44" w:line="280" w:lineRule="atLeast"/>
                            <w:rPr>
                              <w:sz w:val="28"/>
                              <w:szCs w:val="28"/>
                              <w:lang w:val="en-US"/>
                            </w:rPr>
                          </w:pPr>
                          <w:r w:rsidRPr="0083690D">
                            <w:rPr>
                              <w:sz w:val="28"/>
                              <w:szCs w:val="28"/>
                              <w:lang w:val="en-US"/>
                            </w:rPr>
                            <w:t>Master’s thesis in</w:t>
                          </w:r>
                          <w:r w:rsidR="00903A8E">
                            <w:rPr>
                              <w:sz w:val="28"/>
                              <w:szCs w:val="28"/>
                              <w:lang w:val="en-US"/>
                            </w:rPr>
                            <w:t xml:space="preserve"> Design and Construction Project Management</w:t>
                          </w:r>
                        </w:p>
                        <w:p w14:paraId="3BA5F3DB" w14:textId="77777777" w:rsidR="005066A0" w:rsidRPr="0083690D" w:rsidRDefault="005066A0" w:rsidP="005066A0">
                          <w:pPr>
                            <w:rPr>
                              <w:lang w:val="en-US"/>
                            </w:rPr>
                          </w:pPr>
                        </w:p>
                        <w:p w14:paraId="6888DF37" w14:textId="77777777" w:rsidR="005066A0" w:rsidRPr="0083690D" w:rsidRDefault="005066A0" w:rsidP="005066A0">
                          <w:pPr>
                            <w:rPr>
                              <w:rFonts w:ascii="Arial" w:hAnsi="Arial"/>
                              <w:sz w:val="32"/>
                              <w:szCs w:val="32"/>
                              <w:lang w:val="en-US"/>
                            </w:rPr>
                          </w:pPr>
                        </w:p>
                        <w:p w14:paraId="65E825D5" w14:textId="77777777" w:rsidR="005066A0" w:rsidRPr="0083690D" w:rsidRDefault="005066A0" w:rsidP="005066A0">
                          <w:pPr>
                            <w:rPr>
                              <w:rFonts w:ascii="Arial" w:hAnsi="Arial"/>
                              <w:sz w:val="32"/>
                              <w:szCs w:val="32"/>
                              <w:lang w:val="en-US"/>
                            </w:rPr>
                          </w:pPr>
                        </w:p>
                        <w:p w14:paraId="23FB73B0" w14:textId="6C5E5400" w:rsidR="005066A0" w:rsidRDefault="004116A3" w:rsidP="005066A0">
                          <w:pPr>
                            <w:rPr>
                              <w:rFonts w:ascii="Arial" w:hAnsi="Arial"/>
                              <w:sz w:val="32"/>
                              <w:szCs w:val="32"/>
                              <w:lang w:val="en-US"/>
                            </w:rPr>
                          </w:pPr>
                          <w:r>
                            <w:rPr>
                              <w:rFonts w:ascii="Arial" w:hAnsi="Arial"/>
                              <w:sz w:val="32"/>
                              <w:szCs w:val="32"/>
                              <w:lang w:val="en-US"/>
                            </w:rPr>
                            <w:t>RAMI EL HAMAD</w:t>
                          </w:r>
                        </w:p>
                        <w:p w14:paraId="420FBA27" w14:textId="1F08BCAF" w:rsidR="004116A3" w:rsidRPr="006E0E85" w:rsidRDefault="004116A3" w:rsidP="005066A0">
                          <w:pPr>
                            <w:rPr>
                              <w:rFonts w:ascii="Arial" w:hAnsi="Arial"/>
                              <w:sz w:val="32"/>
                              <w:szCs w:val="32"/>
                              <w:lang w:val="en-US"/>
                            </w:rPr>
                          </w:pPr>
                          <w:r>
                            <w:rPr>
                              <w:rFonts w:ascii="Arial" w:hAnsi="Arial"/>
                              <w:sz w:val="32"/>
                              <w:szCs w:val="32"/>
                              <w:lang w:val="en-US"/>
                            </w:rPr>
                            <w:t>AHMED YASIN</w:t>
                          </w:r>
                        </w:p>
                      </w:txbxContent>
                    </v:textbox>
                  </v:shape>
                </w:pict>
              </mc:Fallback>
            </mc:AlternateContent>
          </w:r>
        </w:p>
        <w:p w14:paraId="61F90B6D" w14:textId="77777777" w:rsidR="005066A0" w:rsidRDefault="005066A0" w:rsidP="005066A0">
          <w:pPr>
            <w:rPr>
              <w:rFonts w:ascii="Arial" w:hAnsi="Arial" w:cs="Arial"/>
              <w:b/>
              <w:color w:val="67737A"/>
              <w:sz w:val="18"/>
              <w:szCs w:val="18"/>
              <w:lang w:val="en-US"/>
            </w:rPr>
          </w:pPr>
          <w:r>
            <w:rPr>
              <w:rFonts w:ascii="Arial" w:hAnsi="Arial" w:cs="Arial"/>
              <w:b/>
              <w:color w:val="67737A"/>
              <w:sz w:val="18"/>
              <w:szCs w:val="18"/>
              <w:lang w:val="en-US"/>
            </w:rPr>
            <w:tab/>
          </w:r>
        </w:p>
        <w:p w14:paraId="2A383DCC" w14:textId="77777777" w:rsidR="005066A0" w:rsidRDefault="005066A0" w:rsidP="005066A0">
          <w:pPr>
            <w:rPr>
              <w:rFonts w:ascii="Arial" w:hAnsi="Arial" w:cs="Arial"/>
              <w:b/>
              <w:color w:val="67737A"/>
              <w:sz w:val="18"/>
              <w:szCs w:val="18"/>
              <w:lang w:val="en-US"/>
            </w:rPr>
          </w:pPr>
        </w:p>
        <w:p w14:paraId="4AA795D9" w14:textId="77777777" w:rsidR="005066A0" w:rsidRDefault="005066A0" w:rsidP="005066A0">
          <w:pPr>
            <w:rPr>
              <w:rFonts w:ascii="Arial" w:hAnsi="Arial" w:cs="Arial"/>
              <w:b/>
              <w:color w:val="67737A"/>
              <w:sz w:val="18"/>
              <w:szCs w:val="18"/>
              <w:lang w:val="en-US"/>
            </w:rPr>
          </w:pPr>
        </w:p>
        <w:p w14:paraId="1A2C7E66" w14:textId="77777777" w:rsidR="005066A0" w:rsidRDefault="005066A0" w:rsidP="005066A0">
          <w:pPr>
            <w:rPr>
              <w:rFonts w:ascii="Arial" w:hAnsi="Arial" w:cs="Arial"/>
              <w:b/>
              <w:color w:val="67737A"/>
              <w:sz w:val="18"/>
              <w:szCs w:val="18"/>
              <w:lang w:val="en-US"/>
            </w:rPr>
          </w:pPr>
        </w:p>
        <w:p w14:paraId="37F9DD5B" w14:textId="77777777" w:rsidR="005066A0" w:rsidRDefault="005066A0" w:rsidP="005066A0">
          <w:pPr>
            <w:rPr>
              <w:rFonts w:ascii="Arial" w:hAnsi="Arial" w:cs="Arial"/>
              <w:b/>
              <w:color w:val="67737A"/>
              <w:sz w:val="18"/>
              <w:szCs w:val="18"/>
              <w:lang w:val="en-US"/>
            </w:rPr>
          </w:pPr>
        </w:p>
        <w:p w14:paraId="07ADBEC8" w14:textId="77777777" w:rsidR="005066A0" w:rsidRDefault="005066A0" w:rsidP="005066A0">
          <w:pPr>
            <w:rPr>
              <w:rFonts w:ascii="Arial" w:hAnsi="Arial" w:cs="Arial"/>
              <w:b/>
              <w:color w:val="67737A"/>
              <w:sz w:val="18"/>
              <w:szCs w:val="18"/>
              <w:lang w:val="en-US"/>
            </w:rPr>
          </w:pPr>
        </w:p>
        <w:p w14:paraId="2F7CC684" w14:textId="77777777" w:rsidR="005066A0" w:rsidRDefault="005066A0" w:rsidP="005066A0">
          <w:pPr>
            <w:rPr>
              <w:rFonts w:ascii="Arial" w:hAnsi="Arial" w:cs="Arial"/>
              <w:b/>
              <w:color w:val="67737A"/>
              <w:sz w:val="18"/>
              <w:szCs w:val="18"/>
              <w:lang w:val="en-US"/>
            </w:rPr>
          </w:pPr>
        </w:p>
        <w:p w14:paraId="60D870D8" w14:textId="77777777" w:rsidR="005066A0" w:rsidRDefault="005066A0" w:rsidP="005066A0">
          <w:pPr>
            <w:rPr>
              <w:rFonts w:ascii="Arial" w:hAnsi="Arial" w:cs="Arial"/>
              <w:b/>
              <w:color w:val="67737A"/>
              <w:sz w:val="18"/>
              <w:szCs w:val="18"/>
              <w:lang w:val="en-US"/>
            </w:rPr>
          </w:pPr>
        </w:p>
        <w:p w14:paraId="6A6E05D4" w14:textId="77777777" w:rsidR="005066A0" w:rsidRDefault="005066A0" w:rsidP="005066A0">
          <w:pPr>
            <w:rPr>
              <w:rFonts w:ascii="Arial" w:hAnsi="Arial" w:cs="Arial"/>
              <w:b/>
              <w:color w:val="67737A"/>
              <w:sz w:val="18"/>
              <w:szCs w:val="18"/>
              <w:lang w:val="en-US"/>
            </w:rPr>
          </w:pPr>
        </w:p>
        <w:p w14:paraId="19E27D6B" w14:textId="77777777" w:rsidR="005066A0" w:rsidRDefault="005066A0" w:rsidP="005066A0">
          <w:pPr>
            <w:rPr>
              <w:rFonts w:ascii="Arial" w:hAnsi="Arial" w:cs="Arial"/>
              <w:b/>
              <w:color w:val="67737A"/>
              <w:sz w:val="18"/>
              <w:szCs w:val="18"/>
              <w:lang w:val="en-US"/>
            </w:rPr>
          </w:pPr>
        </w:p>
        <w:p w14:paraId="20F23ED3" w14:textId="77777777" w:rsidR="005066A0" w:rsidRDefault="005066A0" w:rsidP="005066A0">
          <w:pPr>
            <w:rPr>
              <w:rFonts w:ascii="Arial" w:hAnsi="Arial" w:cs="Arial"/>
              <w:b/>
              <w:color w:val="67737A"/>
              <w:sz w:val="18"/>
              <w:szCs w:val="18"/>
              <w:lang w:val="en-US"/>
            </w:rPr>
          </w:pPr>
        </w:p>
        <w:p w14:paraId="0860ED09" w14:textId="77777777" w:rsidR="005066A0" w:rsidRDefault="005066A0" w:rsidP="005066A0">
          <w:pPr>
            <w:rPr>
              <w:rFonts w:ascii="Arial" w:hAnsi="Arial" w:cs="Arial"/>
              <w:b/>
              <w:color w:val="67737A"/>
              <w:sz w:val="18"/>
              <w:szCs w:val="18"/>
              <w:lang w:val="en-US"/>
            </w:rPr>
          </w:pPr>
        </w:p>
        <w:p w14:paraId="09723795" w14:textId="77777777" w:rsidR="005066A0" w:rsidRDefault="005066A0" w:rsidP="005066A0">
          <w:pPr>
            <w:rPr>
              <w:rFonts w:ascii="Arial" w:hAnsi="Arial" w:cs="Arial"/>
              <w:b/>
              <w:color w:val="67737A"/>
              <w:sz w:val="18"/>
              <w:szCs w:val="18"/>
              <w:lang w:val="en-US"/>
            </w:rPr>
          </w:pPr>
        </w:p>
        <w:p w14:paraId="7DCB0347" w14:textId="77777777" w:rsidR="005066A0" w:rsidRDefault="005066A0" w:rsidP="005066A0">
          <w:pPr>
            <w:rPr>
              <w:rFonts w:ascii="Arial" w:hAnsi="Arial" w:cs="Arial"/>
              <w:b/>
              <w:color w:val="67737A"/>
              <w:sz w:val="18"/>
              <w:szCs w:val="18"/>
              <w:lang w:val="en-US"/>
            </w:rPr>
          </w:pPr>
        </w:p>
        <w:p w14:paraId="7049A4D0" w14:textId="77777777" w:rsidR="005066A0" w:rsidRDefault="005066A0" w:rsidP="005066A0">
          <w:pPr>
            <w:rPr>
              <w:rFonts w:ascii="Arial" w:hAnsi="Arial" w:cs="Arial"/>
              <w:b/>
              <w:color w:val="67737A"/>
              <w:sz w:val="18"/>
              <w:szCs w:val="18"/>
              <w:lang w:val="en-US"/>
            </w:rPr>
          </w:pPr>
        </w:p>
        <w:p w14:paraId="5444C0AA" w14:textId="77777777" w:rsidR="005066A0" w:rsidRDefault="005066A0" w:rsidP="005066A0">
          <w:pPr>
            <w:rPr>
              <w:rFonts w:ascii="Arial" w:hAnsi="Arial" w:cs="Arial"/>
              <w:b/>
              <w:color w:val="67737A"/>
              <w:sz w:val="18"/>
              <w:szCs w:val="18"/>
              <w:lang w:val="en-US"/>
            </w:rPr>
          </w:pPr>
        </w:p>
        <w:p w14:paraId="6CA01265" w14:textId="77777777" w:rsidR="005066A0" w:rsidRDefault="005066A0" w:rsidP="005066A0">
          <w:pPr>
            <w:rPr>
              <w:rFonts w:ascii="Arial" w:hAnsi="Arial" w:cs="Arial"/>
              <w:b/>
              <w:color w:val="67737A"/>
              <w:sz w:val="18"/>
              <w:szCs w:val="18"/>
              <w:lang w:val="en-US"/>
            </w:rPr>
          </w:pPr>
        </w:p>
        <w:p w14:paraId="53EEA852" w14:textId="77777777" w:rsidR="005066A0" w:rsidRDefault="005066A0" w:rsidP="005066A0">
          <w:pPr>
            <w:rPr>
              <w:rFonts w:ascii="Arial" w:hAnsi="Arial" w:cs="Arial"/>
              <w:b/>
              <w:color w:val="67737A"/>
              <w:sz w:val="18"/>
              <w:szCs w:val="18"/>
              <w:lang w:val="en-US"/>
            </w:rPr>
          </w:pPr>
        </w:p>
        <w:p w14:paraId="05BC46E8" w14:textId="77777777" w:rsidR="005066A0" w:rsidRDefault="005066A0" w:rsidP="005066A0">
          <w:pPr>
            <w:rPr>
              <w:rFonts w:ascii="Arial" w:hAnsi="Arial" w:cs="Arial"/>
              <w:b/>
              <w:color w:val="67737A"/>
              <w:sz w:val="18"/>
              <w:szCs w:val="18"/>
              <w:lang w:val="en-US"/>
            </w:rPr>
          </w:pPr>
        </w:p>
        <w:p w14:paraId="22F8E216" w14:textId="77777777" w:rsidR="005066A0" w:rsidRDefault="005066A0" w:rsidP="005066A0">
          <w:pPr>
            <w:rPr>
              <w:rFonts w:ascii="Arial" w:hAnsi="Arial" w:cs="Arial"/>
              <w:b/>
              <w:color w:val="67737A"/>
              <w:sz w:val="18"/>
              <w:szCs w:val="18"/>
              <w:lang w:val="en-US"/>
            </w:rPr>
          </w:pPr>
        </w:p>
        <w:p w14:paraId="41063B7C" w14:textId="77777777" w:rsidR="005066A0" w:rsidRDefault="005066A0" w:rsidP="005066A0">
          <w:pPr>
            <w:rPr>
              <w:rFonts w:ascii="Arial" w:hAnsi="Arial" w:cs="Arial"/>
              <w:b/>
              <w:color w:val="67737A"/>
              <w:sz w:val="18"/>
              <w:szCs w:val="18"/>
              <w:lang w:val="en-US"/>
            </w:rPr>
          </w:pPr>
        </w:p>
        <w:p w14:paraId="2724E78E" w14:textId="77777777" w:rsidR="005066A0" w:rsidRDefault="005066A0" w:rsidP="005066A0">
          <w:pPr>
            <w:rPr>
              <w:rFonts w:ascii="Arial" w:hAnsi="Arial" w:cs="Arial"/>
              <w:b/>
              <w:color w:val="67737A"/>
              <w:sz w:val="18"/>
              <w:szCs w:val="18"/>
              <w:lang w:val="en-US"/>
            </w:rPr>
          </w:pPr>
        </w:p>
        <w:p w14:paraId="4DD3EE74" w14:textId="77777777" w:rsidR="005066A0" w:rsidRDefault="005066A0" w:rsidP="005066A0">
          <w:pPr>
            <w:rPr>
              <w:rFonts w:ascii="Arial" w:hAnsi="Arial" w:cs="Arial"/>
              <w:b/>
              <w:color w:val="67737A"/>
              <w:sz w:val="18"/>
              <w:szCs w:val="18"/>
              <w:lang w:val="en-US"/>
            </w:rPr>
          </w:pPr>
        </w:p>
        <w:p w14:paraId="566FB700" w14:textId="77777777" w:rsidR="005066A0" w:rsidRDefault="005066A0" w:rsidP="005066A0">
          <w:pPr>
            <w:rPr>
              <w:rFonts w:ascii="Arial" w:hAnsi="Arial" w:cs="Arial"/>
              <w:b/>
              <w:color w:val="67737A"/>
              <w:sz w:val="18"/>
              <w:szCs w:val="18"/>
              <w:lang w:val="en-US"/>
            </w:rPr>
          </w:pPr>
        </w:p>
        <w:p w14:paraId="16CC5332" w14:textId="77777777" w:rsidR="005066A0" w:rsidRDefault="005066A0" w:rsidP="005066A0">
          <w:pPr>
            <w:rPr>
              <w:rFonts w:ascii="Arial" w:hAnsi="Arial" w:cs="Arial"/>
              <w:b/>
              <w:color w:val="67737A"/>
              <w:sz w:val="18"/>
              <w:szCs w:val="18"/>
              <w:lang w:val="en-US"/>
            </w:rPr>
          </w:pPr>
        </w:p>
        <w:p w14:paraId="37A050A0" w14:textId="77777777" w:rsidR="005066A0" w:rsidRDefault="005066A0" w:rsidP="005066A0">
          <w:pPr>
            <w:rPr>
              <w:rFonts w:ascii="Arial" w:hAnsi="Arial" w:cs="Arial"/>
              <w:b/>
              <w:color w:val="67737A"/>
              <w:sz w:val="18"/>
              <w:szCs w:val="18"/>
              <w:lang w:val="en-US"/>
            </w:rPr>
          </w:pPr>
        </w:p>
        <w:p w14:paraId="1C41CB17" w14:textId="77777777" w:rsidR="005066A0" w:rsidRDefault="005066A0" w:rsidP="005066A0">
          <w:pPr>
            <w:rPr>
              <w:rFonts w:ascii="Arial" w:hAnsi="Arial" w:cs="Arial"/>
              <w:b/>
              <w:color w:val="67737A"/>
              <w:sz w:val="18"/>
              <w:szCs w:val="18"/>
              <w:lang w:val="en-US"/>
            </w:rPr>
          </w:pPr>
        </w:p>
        <w:p w14:paraId="2318F757" w14:textId="77777777" w:rsidR="005066A0" w:rsidRDefault="005066A0" w:rsidP="005066A0">
          <w:pPr>
            <w:rPr>
              <w:rFonts w:ascii="Arial" w:hAnsi="Arial" w:cs="Arial"/>
              <w:b/>
              <w:color w:val="67737A"/>
              <w:sz w:val="18"/>
              <w:szCs w:val="18"/>
              <w:lang w:val="en-US"/>
            </w:rPr>
          </w:pPr>
        </w:p>
        <w:p w14:paraId="0FD5911C" w14:textId="77777777" w:rsidR="005066A0" w:rsidRDefault="005066A0" w:rsidP="005066A0">
          <w:pPr>
            <w:rPr>
              <w:rFonts w:ascii="Arial" w:hAnsi="Arial" w:cs="Arial"/>
              <w:b/>
              <w:color w:val="67737A"/>
              <w:sz w:val="18"/>
              <w:szCs w:val="18"/>
              <w:lang w:val="en-US"/>
            </w:rPr>
          </w:pPr>
        </w:p>
        <w:p w14:paraId="0F2CA41C" w14:textId="53494649" w:rsidR="005066A0" w:rsidRDefault="005066A0" w:rsidP="005066A0">
          <w:pPr>
            <w:rPr>
              <w:rFonts w:ascii="Arial" w:hAnsi="Arial" w:cs="Arial"/>
              <w:b/>
              <w:color w:val="67737A"/>
              <w:sz w:val="18"/>
              <w:szCs w:val="18"/>
              <w:lang w:val="en-US"/>
            </w:rPr>
          </w:pPr>
          <w:r w:rsidRPr="00420E46">
            <w:rPr>
              <w:rFonts w:ascii="Arial" w:hAnsi="Arial" w:cs="Arial"/>
              <w:noProof/>
              <w:color w:val="67737A"/>
              <w:lang w:val="en-US"/>
            </w:rPr>
            <mc:AlternateContent>
              <mc:Choice Requires="wps">
                <w:drawing>
                  <wp:anchor distT="3810" distB="6985" distL="114300" distR="114300" simplePos="0" relativeHeight="251658245" behindDoc="0" locked="0" layoutInCell="1" allowOverlap="1" wp14:anchorId="0EEDABC1" wp14:editId="4EE2C2A2">
                    <wp:simplePos x="0" y="0"/>
                    <wp:positionH relativeFrom="column">
                      <wp:posOffset>-173990</wp:posOffset>
                    </wp:positionH>
                    <wp:positionV relativeFrom="paragraph">
                      <wp:posOffset>321945</wp:posOffset>
                    </wp:positionV>
                    <wp:extent cx="6768000" cy="21590"/>
                    <wp:effectExtent l="38100" t="38100" r="39370" b="41910"/>
                    <wp:wrapTopAndBottom/>
                    <wp:docPr id="8" name="Straight Connector 6"/>
                    <wp:cNvGraphicFramePr/>
                    <a:graphic xmlns:a="http://schemas.openxmlformats.org/drawingml/2006/main">
                      <a:graphicData uri="http://schemas.microsoft.com/office/word/2010/wordprocessingShape">
                        <wps:wsp>
                          <wps:cNvCnPr/>
                          <wps:spPr>
                            <a:xfrm>
                              <a:off x="0" y="0"/>
                              <a:ext cx="6768000" cy="21590"/>
                            </a:xfrm>
                            <a:prstGeom prst="line">
                              <a:avLst/>
                            </a:prstGeom>
                            <a:ln w="9525" cmpd="sng">
                              <a:solidFill>
                                <a:srgbClr val="67737A"/>
                              </a:solidFill>
                            </a:ln>
                            <a:effectLst/>
                            <a:scene3d>
                              <a:camera prst="orthographicFront"/>
                              <a:lightRig rig="threePt" dir="t"/>
                            </a:scene3d>
                            <a:sp3d>
                              <a:contourClr>
                                <a:srgbClr val="66B2E4"/>
                              </a:contourClr>
                            </a:sp3d>
                          </wps:spPr>
                          <wps:style>
                            <a:lnRef idx="2">
                              <a:schemeClr val="dk1"/>
                            </a:lnRef>
                            <a:fillRef idx="0">
                              <a:schemeClr val="dk1"/>
                            </a:fillRef>
                            <a:effectRef idx="1">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6F6FFE08" id="Straight Connector 6" o:spid="_x0000_s1026" style="position:absolute;z-index:251658245;visibility:visible;mso-wrap-style:square;mso-width-percent:0;mso-height-percent:0;mso-wrap-distance-left:9pt;mso-wrap-distance-top:.3pt;mso-wrap-distance-right:9pt;mso-wrap-distance-bottom:.55pt;mso-position-horizontal:absolute;mso-position-horizontal-relative:text;mso-position-vertical:absolute;mso-position-vertical-relative:text;mso-width-percent:0;mso-height-percent:0;mso-width-relative:margin;mso-height-relative:margin" from="-13.7pt,25.35pt" to="519.2pt,27.05pt"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NYo5cNgIAAMMEAAAOAAAAZHJzL2Uyb0RvYy54bWysVMtu2zAQvBfoPxC815KVWk4My0HrNL0U&#13;&#10;jZG0H0BTlESULywZy/77LilFNpoih6IXio+Z4e7sUuvbo1bkIMBLayo6n+WUCMNtLU1b0Z8/7j9c&#13;&#10;U+IDMzVT1oiKnoSnt5v379a9W4nCdlbVAgiKGL/qXUW7ENwqyzzvhGZ+Zp0weNhY0CzgEtqsBtaj&#13;&#10;ulZZkedl1luoHVguvMfdu+GQbpJ+0wgeHprGi0BURTG2kEZI4z6O2WbNVi0w10k+hsH+IQrNpMFL&#13;&#10;J6k7Fhh5BvlKSksO1tsmzLjVmW0ayUXKAbOZ539k89QxJ1IuaI53k03+/8ny74cdEFlXFAtlmMYS&#13;&#10;PQVgsu0C2Vpj0EALpIw+9c6vEL41OxhX3u0gJn1sQMcvpkOOydvT5K04BsJxs1yW13mOJeB4VswX&#13;&#10;N8n77Ex24MNXYTWJk4oqaWLqbMUO33zACxH6AonbypC+ojeLYoGS2mEC3rSJ4K2S9b1UKsI8tPut&#13;&#10;AnJg2ADlcnm1/BRzQbELGK6UiWiROma4DxFcGHFVxwOOzgAbQ7MQOjv2zD1YE4YuUtG0R9kSkNj7&#13;&#10;oQMhdoGSWmK7JUi89Czp3SiNAvYZMMjX8Zafiy8fx3j5BS4qJXoWizKUIc3CSYkoo8yjaLCsaHwx&#13;&#10;mBIflJicqH/NR9mEjJQGHZtI+dukERtpg2UTcf42cUKnGzGjiailsfA3cji+hNoMeKzeRa5xurf1&#13;&#10;KTVlOsCXkgo8Vig+xct1op//PZvfAAAA//8DAFBLAwQUAAYACAAAACEA5q0BSeIAAAAPAQAADwAA&#13;&#10;AGRycy9kb3ducmV2LnhtbExPTU/DMAy9I/EfIiNx25JtHZu6phMCIQQSh42Js9uYtqJJSpN25d/j&#13;&#10;neBiyc/P7yPbT7YVI/Wh8U7DYq5AkCu9aVyl4fT+NNuCCBGdwdY70vBDAfb59VWGqfFnd6DxGCvB&#13;&#10;Ii6kqKGOsUulDGVNFsPcd+T49ul7i5HXvpKmxzOL21YulbqTFhvHDjV29FBT+XUcrIZDkoy0Or0U&#13;&#10;xfPbevjA5NV+S9T69mZ63PG434GINMW/D7h04PyQc7DCD84E0WqYLTcJUzWs1QbEhaBWW0YKRpIF&#13;&#10;yDyT/3vkvwAAAP//AwBQSwECLQAUAAYACAAAACEAtoM4kv4AAADhAQAAEwAAAAAAAAAAAAAAAAAA&#13;&#10;AAAAW0NvbnRlbnRfVHlwZXNdLnhtbFBLAQItABQABgAIAAAAIQA4/SH/1gAAAJQBAAALAAAAAAAA&#13;&#10;AAAAAAAAAC8BAABfcmVscy8ucmVsc1BLAQItABQABgAIAAAAIQCNYo5cNgIAAMMEAAAOAAAAAAAA&#13;&#10;AAAAAAAAAC4CAABkcnMvZTJvRG9jLnhtbFBLAQItABQABgAIAAAAIQDmrQFJ4gAAAA8BAAAPAAAA&#13;&#10;AAAAAAAAAAAAAJAEAABkcnMvZG93bnJldi54bWxQSwUGAAAAAAQABADzAAAAnwUAAAAA&#13;&#10;" strokecolor="#67737a">
                    <w10:wrap type="topAndBottom"/>
                  </v:line>
                </w:pict>
              </mc:Fallback>
            </mc:AlternateContent>
          </w:r>
          <w:r w:rsidRPr="00420E46">
            <w:rPr>
              <w:rFonts w:ascii="Arial" w:hAnsi="Arial" w:cs="Arial"/>
              <w:b/>
              <w:color w:val="67737A"/>
              <w:sz w:val="18"/>
              <w:szCs w:val="18"/>
              <w:lang w:val="en-US"/>
            </w:rPr>
            <w:t xml:space="preserve">DEPARTMENT OF </w:t>
          </w:r>
          <w:r w:rsidR="00D049FF">
            <w:rPr>
              <w:rFonts w:ascii="Arial" w:hAnsi="Arial" w:cs="Arial"/>
              <w:b/>
              <w:color w:val="67737A"/>
              <w:sz w:val="18"/>
              <w:szCs w:val="18"/>
              <w:lang w:val="en-US"/>
            </w:rPr>
            <w:t>CONSTRUCTION MANAGEMENT</w:t>
          </w:r>
        </w:p>
        <w:p w14:paraId="23615B3F" w14:textId="77777777" w:rsidR="00D049FF" w:rsidRDefault="00D049FF" w:rsidP="005066A0">
          <w:pPr>
            <w:rPr>
              <w:rFonts w:ascii="Arial" w:hAnsi="Arial" w:cs="Arial"/>
              <w:b/>
              <w:color w:val="67737A"/>
              <w:sz w:val="18"/>
              <w:szCs w:val="18"/>
              <w:lang w:val="en-US"/>
            </w:rPr>
          </w:pPr>
        </w:p>
        <w:p w14:paraId="2E089FBC" w14:textId="453F2AFF" w:rsidR="005066A0" w:rsidRPr="00F61C04" w:rsidRDefault="005066A0" w:rsidP="005066A0">
          <w:pPr>
            <w:rPr>
              <w:rFonts w:ascii="Arial" w:hAnsi="Arial" w:cs="Arial"/>
              <w:b/>
              <w:color w:val="004994"/>
              <w:sz w:val="18"/>
              <w:szCs w:val="18"/>
              <w:lang w:val="en-US"/>
            </w:rPr>
          </w:pPr>
          <w:r w:rsidRPr="00FB50DD">
            <w:rPr>
              <w:rFonts w:ascii="Arial" w:hAnsi="Arial" w:cs="Arial"/>
              <w:sz w:val="18"/>
              <w:szCs w:val="18"/>
              <w:lang w:val="en-US"/>
            </w:rPr>
            <w:t>CHALMERS UNIVERSITY OF TECHNOLOGY</w:t>
          </w:r>
        </w:p>
        <w:p w14:paraId="1BE4C817" w14:textId="730C7FF0" w:rsidR="005066A0" w:rsidRPr="00E665FC" w:rsidRDefault="005066A0" w:rsidP="005066A0">
          <w:pPr>
            <w:pStyle w:val="BasicParagraph"/>
            <w:rPr>
              <w:rFonts w:ascii="Arial" w:hAnsi="Arial" w:cs="Arial"/>
              <w:sz w:val="18"/>
              <w:szCs w:val="18"/>
              <w:lang w:val="en-US"/>
            </w:rPr>
          </w:pPr>
          <w:r w:rsidRPr="00E665FC">
            <w:rPr>
              <w:rFonts w:ascii="Arial" w:hAnsi="Arial" w:cs="Arial"/>
              <w:sz w:val="18"/>
              <w:szCs w:val="18"/>
            </w:rPr>
            <w:t>Gothenburg, Sweden</w:t>
          </w:r>
          <w:r w:rsidRPr="00E665FC">
            <w:rPr>
              <w:rFonts w:ascii="Arial" w:hAnsi="Arial" w:cs="Arial"/>
              <w:sz w:val="18"/>
              <w:szCs w:val="18"/>
              <w:lang w:val="en-US"/>
            </w:rPr>
            <w:t xml:space="preserve"> 20</w:t>
          </w:r>
          <w:r w:rsidR="00D049FF">
            <w:rPr>
              <w:rFonts w:ascii="Arial" w:hAnsi="Arial" w:cs="Arial"/>
              <w:sz w:val="18"/>
              <w:szCs w:val="18"/>
              <w:lang w:val="en-US"/>
            </w:rPr>
            <w:t>21</w:t>
          </w:r>
        </w:p>
        <w:p w14:paraId="32DCD733" w14:textId="77777777" w:rsidR="005066A0" w:rsidRPr="00D049FF" w:rsidRDefault="005066A0" w:rsidP="005066A0">
          <w:pPr>
            <w:pStyle w:val="Sidfot"/>
            <w:rPr>
              <w:lang w:val="en-US"/>
            </w:rPr>
          </w:pPr>
          <w:r w:rsidRPr="00FB50DD">
            <w:rPr>
              <w:rFonts w:ascii="Arial" w:hAnsi="Arial" w:cs="Arial"/>
              <w:sz w:val="18"/>
              <w:szCs w:val="18"/>
              <w:lang w:val="en-US"/>
            </w:rPr>
            <w:t>www.chalmers.se</w:t>
          </w:r>
        </w:p>
      </w:sdtContent>
    </w:sdt>
    <w:p w14:paraId="736403CC" w14:textId="4EB4CCB7" w:rsidR="00EA57FA" w:rsidRDefault="00EA57FA" w:rsidP="00FA3506">
      <w:pPr>
        <w:rPr>
          <w:rFonts w:ascii="Times" w:hAnsi="Times"/>
          <w:sz w:val="32"/>
          <w:szCs w:val="32"/>
          <w:lang w:val="en-US"/>
        </w:rPr>
      </w:pPr>
    </w:p>
    <w:p w14:paraId="1807FA2D" w14:textId="77777777" w:rsidR="006A1B10" w:rsidRPr="007E614B" w:rsidRDefault="006A1B10" w:rsidP="00FA3506">
      <w:pPr>
        <w:rPr>
          <w:rFonts w:ascii="Times" w:hAnsi="Times"/>
          <w:sz w:val="32"/>
          <w:szCs w:val="32"/>
          <w:lang w:val="en-US"/>
        </w:rPr>
      </w:pPr>
    </w:p>
    <w:p w14:paraId="5EF2AC28" w14:textId="77777777" w:rsidR="00FA3506" w:rsidRPr="007E614B" w:rsidRDefault="00FA3506" w:rsidP="00FA3506">
      <w:pPr>
        <w:rPr>
          <w:rFonts w:ascii="Times" w:hAnsi="Times"/>
          <w:sz w:val="32"/>
          <w:szCs w:val="32"/>
          <w:lang w:val="en-US"/>
        </w:rPr>
      </w:pPr>
    </w:p>
    <w:p w14:paraId="1EC36EE6" w14:textId="77777777" w:rsidR="00B745CE" w:rsidRPr="007E614B" w:rsidRDefault="00B745CE" w:rsidP="00FA3506">
      <w:pPr>
        <w:rPr>
          <w:rFonts w:ascii="Times" w:hAnsi="Times"/>
          <w:sz w:val="32"/>
          <w:szCs w:val="32"/>
          <w:lang w:val="en-US"/>
        </w:rPr>
      </w:pPr>
    </w:p>
    <w:p w14:paraId="4A822467" w14:textId="77777777" w:rsidR="00B745CE" w:rsidRPr="007E614B" w:rsidRDefault="00B745CE" w:rsidP="00FA3506">
      <w:pPr>
        <w:rPr>
          <w:rFonts w:ascii="Times" w:hAnsi="Times"/>
          <w:sz w:val="32"/>
          <w:szCs w:val="32"/>
          <w:lang w:val="en-US"/>
        </w:rPr>
      </w:pPr>
    </w:p>
    <w:p w14:paraId="7DBB5BC1" w14:textId="77777777" w:rsidR="00B745CE" w:rsidRPr="007E614B" w:rsidRDefault="00B745CE" w:rsidP="00FA3506">
      <w:pPr>
        <w:rPr>
          <w:rFonts w:ascii="Times" w:hAnsi="Times"/>
          <w:sz w:val="32"/>
          <w:szCs w:val="32"/>
          <w:lang w:val="en-US"/>
        </w:rPr>
      </w:pPr>
    </w:p>
    <w:p w14:paraId="17BC013D" w14:textId="77777777" w:rsidR="00B745CE" w:rsidRPr="007E614B" w:rsidRDefault="00B745CE" w:rsidP="00FA3506">
      <w:pPr>
        <w:rPr>
          <w:rFonts w:ascii="Times" w:hAnsi="Times"/>
          <w:sz w:val="32"/>
          <w:szCs w:val="32"/>
          <w:lang w:val="en-US"/>
        </w:rPr>
      </w:pPr>
    </w:p>
    <w:p w14:paraId="22883A08" w14:textId="77777777" w:rsidR="00B745CE" w:rsidRPr="007E614B" w:rsidRDefault="00B745CE" w:rsidP="00FA3506">
      <w:pPr>
        <w:rPr>
          <w:rFonts w:ascii="Times" w:hAnsi="Times"/>
          <w:sz w:val="32"/>
          <w:szCs w:val="32"/>
          <w:lang w:val="en-US"/>
        </w:rPr>
      </w:pPr>
    </w:p>
    <w:p w14:paraId="5F271993" w14:textId="77777777" w:rsidR="00B745CE" w:rsidRPr="007E614B" w:rsidRDefault="00B745CE" w:rsidP="00FA3506">
      <w:pPr>
        <w:rPr>
          <w:rFonts w:ascii="Times" w:hAnsi="Times"/>
          <w:sz w:val="32"/>
          <w:szCs w:val="32"/>
          <w:lang w:val="en-US"/>
        </w:rPr>
      </w:pPr>
    </w:p>
    <w:p w14:paraId="7A0CFFFB" w14:textId="77777777" w:rsidR="00B745CE" w:rsidRPr="007E614B" w:rsidRDefault="00B745CE" w:rsidP="00FA3506">
      <w:pPr>
        <w:rPr>
          <w:rFonts w:ascii="Times" w:hAnsi="Times"/>
          <w:sz w:val="32"/>
          <w:szCs w:val="32"/>
          <w:lang w:val="en-US"/>
        </w:rPr>
        <w:sectPr w:rsidR="00B745CE" w:rsidRPr="007E614B" w:rsidSect="00062E45">
          <w:headerReference w:type="default" r:id="rId13"/>
          <w:pgSz w:w="11900" w:h="16840"/>
          <w:pgMar w:top="1440" w:right="134" w:bottom="1440" w:left="1134" w:header="0" w:footer="567" w:gutter="0"/>
          <w:cols w:space="708"/>
          <w:docGrid w:linePitch="360"/>
        </w:sectPr>
      </w:pPr>
    </w:p>
    <w:p w14:paraId="5FC52962" w14:textId="7B1C11CC" w:rsidR="00EC1641" w:rsidRPr="007E614B" w:rsidRDefault="00FA3506" w:rsidP="00FA3506">
      <w:pPr>
        <w:pStyle w:val="Brdtext2"/>
        <w:spacing w:line="240" w:lineRule="auto"/>
        <w:rPr>
          <w:rFonts w:ascii="Times" w:hAnsi="Times"/>
          <w:caps/>
          <w:sz w:val="22"/>
          <w:szCs w:val="22"/>
          <w:lang w:val="en-US"/>
        </w:rPr>
      </w:pPr>
      <w:r w:rsidRPr="007E614B">
        <w:rPr>
          <w:rFonts w:ascii="Times" w:hAnsi="Times"/>
          <w:caps/>
          <w:sz w:val="22"/>
          <w:szCs w:val="22"/>
          <w:lang w:val="en-US"/>
        </w:rPr>
        <w:lastRenderedPageBreak/>
        <w:t>Master’s Thesis</w:t>
      </w:r>
      <w:r w:rsidR="00F71B53" w:rsidRPr="007E614B">
        <w:rPr>
          <w:rFonts w:ascii="Times" w:hAnsi="Times"/>
          <w:caps/>
          <w:sz w:val="22"/>
          <w:szCs w:val="22"/>
          <w:lang w:val="en-US"/>
        </w:rPr>
        <w:t xml:space="preserve"> acex30</w:t>
      </w:r>
    </w:p>
    <w:p w14:paraId="3CC433B6" w14:textId="77777777" w:rsidR="001F28FC" w:rsidRPr="007E614B" w:rsidRDefault="001F28FC" w:rsidP="00740FCF">
      <w:pPr>
        <w:spacing w:before="120" w:after="120"/>
        <w:jc w:val="center"/>
        <w:rPr>
          <w:rFonts w:ascii="Times" w:hAnsi="Times"/>
          <w:lang w:val="en-US"/>
        </w:rPr>
      </w:pPr>
    </w:p>
    <w:p w14:paraId="0BCDC45E" w14:textId="77777777" w:rsidR="001F28FC" w:rsidRPr="007E614B" w:rsidRDefault="001F28FC" w:rsidP="00740FCF">
      <w:pPr>
        <w:spacing w:before="120" w:after="120"/>
        <w:jc w:val="center"/>
        <w:rPr>
          <w:rFonts w:ascii="Times" w:hAnsi="Times"/>
          <w:lang w:val="en-US"/>
        </w:rPr>
      </w:pPr>
    </w:p>
    <w:p w14:paraId="59DB9F12" w14:textId="4C8A8035" w:rsidR="001F28FC" w:rsidRPr="007E614B" w:rsidRDefault="001F28FC" w:rsidP="00740FCF">
      <w:pPr>
        <w:spacing w:before="120" w:after="120"/>
        <w:jc w:val="center"/>
        <w:rPr>
          <w:rFonts w:ascii="Times" w:hAnsi="Times"/>
          <w:lang w:val="en-US"/>
        </w:rPr>
      </w:pPr>
    </w:p>
    <w:p w14:paraId="110B9189" w14:textId="77777777" w:rsidR="001F28FC" w:rsidRPr="007E614B" w:rsidRDefault="001F28FC" w:rsidP="00740FCF">
      <w:pPr>
        <w:spacing w:before="120" w:after="120"/>
        <w:jc w:val="center"/>
        <w:rPr>
          <w:rFonts w:ascii="Times" w:hAnsi="Times"/>
          <w:lang w:val="en-US"/>
        </w:rPr>
      </w:pPr>
    </w:p>
    <w:p w14:paraId="0006CAD2" w14:textId="1D0B1FDD" w:rsidR="001F28FC" w:rsidRPr="007E614B" w:rsidRDefault="001F28FC" w:rsidP="00740FCF">
      <w:pPr>
        <w:spacing w:before="120" w:after="120"/>
        <w:jc w:val="center"/>
        <w:rPr>
          <w:rFonts w:ascii="Times" w:hAnsi="Times"/>
          <w:lang w:val="en-US"/>
        </w:rPr>
      </w:pPr>
    </w:p>
    <w:p w14:paraId="48395C6D" w14:textId="77777777" w:rsidR="001F28FC" w:rsidRPr="007E614B" w:rsidRDefault="001F28FC" w:rsidP="00740FCF">
      <w:pPr>
        <w:spacing w:before="120" w:after="120"/>
        <w:jc w:val="center"/>
        <w:rPr>
          <w:rFonts w:ascii="Times" w:hAnsi="Times"/>
          <w:lang w:val="en-US"/>
        </w:rPr>
      </w:pPr>
    </w:p>
    <w:p w14:paraId="7CA3DDFA" w14:textId="77777777" w:rsidR="001F28FC" w:rsidRPr="007E614B" w:rsidRDefault="001F28FC" w:rsidP="00740FCF">
      <w:pPr>
        <w:spacing w:before="120" w:after="120"/>
        <w:jc w:val="center"/>
        <w:rPr>
          <w:rFonts w:ascii="Times" w:hAnsi="Times"/>
          <w:lang w:val="en-US"/>
        </w:rPr>
      </w:pPr>
    </w:p>
    <w:p w14:paraId="313256B5" w14:textId="42A209A2" w:rsidR="001F28FC" w:rsidRPr="007E614B" w:rsidRDefault="00850CAD" w:rsidP="00740FCF">
      <w:pPr>
        <w:spacing w:before="120" w:after="120"/>
        <w:jc w:val="center"/>
        <w:rPr>
          <w:rFonts w:ascii="Times" w:hAnsi="Times"/>
          <w:sz w:val="36"/>
          <w:szCs w:val="36"/>
          <w:lang w:val="en-US"/>
        </w:rPr>
      </w:pPr>
      <w:r w:rsidRPr="007E614B">
        <w:rPr>
          <w:rFonts w:ascii="Times" w:hAnsi="Times"/>
          <w:sz w:val="36"/>
          <w:szCs w:val="36"/>
          <w:lang w:val="en-US"/>
        </w:rPr>
        <w:t>IMPROVING CONSTRUCTION LOGISTICS PERFORMANCE THROUGH COMMUNICATION</w:t>
      </w:r>
      <w:r w:rsidR="00C561F2" w:rsidRPr="007E614B">
        <w:rPr>
          <w:rFonts w:ascii="Times" w:hAnsi="Times"/>
          <w:sz w:val="36"/>
          <w:szCs w:val="36"/>
          <w:lang w:val="en-US"/>
        </w:rPr>
        <w:t xml:space="preserve"> </w:t>
      </w:r>
    </w:p>
    <w:p w14:paraId="35CA552F" w14:textId="0D4FAE42" w:rsidR="008365F1" w:rsidRPr="007E614B" w:rsidRDefault="008365F1" w:rsidP="00740FCF">
      <w:pPr>
        <w:spacing w:before="120" w:after="120"/>
        <w:jc w:val="center"/>
        <w:rPr>
          <w:rFonts w:ascii="Times" w:hAnsi="Times"/>
          <w:lang w:val="en-US"/>
        </w:rPr>
      </w:pPr>
      <w:r w:rsidRPr="007E614B">
        <w:rPr>
          <w:rFonts w:ascii="Times" w:hAnsi="Times"/>
          <w:lang w:val="en-US"/>
        </w:rPr>
        <w:t xml:space="preserve"> </w:t>
      </w:r>
    </w:p>
    <w:p w14:paraId="1069A74A" w14:textId="1FFFDB1C" w:rsidR="007414A6" w:rsidRPr="007E614B" w:rsidRDefault="007414A6" w:rsidP="00740FCF">
      <w:pPr>
        <w:spacing w:before="120" w:after="120"/>
        <w:jc w:val="center"/>
        <w:rPr>
          <w:rFonts w:ascii="Times" w:hAnsi="Times"/>
          <w:i/>
          <w:color w:val="000000" w:themeColor="text1"/>
          <w:lang w:val="en-US"/>
        </w:rPr>
      </w:pPr>
      <w:r w:rsidRPr="007E614B">
        <w:rPr>
          <w:rFonts w:ascii="Times" w:hAnsi="Times"/>
          <w:i/>
          <w:color w:val="000000" w:themeColor="text1"/>
          <w:lang w:val="en-US"/>
        </w:rPr>
        <w:t xml:space="preserve">Master’s Thesis in the Master’s </w:t>
      </w:r>
      <w:proofErr w:type="spellStart"/>
      <w:r w:rsidRPr="007E614B">
        <w:rPr>
          <w:rFonts w:ascii="Times" w:hAnsi="Times"/>
          <w:i/>
          <w:color w:val="000000" w:themeColor="text1"/>
          <w:lang w:val="en-US"/>
        </w:rPr>
        <w:t>Programme</w:t>
      </w:r>
      <w:proofErr w:type="spellEnd"/>
      <w:r w:rsidR="00F71B53" w:rsidRPr="007E614B">
        <w:rPr>
          <w:rFonts w:ascii="Times" w:hAnsi="Times"/>
          <w:i/>
          <w:color w:val="000000" w:themeColor="text1"/>
          <w:lang w:val="en-US"/>
        </w:rPr>
        <w:t xml:space="preserve"> </w:t>
      </w:r>
      <w:r w:rsidR="00D81D51">
        <w:rPr>
          <w:rFonts w:ascii="Times" w:hAnsi="Times"/>
          <w:i/>
          <w:color w:val="000000" w:themeColor="text1"/>
          <w:lang w:val="en-US"/>
        </w:rPr>
        <w:t xml:space="preserve">Design and </w:t>
      </w:r>
      <w:r w:rsidR="00DB4C7F">
        <w:rPr>
          <w:rFonts w:ascii="Times" w:hAnsi="Times"/>
          <w:i/>
          <w:color w:val="000000" w:themeColor="text1"/>
          <w:lang w:val="en-US"/>
        </w:rPr>
        <w:t xml:space="preserve">Construction </w:t>
      </w:r>
      <w:r w:rsidR="001034EA">
        <w:rPr>
          <w:rFonts w:ascii="Times" w:hAnsi="Times"/>
          <w:i/>
          <w:color w:val="000000" w:themeColor="text1"/>
          <w:lang w:val="en-US"/>
        </w:rPr>
        <w:t>Project Management</w:t>
      </w:r>
    </w:p>
    <w:p w14:paraId="07F35280" w14:textId="1E2E5A67" w:rsidR="00FA3506" w:rsidRPr="007E614B" w:rsidRDefault="00F260FF" w:rsidP="00FA3506">
      <w:pPr>
        <w:jc w:val="center"/>
        <w:rPr>
          <w:rFonts w:ascii="Times" w:hAnsi="Times"/>
          <w:lang w:val="en-US"/>
        </w:rPr>
      </w:pPr>
      <w:r w:rsidRPr="007E614B">
        <w:rPr>
          <w:rFonts w:ascii="Times" w:hAnsi="Times"/>
          <w:lang w:val="en-US"/>
        </w:rPr>
        <w:t>RAMI EL HAMAD</w:t>
      </w:r>
    </w:p>
    <w:p w14:paraId="493E8F84" w14:textId="4015FC90" w:rsidR="008C1B69" w:rsidRPr="007E614B" w:rsidRDefault="00F260FF" w:rsidP="00FA3506">
      <w:pPr>
        <w:jc w:val="center"/>
        <w:rPr>
          <w:rFonts w:ascii="Times" w:hAnsi="Times"/>
          <w:lang w:val="en-US"/>
        </w:rPr>
      </w:pPr>
      <w:r w:rsidRPr="007E614B">
        <w:rPr>
          <w:rFonts w:ascii="Times" w:hAnsi="Times"/>
          <w:lang w:val="en-US"/>
        </w:rPr>
        <w:t>AHMED YASIN</w:t>
      </w:r>
    </w:p>
    <w:p w14:paraId="1CB0A349" w14:textId="77777777" w:rsidR="00FA3506" w:rsidRPr="007E614B" w:rsidRDefault="00FA3506" w:rsidP="00FA3506">
      <w:pPr>
        <w:jc w:val="center"/>
        <w:rPr>
          <w:rFonts w:ascii="Times" w:hAnsi="Times"/>
          <w:lang w:val="en-US"/>
        </w:rPr>
      </w:pPr>
    </w:p>
    <w:p w14:paraId="3F74F67F" w14:textId="77777777" w:rsidR="00FA3506" w:rsidRPr="007E614B" w:rsidRDefault="00FA3506" w:rsidP="00FA3506">
      <w:pPr>
        <w:jc w:val="center"/>
        <w:rPr>
          <w:rFonts w:ascii="Times" w:hAnsi="Times"/>
          <w:lang w:val="en-US"/>
        </w:rPr>
      </w:pPr>
    </w:p>
    <w:p w14:paraId="05212ADA" w14:textId="77777777" w:rsidR="00FA3506" w:rsidRPr="007E614B" w:rsidRDefault="00FA3506" w:rsidP="00FA3506">
      <w:pPr>
        <w:jc w:val="center"/>
        <w:rPr>
          <w:rFonts w:ascii="Times" w:hAnsi="Times"/>
          <w:lang w:val="en-US"/>
        </w:rPr>
      </w:pPr>
    </w:p>
    <w:p w14:paraId="64758FF6" w14:textId="77777777" w:rsidR="00FA3506" w:rsidRPr="007E614B" w:rsidRDefault="00FA3506" w:rsidP="00FA3506">
      <w:pPr>
        <w:jc w:val="center"/>
        <w:rPr>
          <w:rFonts w:ascii="Times" w:hAnsi="Times"/>
          <w:lang w:val="en-US"/>
        </w:rPr>
      </w:pPr>
    </w:p>
    <w:p w14:paraId="0D20B500" w14:textId="77777777" w:rsidR="00FA3506" w:rsidRPr="007E614B" w:rsidRDefault="00FA3506" w:rsidP="00FA3506">
      <w:pPr>
        <w:jc w:val="center"/>
        <w:rPr>
          <w:rFonts w:ascii="Times" w:hAnsi="Times"/>
          <w:lang w:val="en-US"/>
        </w:rPr>
      </w:pPr>
    </w:p>
    <w:p w14:paraId="3ACC724E" w14:textId="77777777" w:rsidR="00FA3506" w:rsidRPr="007E614B" w:rsidRDefault="00FA3506" w:rsidP="00FA3506">
      <w:pPr>
        <w:jc w:val="center"/>
        <w:rPr>
          <w:rFonts w:ascii="Times" w:hAnsi="Times"/>
          <w:lang w:val="en-US"/>
        </w:rPr>
      </w:pPr>
    </w:p>
    <w:p w14:paraId="5049E1BE" w14:textId="77777777" w:rsidR="00FA3506" w:rsidRPr="007E614B" w:rsidRDefault="00FA3506" w:rsidP="00FA3506">
      <w:pPr>
        <w:jc w:val="center"/>
        <w:rPr>
          <w:rFonts w:ascii="Times" w:hAnsi="Times"/>
          <w:lang w:val="en-US"/>
        </w:rPr>
      </w:pPr>
    </w:p>
    <w:p w14:paraId="3D6613D6" w14:textId="77777777" w:rsidR="00FA3506" w:rsidRPr="007E614B" w:rsidRDefault="00FA3506" w:rsidP="00FA3506">
      <w:pPr>
        <w:jc w:val="center"/>
        <w:rPr>
          <w:rFonts w:ascii="Times" w:hAnsi="Times"/>
          <w:lang w:val="en-US"/>
        </w:rPr>
      </w:pPr>
    </w:p>
    <w:p w14:paraId="1013BC1B" w14:textId="77777777" w:rsidR="00FA3506" w:rsidRPr="007E614B" w:rsidRDefault="00FA3506" w:rsidP="00FA3506">
      <w:pPr>
        <w:jc w:val="center"/>
        <w:rPr>
          <w:rFonts w:ascii="Times" w:hAnsi="Times"/>
          <w:lang w:val="en-US"/>
        </w:rPr>
      </w:pPr>
    </w:p>
    <w:p w14:paraId="60241699" w14:textId="77777777" w:rsidR="00FA3506" w:rsidRPr="007E614B" w:rsidRDefault="00FA3506" w:rsidP="00FA3506">
      <w:pPr>
        <w:jc w:val="center"/>
        <w:rPr>
          <w:rFonts w:ascii="Times" w:hAnsi="Times"/>
          <w:lang w:val="en-US"/>
        </w:rPr>
      </w:pPr>
    </w:p>
    <w:p w14:paraId="6383CDA9" w14:textId="77777777" w:rsidR="00FA3506" w:rsidRPr="007E614B" w:rsidRDefault="00FA3506" w:rsidP="00FA3506">
      <w:pPr>
        <w:jc w:val="center"/>
        <w:rPr>
          <w:rFonts w:ascii="Times" w:hAnsi="Times"/>
          <w:lang w:val="en-US"/>
        </w:rPr>
      </w:pPr>
    </w:p>
    <w:p w14:paraId="5275C3AE" w14:textId="77777777" w:rsidR="00FA3506" w:rsidRPr="007E614B" w:rsidRDefault="00FA3506" w:rsidP="00FA3506">
      <w:pPr>
        <w:jc w:val="center"/>
        <w:rPr>
          <w:rFonts w:ascii="Times" w:hAnsi="Times"/>
          <w:lang w:val="en-US"/>
        </w:rPr>
      </w:pPr>
    </w:p>
    <w:p w14:paraId="0AE0CAA6" w14:textId="77777777" w:rsidR="00126696" w:rsidRPr="007E614B" w:rsidRDefault="00126696" w:rsidP="00FA3506">
      <w:pPr>
        <w:jc w:val="center"/>
        <w:rPr>
          <w:rFonts w:ascii="Times" w:hAnsi="Times"/>
          <w:lang w:val="en-US"/>
        </w:rPr>
      </w:pPr>
    </w:p>
    <w:p w14:paraId="6CCAED03" w14:textId="77777777" w:rsidR="00126696" w:rsidRPr="007E614B" w:rsidRDefault="00126696" w:rsidP="00FA3506">
      <w:pPr>
        <w:jc w:val="center"/>
        <w:rPr>
          <w:rFonts w:ascii="Times" w:hAnsi="Times"/>
          <w:lang w:val="en-US"/>
        </w:rPr>
      </w:pPr>
    </w:p>
    <w:p w14:paraId="3FF37A76" w14:textId="77777777" w:rsidR="00126696" w:rsidRPr="007E614B" w:rsidRDefault="00126696" w:rsidP="00FA3506">
      <w:pPr>
        <w:jc w:val="center"/>
        <w:rPr>
          <w:rFonts w:ascii="Times" w:hAnsi="Times"/>
          <w:lang w:val="en-US"/>
        </w:rPr>
      </w:pPr>
    </w:p>
    <w:p w14:paraId="7AADC9C5" w14:textId="77777777" w:rsidR="00126696" w:rsidRPr="007E614B" w:rsidRDefault="00126696" w:rsidP="00FA3506">
      <w:pPr>
        <w:jc w:val="center"/>
        <w:rPr>
          <w:rFonts w:ascii="Times" w:hAnsi="Times"/>
          <w:lang w:val="en-US"/>
        </w:rPr>
      </w:pPr>
    </w:p>
    <w:p w14:paraId="782280A6" w14:textId="77777777" w:rsidR="00126696" w:rsidRPr="007E614B" w:rsidRDefault="00126696" w:rsidP="00FA3506">
      <w:pPr>
        <w:jc w:val="center"/>
        <w:rPr>
          <w:rFonts w:ascii="Times" w:hAnsi="Times"/>
          <w:lang w:val="en-US"/>
        </w:rPr>
      </w:pPr>
    </w:p>
    <w:p w14:paraId="5EAE6AB2" w14:textId="77777777" w:rsidR="00126696" w:rsidRPr="007E614B" w:rsidRDefault="00126696" w:rsidP="00FA3506">
      <w:pPr>
        <w:jc w:val="center"/>
        <w:rPr>
          <w:rFonts w:ascii="Times" w:hAnsi="Times"/>
          <w:lang w:val="en-US"/>
        </w:rPr>
      </w:pPr>
    </w:p>
    <w:p w14:paraId="64401B62" w14:textId="77777777" w:rsidR="00126696" w:rsidRPr="007E614B" w:rsidRDefault="00126696" w:rsidP="00FA3506">
      <w:pPr>
        <w:jc w:val="center"/>
        <w:rPr>
          <w:rFonts w:ascii="Times" w:hAnsi="Times"/>
          <w:lang w:val="en-US"/>
        </w:rPr>
      </w:pPr>
    </w:p>
    <w:p w14:paraId="0A676DF3" w14:textId="77777777" w:rsidR="00126696" w:rsidRPr="007E614B" w:rsidRDefault="00126696" w:rsidP="00FA3506">
      <w:pPr>
        <w:jc w:val="center"/>
        <w:rPr>
          <w:rFonts w:ascii="Times" w:hAnsi="Times"/>
          <w:lang w:val="en-US"/>
        </w:rPr>
      </w:pPr>
    </w:p>
    <w:p w14:paraId="3CF1B39B" w14:textId="77777777" w:rsidR="00126696" w:rsidRPr="007E614B" w:rsidRDefault="00126696" w:rsidP="00FA3506">
      <w:pPr>
        <w:jc w:val="center"/>
        <w:rPr>
          <w:rFonts w:ascii="Times" w:hAnsi="Times"/>
          <w:lang w:val="en-US"/>
        </w:rPr>
      </w:pPr>
    </w:p>
    <w:p w14:paraId="1F842138" w14:textId="77777777" w:rsidR="00126696" w:rsidRPr="007E614B" w:rsidRDefault="00126696" w:rsidP="00FA3506">
      <w:pPr>
        <w:jc w:val="center"/>
        <w:rPr>
          <w:rFonts w:ascii="Times" w:hAnsi="Times"/>
          <w:lang w:val="en-US"/>
        </w:rPr>
      </w:pPr>
    </w:p>
    <w:p w14:paraId="2AFB2801" w14:textId="77777777" w:rsidR="00126696" w:rsidRPr="007E614B" w:rsidRDefault="00126696" w:rsidP="00FA3506">
      <w:pPr>
        <w:jc w:val="center"/>
        <w:rPr>
          <w:rFonts w:ascii="Times" w:hAnsi="Times"/>
          <w:lang w:val="en-US"/>
        </w:rPr>
      </w:pPr>
    </w:p>
    <w:p w14:paraId="003A6CDC" w14:textId="77777777" w:rsidR="00126696" w:rsidRPr="007E614B" w:rsidRDefault="00126696" w:rsidP="00FA3506">
      <w:pPr>
        <w:jc w:val="center"/>
        <w:rPr>
          <w:rFonts w:ascii="Times" w:hAnsi="Times"/>
          <w:lang w:val="en-US"/>
        </w:rPr>
      </w:pPr>
    </w:p>
    <w:p w14:paraId="5C6ED3C4" w14:textId="77777777" w:rsidR="00126696" w:rsidRPr="007E614B" w:rsidRDefault="00126696" w:rsidP="00FA3506">
      <w:pPr>
        <w:jc w:val="center"/>
        <w:rPr>
          <w:rFonts w:ascii="Times" w:hAnsi="Times"/>
          <w:lang w:val="en-US"/>
        </w:rPr>
      </w:pPr>
    </w:p>
    <w:p w14:paraId="22BEE79D" w14:textId="77777777" w:rsidR="00126696" w:rsidRPr="007E614B" w:rsidRDefault="00126696" w:rsidP="00FA3506">
      <w:pPr>
        <w:jc w:val="center"/>
        <w:rPr>
          <w:rFonts w:ascii="Times" w:hAnsi="Times"/>
          <w:lang w:val="en-US"/>
        </w:rPr>
      </w:pPr>
    </w:p>
    <w:p w14:paraId="10C838FF" w14:textId="1F786047" w:rsidR="00FA3506" w:rsidRPr="007E614B" w:rsidRDefault="00FA3506" w:rsidP="00FA3506">
      <w:pPr>
        <w:spacing w:before="40"/>
        <w:jc w:val="center"/>
        <w:rPr>
          <w:rFonts w:ascii="Times" w:hAnsi="Times"/>
          <w:iCs/>
          <w:lang w:val="en-US"/>
        </w:rPr>
      </w:pPr>
      <w:r w:rsidRPr="007E614B">
        <w:rPr>
          <w:rFonts w:ascii="Times" w:hAnsi="Times"/>
          <w:iCs/>
          <w:lang w:val="en-US"/>
        </w:rPr>
        <w:t xml:space="preserve">Department of </w:t>
      </w:r>
      <w:r w:rsidR="00053FB7" w:rsidRPr="007E614B">
        <w:rPr>
          <w:rFonts w:ascii="Times" w:hAnsi="Times"/>
          <w:iCs/>
          <w:lang w:val="en-US"/>
        </w:rPr>
        <w:t xml:space="preserve">Architecture and </w:t>
      </w:r>
      <w:r w:rsidRPr="007E614B">
        <w:rPr>
          <w:rFonts w:ascii="Times" w:hAnsi="Times"/>
          <w:iCs/>
          <w:lang w:val="en-US"/>
        </w:rPr>
        <w:t>Civil Engineering</w:t>
      </w:r>
    </w:p>
    <w:p w14:paraId="2F692F45" w14:textId="77777777" w:rsidR="00534E85" w:rsidRDefault="00534E85" w:rsidP="00FA3506">
      <w:pPr>
        <w:spacing w:before="40"/>
        <w:jc w:val="center"/>
        <w:rPr>
          <w:rFonts w:ascii="Times" w:hAnsi="Times"/>
          <w:i/>
          <w:iCs/>
          <w:color w:val="000000" w:themeColor="text1"/>
          <w:lang w:val="en-US"/>
        </w:rPr>
      </w:pPr>
    </w:p>
    <w:p w14:paraId="5402641A" w14:textId="77777777" w:rsidR="00534E85" w:rsidRDefault="00534E85" w:rsidP="00FA3506">
      <w:pPr>
        <w:spacing w:before="40"/>
        <w:jc w:val="center"/>
        <w:rPr>
          <w:rFonts w:ascii="Times" w:hAnsi="Times"/>
          <w:i/>
          <w:iCs/>
          <w:color w:val="000000" w:themeColor="text1"/>
          <w:lang w:val="en-US"/>
        </w:rPr>
      </w:pPr>
    </w:p>
    <w:p w14:paraId="6FDEC3F3" w14:textId="7AC71BAC" w:rsidR="00FA3506" w:rsidRPr="007E614B" w:rsidRDefault="00FA3506" w:rsidP="00FA3506">
      <w:pPr>
        <w:spacing w:before="40"/>
        <w:jc w:val="center"/>
        <w:rPr>
          <w:rFonts w:ascii="Times" w:hAnsi="Times"/>
          <w:caps/>
          <w:lang w:val="en-US"/>
        </w:rPr>
      </w:pPr>
      <w:r w:rsidRPr="007E614B">
        <w:rPr>
          <w:rFonts w:ascii="Times" w:hAnsi="Times"/>
          <w:caps/>
          <w:lang w:val="en-US"/>
        </w:rPr>
        <w:t>Chalmers University of Technology</w:t>
      </w:r>
    </w:p>
    <w:p w14:paraId="1A5F40DA" w14:textId="61082A68" w:rsidR="00FA3506" w:rsidRPr="00CE3C39" w:rsidRDefault="00FA3506" w:rsidP="006E26A2">
      <w:pPr>
        <w:jc w:val="center"/>
        <w:rPr>
          <w:lang w:val="en-US"/>
        </w:rPr>
        <w:sectPr w:rsidR="00FA3506" w:rsidRPr="00CE3C39" w:rsidSect="00784EE7">
          <w:headerReference w:type="first" r:id="rId14"/>
          <w:pgSz w:w="11906" w:h="16838"/>
          <w:pgMar w:top="1134" w:right="851" w:bottom="1134" w:left="1797" w:header="340" w:footer="720" w:gutter="0"/>
          <w:cols w:space="720"/>
          <w:titlePg/>
        </w:sectPr>
      </w:pPr>
      <w:proofErr w:type="spellStart"/>
      <w:r w:rsidRPr="007E614B">
        <w:rPr>
          <w:rFonts w:ascii="Times" w:hAnsi="Times"/>
          <w:lang w:val="en-US"/>
        </w:rPr>
        <w:t>Göteborg</w:t>
      </w:r>
      <w:proofErr w:type="spellEnd"/>
      <w:r w:rsidRPr="007E614B">
        <w:rPr>
          <w:rFonts w:ascii="Times" w:hAnsi="Times"/>
          <w:lang w:val="en-US"/>
        </w:rPr>
        <w:t>, Sweden</w:t>
      </w:r>
      <w:r w:rsidR="00C76FC1" w:rsidRPr="007E614B">
        <w:rPr>
          <w:rFonts w:ascii="Times" w:hAnsi="Times"/>
          <w:lang w:val="en-US"/>
        </w:rPr>
        <w:t xml:space="preserve"> 20</w:t>
      </w:r>
      <w:r w:rsidR="00695B37" w:rsidRPr="007E614B">
        <w:rPr>
          <w:rFonts w:ascii="Times" w:hAnsi="Times"/>
          <w:lang w:val="en-US"/>
        </w:rPr>
        <w:t>21</w:t>
      </w:r>
    </w:p>
    <w:p w14:paraId="53479A66" w14:textId="1B57555E" w:rsidR="00F6691A" w:rsidRPr="007E614B" w:rsidRDefault="00203CE1" w:rsidP="00126696">
      <w:pPr>
        <w:pStyle w:val="Index1"/>
        <w:spacing w:before="0" w:after="0" w:line="240" w:lineRule="atLeast"/>
        <w:rPr>
          <w:rFonts w:ascii="Times" w:eastAsiaTheme="minorEastAsia" w:hAnsi="Times"/>
          <w:bCs/>
          <w:szCs w:val="24"/>
          <w:lang w:val="en-US"/>
        </w:rPr>
      </w:pPr>
      <w:r w:rsidRPr="007E614B">
        <w:rPr>
          <w:rFonts w:ascii="Times" w:eastAsiaTheme="minorEastAsia" w:hAnsi="Times"/>
          <w:bCs/>
          <w:szCs w:val="24"/>
          <w:lang w:val="en-US"/>
        </w:rPr>
        <w:lastRenderedPageBreak/>
        <w:t xml:space="preserve">IMPROVING CONSTRUCTION LOGISTICS PERFORMANCE THROUGH </w:t>
      </w:r>
      <w:r w:rsidR="00B25B5C" w:rsidRPr="007E614B">
        <w:rPr>
          <w:rFonts w:ascii="Times" w:eastAsiaTheme="minorEastAsia" w:hAnsi="Times"/>
          <w:bCs/>
          <w:szCs w:val="24"/>
          <w:lang w:val="en-US"/>
        </w:rPr>
        <w:t>COMMUNICATION</w:t>
      </w:r>
    </w:p>
    <w:p w14:paraId="1B70F980" w14:textId="77777777" w:rsidR="008365F1" w:rsidRPr="007E614B" w:rsidRDefault="008365F1" w:rsidP="003B48DC">
      <w:pPr>
        <w:pStyle w:val="Index1"/>
        <w:spacing w:before="0" w:after="0" w:line="240" w:lineRule="atLeast"/>
        <w:rPr>
          <w:rFonts w:ascii="Times" w:hAnsi="Times"/>
          <w:bCs/>
          <w:i/>
          <w:lang w:val="en-US"/>
        </w:rPr>
      </w:pPr>
    </w:p>
    <w:p w14:paraId="49DB8A27" w14:textId="248CE1B2" w:rsidR="00FA3506" w:rsidRPr="007E614B" w:rsidRDefault="00F54285" w:rsidP="003B48DC">
      <w:pPr>
        <w:pStyle w:val="Index1"/>
        <w:spacing w:before="0" w:after="0" w:line="240" w:lineRule="atLeast"/>
        <w:rPr>
          <w:rFonts w:ascii="Times" w:hAnsi="Times"/>
          <w:i/>
          <w:szCs w:val="24"/>
          <w:lang w:val="en-US"/>
        </w:rPr>
      </w:pPr>
      <w:r w:rsidRPr="007E614B">
        <w:rPr>
          <w:rFonts w:ascii="Times" w:hAnsi="Times"/>
          <w:bCs/>
          <w:i/>
          <w:lang w:val="en-US"/>
        </w:rPr>
        <w:t>Master’s T</w:t>
      </w:r>
      <w:r w:rsidR="00BE757A" w:rsidRPr="007E614B">
        <w:rPr>
          <w:rFonts w:ascii="Times" w:hAnsi="Times"/>
          <w:bCs/>
          <w:i/>
          <w:lang w:val="en-US"/>
        </w:rPr>
        <w:t xml:space="preserve">hesis in the Master’s </w:t>
      </w:r>
      <w:proofErr w:type="spellStart"/>
      <w:r w:rsidR="00BE757A" w:rsidRPr="007E614B">
        <w:rPr>
          <w:rFonts w:ascii="Times" w:hAnsi="Times"/>
          <w:bCs/>
          <w:i/>
          <w:lang w:val="en-US"/>
        </w:rPr>
        <w:t>Programme</w:t>
      </w:r>
      <w:proofErr w:type="spellEnd"/>
      <w:r w:rsidR="008365F1" w:rsidRPr="007E614B">
        <w:rPr>
          <w:rFonts w:ascii="Times" w:hAnsi="Times"/>
          <w:bCs/>
          <w:i/>
          <w:lang w:val="en-US"/>
        </w:rPr>
        <w:t xml:space="preserve"> </w:t>
      </w:r>
      <w:r w:rsidR="00D91BC2">
        <w:rPr>
          <w:rFonts w:ascii="Times" w:hAnsi="Times"/>
          <w:bCs/>
          <w:i/>
          <w:lang w:val="en-US"/>
        </w:rPr>
        <w:t>Design and Construction Project Management</w:t>
      </w:r>
    </w:p>
    <w:p w14:paraId="40541916" w14:textId="5302E307" w:rsidR="00E448B3" w:rsidRPr="00E17D62" w:rsidRDefault="00F260FF" w:rsidP="00AB0FC3">
      <w:pPr>
        <w:pStyle w:val="Sidfot"/>
        <w:spacing w:before="120"/>
        <w:rPr>
          <w:rFonts w:ascii="Times" w:hAnsi="Times"/>
        </w:rPr>
      </w:pPr>
      <w:r w:rsidRPr="00E17D62">
        <w:rPr>
          <w:rFonts w:ascii="Times" w:hAnsi="Times"/>
        </w:rPr>
        <w:t>RAMI EL HAMAD</w:t>
      </w:r>
    </w:p>
    <w:p w14:paraId="0E83EB7B" w14:textId="7DC683FC" w:rsidR="008365F1" w:rsidRPr="00E17D62" w:rsidRDefault="00F260FF" w:rsidP="00AB0FC3">
      <w:pPr>
        <w:pStyle w:val="Sidfot"/>
        <w:spacing w:before="120"/>
        <w:rPr>
          <w:rFonts w:ascii="Times" w:hAnsi="Times"/>
        </w:rPr>
      </w:pPr>
      <w:r w:rsidRPr="00E17D62">
        <w:rPr>
          <w:rFonts w:ascii="Times" w:hAnsi="Times"/>
        </w:rPr>
        <w:t>AHMED YASIN</w:t>
      </w:r>
    </w:p>
    <w:p w14:paraId="301A533C" w14:textId="77777777" w:rsidR="008365F1" w:rsidRPr="00E17D62" w:rsidRDefault="008365F1" w:rsidP="008365F1">
      <w:pPr>
        <w:rPr>
          <w:rFonts w:ascii="Times" w:hAnsi="Times"/>
        </w:rPr>
      </w:pPr>
    </w:p>
    <w:p w14:paraId="3379872B" w14:textId="2C436627" w:rsidR="008365F1" w:rsidRPr="007E614B" w:rsidRDefault="008365F1" w:rsidP="00126696">
      <w:pPr>
        <w:rPr>
          <w:rFonts w:ascii="Times" w:hAnsi="Times"/>
          <w:iCs/>
        </w:rPr>
      </w:pPr>
      <w:r w:rsidRPr="007E614B">
        <w:rPr>
          <w:rFonts w:ascii="Times" w:hAnsi="Times"/>
          <w:iCs/>
        </w:rPr>
        <w:t>Examensarbete ACEX30</w:t>
      </w:r>
    </w:p>
    <w:p w14:paraId="4D13841F" w14:textId="1DA36626" w:rsidR="00126696" w:rsidRPr="007E614B" w:rsidRDefault="008365F1" w:rsidP="00126696">
      <w:pPr>
        <w:rPr>
          <w:rFonts w:ascii="Times" w:hAnsi="Times"/>
          <w:iCs/>
        </w:rPr>
      </w:pPr>
      <w:r w:rsidRPr="007E614B">
        <w:rPr>
          <w:rFonts w:ascii="Times" w:hAnsi="Times"/>
          <w:iCs/>
        </w:rPr>
        <w:t>Institutionen för arkitektur och samhällsbyggnadsteknik</w:t>
      </w:r>
    </w:p>
    <w:p w14:paraId="57C7C527" w14:textId="512B1EB6" w:rsidR="008365F1" w:rsidRPr="00E17D62" w:rsidRDefault="008365F1" w:rsidP="00126696">
      <w:pPr>
        <w:rPr>
          <w:rFonts w:ascii="Times" w:hAnsi="Times"/>
        </w:rPr>
      </w:pPr>
      <w:r w:rsidRPr="00E17D62">
        <w:rPr>
          <w:rFonts w:ascii="Times" w:hAnsi="Times"/>
          <w:iCs/>
        </w:rPr>
        <w:t>Chalmers tekniska högskola, 20</w:t>
      </w:r>
      <w:r w:rsidR="00B25B5C" w:rsidRPr="00E17D62">
        <w:rPr>
          <w:rFonts w:ascii="Times" w:hAnsi="Times"/>
          <w:iCs/>
        </w:rPr>
        <w:t>21</w:t>
      </w:r>
    </w:p>
    <w:p w14:paraId="705791C6" w14:textId="77777777" w:rsidR="00FA3506" w:rsidRPr="00E17D62" w:rsidRDefault="00FA3506" w:rsidP="00FA3506">
      <w:pPr>
        <w:pStyle w:val="FigureLine"/>
        <w:keepNext w:val="0"/>
        <w:spacing w:before="40" w:after="0"/>
        <w:rPr>
          <w:rFonts w:ascii="Times" w:hAnsi="Times"/>
          <w:iCs/>
          <w:lang w:val="sv-SE"/>
        </w:rPr>
      </w:pPr>
    </w:p>
    <w:p w14:paraId="6A803EE8" w14:textId="77777777" w:rsidR="00FA3506" w:rsidRPr="00E17D62" w:rsidRDefault="00FA3506" w:rsidP="00FA3506">
      <w:pPr>
        <w:pStyle w:val="FigureLine"/>
        <w:keepNext w:val="0"/>
        <w:spacing w:before="40" w:after="0"/>
        <w:rPr>
          <w:rFonts w:ascii="Times" w:hAnsi="Times"/>
          <w:iCs/>
          <w:lang w:val="sv-SE"/>
        </w:rPr>
      </w:pPr>
    </w:p>
    <w:p w14:paraId="54FA37E6" w14:textId="67740303" w:rsidR="00FA3506" w:rsidRPr="007E614B" w:rsidRDefault="00FA3506" w:rsidP="00FA3506">
      <w:pPr>
        <w:pStyle w:val="FigureLine"/>
        <w:keepNext w:val="0"/>
        <w:spacing w:before="40" w:after="0"/>
        <w:rPr>
          <w:rFonts w:ascii="Times" w:hAnsi="Times"/>
          <w:iCs/>
          <w:lang w:val="en-US"/>
        </w:rPr>
      </w:pPr>
      <w:r w:rsidRPr="007E614B">
        <w:rPr>
          <w:rFonts w:ascii="Times" w:hAnsi="Times"/>
          <w:iCs/>
          <w:lang w:val="en-US"/>
        </w:rPr>
        <w:t xml:space="preserve">Department of </w:t>
      </w:r>
      <w:r w:rsidR="00053FB7" w:rsidRPr="007E614B">
        <w:rPr>
          <w:rFonts w:ascii="Times" w:hAnsi="Times"/>
          <w:iCs/>
          <w:lang w:val="en-US"/>
        </w:rPr>
        <w:t xml:space="preserve">Architecture and </w:t>
      </w:r>
      <w:r w:rsidRPr="007E614B">
        <w:rPr>
          <w:rFonts w:ascii="Times" w:hAnsi="Times"/>
          <w:iCs/>
          <w:lang w:val="en-US"/>
        </w:rPr>
        <w:t>Civil Engineering</w:t>
      </w:r>
    </w:p>
    <w:p w14:paraId="1E3F68CB" w14:textId="13CA0160" w:rsidR="007414A6" w:rsidRPr="007E614B" w:rsidRDefault="007414A6" w:rsidP="00FA3506">
      <w:pPr>
        <w:pStyle w:val="FigureLine"/>
        <w:keepNext w:val="0"/>
        <w:spacing w:before="40" w:after="0"/>
        <w:rPr>
          <w:rFonts w:ascii="Times" w:hAnsi="Times"/>
          <w:iCs/>
          <w:color w:val="000000" w:themeColor="text1"/>
          <w:lang w:val="en-US"/>
        </w:rPr>
      </w:pPr>
      <w:r w:rsidRPr="007E614B">
        <w:rPr>
          <w:rFonts w:ascii="Times" w:hAnsi="Times"/>
          <w:iCs/>
          <w:color w:val="000000" w:themeColor="text1"/>
          <w:lang w:val="en-US"/>
        </w:rPr>
        <w:t>Division of</w:t>
      </w:r>
      <w:r w:rsidR="00574DF3" w:rsidRPr="007E614B">
        <w:rPr>
          <w:rFonts w:ascii="Times" w:hAnsi="Times"/>
          <w:iCs/>
          <w:color w:val="000000" w:themeColor="text1"/>
          <w:lang w:val="en-US"/>
        </w:rPr>
        <w:t xml:space="preserve"> </w:t>
      </w:r>
      <w:r w:rsidR="00EC560B">
        <w:rPr>
          <w:rFonts w:ascii="Times" w:hAnsi="Times"/>
          <w:iCs/>
          <w:color w:val="000000" w:themeColor="text1"/>
          <w:lang w:val="en-US"/>
        </w:rPr>
        <w:t>Construction Management</w:t>
      </w:r>
      <w:r w:rsidR="00574DF3" w:rsidRPr="007E614B">
        <w:rPr>
          <w:rFonts w:ascii="Times" w:hAnsi="Times"/>
          <w:iCs/>
          <w:color w:val="000000" w:themeColor="text1"/>
          <w:lang w:val="en-US"/>
        </w:rPr>
        <w:t xml:space="preserve"> </w:t>
      </w:r>
    </w:p>
    <w:p w14:paraId="0B87DDBD" w14:textId="77777777" w:rsidR="00FA3506" w:rsidRPr="007E614B" w:rsidRDefault="00FA3506" w:rsidP="00FA3506">
      <w:pPr>
        <w:spacing w:before="40"/>
        <w:rPr>
          <w:rFonts w:ascii="Times" w:hAnsi="Times"/>
          <w:lang w:val="en-US"/>
        </w:rPr>
      </w:pPr>
      <w:r w:rsidRPr="007E614B">
        <w:rPr>
          <w:rFonts w:ascii="Times" w:hAnsi="Times"/>
          <w:lang w:val="en-US"/>
        </w:rPr>
        <w:t>Chalmers University of Technology</w:t>
      </w:r>
    </w:p>
    <w:p w14:paraId="76525E6B" w14:textId="77777777" w:rsidR="00FA3506" w:rsidRPr="007E614B" w:rsidRDefault="00FA3506" w:rsidP="00FA3506">
      <w:pPr>
        <w:pStyle w:val="Index1"/>
        <w:spacing w:before="40" w:after="0" w:line="240" w:lineRule="atLeast"/>
        <w:rPr>
          <w:rFonts w:ascii="Times" w:hAnsi="Times"/>
          <w:lang w:val="en-US"/>
        </w:rPr>
      </w:pPr>
      <w:r w:rsidRPr="007E614B">
        <w:rPr>
          <w:rFonts w:ascii="Times" w:hAnsi="Times"/>
          <w:lang w:val="en-US"/>
        </w:rPr>
        <w:t xml:space="preserve">SE-412 96 </w:t>
      </w:r>
      <w:proofErr w:type="spellStart"/>
      <w:r w:rsidRPr="007E614B">
        <w:rPr>
          <w:rFonts w:ascii="Times" w:hAnsi="Times"/>
          <w:lang w:val="en-US"/>
        </w:rPr>
        <w:t>Göteborg</w:t>
      </w:r>
      <w:proofErr w:type="spellEnd"/>
    </w:p>
    <w:p w14:paraId="50FD3481" w14:textId="77777777" w:rsidR="00FA3506" w:rsidRPr="007E614B" w:rsidRDefault="00FA3506" w:rsidP="00FA3506">
      <w:pPr>
        <w:pStyle w:val="Index1"/>
        <w:spacing w:before="40" w:after="0" w:line="240" w:lineRule="atLeast"/>
        <w:rPr>
          <w:rFonts w:ascii="Times" w:hAnsi="Times"/>
          <w:lang w:val="en-US"/>
        </w:rPr>
      </w:pPr>
      <w:r w:rsidRPr="007E614B">
        <w:rPr>
          <w:rFonts w:ascii="Times" w:hAnsi="Times"/>
          <w:lang w:val="en-US"/>
        </w:rPr>
        <w:t xml:space="preserve">Sweden </w:t>
      </w:r>
    </w:p>
    <w:p w14:paraId="1CD4243D" w14:textId="77777777" w:rsidR="00FA3506" w:rsidRPr="007E614B" w:rsidRDefault="00FA3506" w:rsidP="00FA3506">
      <w:pPr>
        <w:spacing w:before="40" w:line="240" w:lineRule="atLeast"/>
        <w:rPr>
          <w:rFonts w:ascii="Times" w:hAnsi="Times"/>
          <w:lang w:val="en-US"/>
        </w:rPr>
      </w:pPr>
      <w:r w:rsidRPr="007E614B">
        <w:rPr>
          <w:rFonts w:ascii="Times" w:hAnsi="Times"/>
          <w:lang w:val="en-US"/>
        </w:rPr>
        <w:t>Telephone: + 46 (0)31-772 1000</w:t>
      </w:r>
    </w:p>
    <w:p w14:paraId="117EF6CE" w14:textId="77777777" w:rsidR="00FA3506" w:rsidRPr="007E614B" w:rsidRDefault="00FA3506" w:rsidP="00FA3506">
      <w:pPr>
        <w:rPr>
          <w:rFonts w:ascii="Times" w:hAnsi="Times"/>
          <w:lang w:val="en-US"/>
        </w:rPr>
      </w:pPr>
    </w:p>
    <w:p w14:paraId="4ECEEA9E" w14:textId="77777777" w:rsidR="00FA3506" w:rsidRPr="007E614B" w:rsidRDefault="00FA3506" w:rsidP="00FA3506">
      <w:pPr>
        <w:rPr>
          <w:rFonts w:ascii="Times" w:hAnsi="Times"/>
          <w:lang w:val="en-US"/>
        </w:rPr>
      </w:pPr>
    </w:p>
    <w:p w14:paraId="730B888F" w14:textId="77777777" w:rsidR="00FA3506" w:rsidRPr="007E614B" w:rsidRDefault="00FA3506" w:rsidP="00FA3506">
      <w:pPr>
        <w:rPr>
          <w:rFonts w:ascii="Times" w:hAnsi="Times"/>
          <w:lang w:val="en-US"/>
        </w:rPr>
      </w:pPr>
    </w:p>
    <w:p w14:paraId="1C82DC00" w14:textId="77777777" w:rsidR="00FA3506" w:rsidRPr="007E614B" w:rsidRDefault="00FA3506" w:rsidP="00FA3506">
      <w:pPr>
        <w:pStyle w:val="Sidfot"/>
        <w:rPr>
          <w:rFonts w:ascii="Times" w:hAnsi="Times"/>
          <w:lang w:val="en-US"/>
        </w:rPr>
      </w:pPr>
    </w:p>
    <w:p w14:paraId="633E9DD3" w14:textId="77777777" w:rsidR="0045418B" w:rsidRPr="007E614B" w:rsidRDefault="0045418B" w:rsidP="00FA3506">
      <w:pPr>
        <w:pStyle w:val="Brdtext3"/>
        <w:spacing w:before="40" w:after="0" w:line="240" w:lineRule="auto"/>
        <w:rPr>
          <w:rFonts w:ascii="Times" w:hAnsi="Times"/>
        </w:rPr>
      </w:pPr>
    </w:p>
    <w:p w14:paraId="74399FD6" w14:textId="77777777" w:rsidR="0045418B" w:rsidRPr="007E614B" w:rsidRDefault="0045418B" w:rsidP="00FA3506">
      <w:pPr>
        <w:pStyle w:val="Brdtext3"/>
        <w:spacing w:before="40" w:after="0" w:line="240" w:lineRule="auto"/>
        <w:rPr>
          <w:rFonts w:ascii="Times" w:hAnsi="Times"/>
        </w:rPr>
      </w:pPr>
    </w:p>
    <w:p w14:paraId="61B5BC11" w14:textId="77777777" w:rsidR="0045418B" w:rsidRPr="007E614B" w:rsidRDefault="0045418B" w:rsidP="00FA3506">
      <w:pPr>
        <w:pStyle w:val="Brdtext3"/>
        <w:spacing w:before="40" w:after="0" w:line="240" w:lineRule="auto"/>
        <w:rPr>
          <w:rFonts w:ascii="Times" w:hAnsi="Times"/>
        </w:rPr>
      </w:pPr>
    </w:p>
    <w:p w14:paraId="13FCC49A" w14:textId="77777777" w:rsidR="0045418B" w:rsidRPr="007E614B" w:rsidRDefault="0045418B" w:rsidP="00FA3506">
      <w:pPr>
        <w:pStyle w:val="Brdtext3"/>
        <w:spacing w:before="40" w:after="0" w:line="240" w:lineRule="auto"/>
        <w:rPr>
          <w:rFonts w:ascii="Times" w:hAnsi="Times"/>
        </w:rPr>
      </w:pPr>
    </w:p>
    <w:p w14:paraId="295233BF" w14:textId="77777777" w:rsidR="0045418B" w:rsidRDefault="0045418B" w:rsidP="00FA3506">
      <w:pPr>
        <w:spacing w:before="40"/>
        <w:rPr>
          <w:rFonts w:ascii="Times" w:hAnsi="Times"/>
          <w:lang w:val="en-US"/>
        </w:rPr>
      </w:pPr>
    </w:p>
    <w:p w14:paraId="4E92AB26" w14:textId="77777777" w:rsidR="00500EC6" w:rsidRDefault="00500EC6" w:rsidP="00FA3506">
      <w:pPr>
        <w:spacing w:before="40"/>
        <w:rPr>
          <w:rFonts w:ascii="Times" w:hAnsi="Times"/>
          <w:iCs/>
          <w:lang w:val="en-US"/>
        </w:rPr>
      </w:pPr>
    </w:p>
    <w:p w14:paraId="3FC02F8E" w14:textId="77777777" w:rsidR="00500EC6" w:rsidRDefault="00500EC6" w:rsidP="00FA3506">
      <w:pPr>
        <w:spacing w:before="40"/>
        <w:rPr>
          <w:rFonts w:ascii="Times" w:hAnsi="Times"/>
          <w:iCs/>
          <w:lang w:val="en-US"/>
        </w:rPr>
      </w:pPr>
    </w:p>
    <w:p w14:paraId="06B6A5A8" w14:textId="77777777" w:rsidR="00500EC6" w:rsidRDefault="00500EC6" w:rsidP="00FA3506">
      <w:pPr>
        <w:spacing w:before="40"/>
        <w:rPr>
          <w:rFonts w:ascii="Times" w:hAnsi="Times"/>
          <w:iCs/>
          <w:lang w:val="en-US"/>
        </w:rPr>
      </w:pPr>
    </w:p>
    <w:p w14:paraId="4ECB805D" w14:textId="77777777" w:rsidR="00500EC6" w:rsidRDefault="00500EC6" w:rsidP="00FA3506">
      <w:pPr>
        <w:spacing w:before="40"/>
        <w:rPr>
          <w:rFonts w:ascii="Times" w:hAnsi="Times"/>
          <w:iCs/>
          <w:lang w:val="en-US"/>
        </w:rPr>
      </w:pPr>
    </w:p>
    <w:p w14:paraId="65F25551" w14:textId="77777777" w:rsidR="00500EC6" w:rsidRDefault="00500EC6" w:rsidP="00FA3506">
      <w:pPr>
        <w:spacing w:before="40"/>
        <w:rPr>
          <w:rFonts w:ascii="Times" w:hAnsi="Times"/>
          <w:iCs/>
          <w:lang w:val="en-US"/>
        </w:rPr>
      </w:pPr>
    </w:p>
    <w:p w14:paraId="470E76AD" w14:textId="10DF6A01" w:rsidR="00053FB7" w:rsidRPr="007E614B" w:rsidRDefault="00574DF3" w:rsidP="00FA3506">
      <w:pPr>
        <w:spacing w:before="40"/>
        <w:rPr>
          <w:rFonts w:ascii="Times" w:hAnsi="Times"/>
          <w:iCs/>
          <w:lang w:val="en-US"/>
        </w:rPr>
      </w:pPr>
      <w:r w:rsidRPr="007E614B">
        <w:rPr>
          <w:rFonts w:ascii="Times" w:hAnsi="Times"/>
          <w:iCs/>
          <w:lang w:val="en-US"/>
        </w:rPr>
        <w:t>Department of Architecture and Civil Engineering</w:t>
      </w:r>
    </w:p>
    <w:p w14:paraId="2B91E37A" w14:textId="482891FF" w:rsidR="0025302F" w:rsidRPr="007E614B" w:rsidRDefault="0045418B" w:rsidP="00FA3506">
      <w:pPr>
        <w:spacing w:before="40"/>
        <w:rPr>
          <w:rFonts w:ascii="Times" w:hAnsi="Times"/>
          <w:lang w:val="en-US"/>
        </w:rPr>
        <w:sectPr w:rsidR="0025302F" w:rsidRPr="007E614B" w:rsidSect="00126696">
          <w:footerReference w:type="even" r:id="rId15"/>
          <w:footerReference w:type="default" r:id="rId16"/>
          <w:pgSz w:w="11907" w:h="16840" w:code="9"/>
          <w:pgMar w:top="4253" w:right="1797" w:bottom="1134" w:left="1797" w:header="720" w:footer="567" w:gutter="0"/>
          <w:pgNumType w:fmt="upperRoman" w:start="1"/>
          <w:cols w:space="720"/>
          <w:docGrid w:linePitch="272"/>
        </w:sectPr>
      </w:pPr>
      <w:proofErr w:type="spellStart"/>
      <w:r w:rsidRPr="007E614B">
        <w:rPr>
          <w:rFonts w:ascii="Times" w:hAnsi="Times"/>
          <w:lang w:val="en-US"/>
        </w:rPr>
        <w:t>Göteborg</w:t>
      </w:r>
      <w:proofErr w:type="spellEnd"/>
      <w:r w:rsidRPr="007E614B">
        <w:rPr>
          <w:rFonts w:ascii="Times" w:hAnsi="Times"/>
          <w:lang w:val="en-US"/>
        </w:rPr>
        <w:t>, Sweden,</w:t>
      </w:r>
      <w:r w:rsidR="00574DF3" w:rsidRPr="007E614B">
        <w:rPr>
          <w:rFonts w:ascii="Times" w:hAnsi="Times"/>
          <w:lang w:val="en-US"/>
        </w:rPr>
        <w:t xml:space="preserve"> 20</w:t>
      </w:r>
      <w:r w:rsidR="00B25B5C" w:rsidRPr="007E614B">
        <w:rPr>
          <w:rFonts w:ascii="Times" w:hAnsi="Times"/>
          <w:lang w:val="en-US"/>
        </w:rPr>
        <w:t>21</w:t>
      </w:r>
      <w:r w:rsidRPr="007E614B">
        <w:rPr>
          <w:rFonts w:ascii="Times" w:hAnsi="Times"/>
          <w:lang w:val="en-US"/>
        </w:rPr>
        <w:t xml:space="preserve"> </w:t>
      </w:r>
    </w:p>
    <w:p w14:paraId="5851D0F1" w14:textId="79B04433" w:rsidR="00CC7863" w:rsidRPr="007E614B" w:rsidRDefault="00B25B5C" w:rsidP="00232980">
      <w:pPr>
        <w:pStyle w:val="Index1"/>
        <w:spacing w:before="0" w:line="240" w:lineRule="atLeast"/>
        <w:rPr>
          <w:rFonts w:ascii="Times" w:hAnsi="Times"/>
          <w:szCs w:val="24"/>
          <w:lang w:val="en-US"/>
        </w:rPr>
      </w:pPr>
      <w:bookmarkStart w:id="0" w:name="_Toc358510195"/>
      <w:bookmarkStart w:id="1" w:name="_Toc358703579"/>
      <w:bookmarkStart w:id="2" w:name="_Toc359046045"/>
      <w:bookmarkStart w:id="3" w:name="_Toc359208693"/>
      <w:bookmarkStart w:id="4" w:name="_Toc359219209"/>
      <w:bookmarkStart w:id="5" w:name="_Toc359730263"/>
      <w:bookmarkStart w:id="6" w:name="_Toc359738967"/>
      <w:bookmarkStart w:id="7" w:name="_Toc359739279"/>
      <w:bookmarkStart w:id="8" w:name="_Toc508691260"/>
      <w:r w:rsidRPr="007E614B">
        <w:rPr>
          <w:rFonts w:ascii="Times" w:hAnsi="Times"/>
          <w:szCs w:val="24"/>
          <w:lang w:val="en-US"/>
        </w:rPr>
        <w:lastRenderedPageBreak/>
        <w:t>IMPROVING CONSTRUCTION LOGISTICS PERFORMANCE THROUGH COMMUNICATION</w:t>
      </w:r>
    </w:p>
    <w:p w14:paraId="77DF2DBF" w14:textId="14F48620" w:rsidR="00574DF3" w:rsidRPr="007E614B" w:rsidRDefault="002970A5" w:rsidP="00232980">
      <w:pPr>
        <w:pStyle w:val="FigureLine"/>
        <w:keepNext w:val="0"/>
        <w:spacing w:before="0" w:after="0"/>
        <w:rPr>
          <w:rStyle w:val="Platshllartext"/>
          <w:rFonts w:ascii="Times" w:hAnsi="Times"/>
          <w:i/>
          <w:color w:val="000000" w:themeColor="text1"/>
          <w:szCs w:val="24"/>
          <w:lang w:val="en-US"/>
        </w:rPr>
      </w:pPr>
      <w:r w:rsidRPr="007E614B">
        <w:rPr>
          <w:rFonts w:ascii="Times" w:hAnsi="Times"/>
          <w:i/>
          <w:color w:val="000000" w:themeColor="text1"/>
          <w:szCs w:val="24"/>
          <w:lang w:val="en-US"/>
        </w:rPr>
        <w:t xml:space="preserve">Master’s thesis in the Master’s </w:t>
      </w:r>
      <w:proofErr w:type="spellStart"/>
      <w:r w:rsidRPr="007E614B">
        <w:rPr>
          <w:rFonts w:ascii="Times" w:hAnsi="Times"/>
          <w:i/>
          <w:color w:val="000000" w:themeColor="text1"/>
          <w:szCs w:val="24"/>
          <w:lang w:val="en-US"/>
        </w:rPr>
        <w:t>Programme</w:t>
      </w:r>
      <w:proofErr w:type="spellEnd"/>
      <w:r w:rsidR="00574DF3" w:rsidRPr="007E614B">
        <w:rPr>
          <w:rFonts w:ascii="Times" w:hAnsi="Times"/>
          <w:i/>
          <w:color w:val="000000" w:themeColor="text1"/>
          <w:szCs w:val="24"/>
          <w:lang w:val="en-US"/>
        </w:rPr>
        <w:t xml:space="preserve"> </w:t>
      </w:r>
      <w:r w:rsidR="00ED45A4">
        <w:rPr>
          <w:rStyle w:val="Platshllartext"/>
          <w:rFonts w:ascii="Times" w:hAnsi="Times"/>
          <w:i/>
          <w:color w:val="000000" w:themeColor="text1"/>
          <w:szCs w:val="24"/>
          <w:lang w:val="en-US"/>
        </w:rPr>
        <w:t>Design and Construction Project Management</w:t>
      </w:r>
    </w:p>
    <w:p w14:paraId="02A912D3" w14:textId="2F4D61BA" w:rsidR="00574DF3" w:rsidRPr="007E614B" w:rsidRDefault="00F260FF" w:rsidP="00232980">
      <w:pPr>
        <w:pStyle w:val="FigureLine"/>
        <w:keepNext w:val="0"/>
        <w:spacing w:before="120" w:after="0"/>
        <w:rPr>
          <w:rStyle w:val="Platshllartext"/>
          <w:rFonts w:ascii="Times" w:hAnsi="Times"/>
          <w:color w:val="000000" w:themeColor="text1"/>
          <w:szCs w:val="24"/>
          <w:lang w:val="en-US"/>
        </w:rPr>
      </w:pPr>
      <w:r w:rsidRPr="007E614B">
        <w:rPr>
          <w:rStyle w:val="Platshllartext"/>
          <w:rFonts w:ascii="Times" w:hAnsi="Times"/>
          <w:color w:val="000000" w:themeColor="text1"/>
          <w:szCs w:val="24"/>
          <w:lang w:val="en-US"/>
        </w:rPr>
        <w:t>RAMI EL HAMAD</w:t>
      </w:r>
    </w:p>
    <w:p w14:paraId="444DB688" w14:textId="6F6866D4" w:rsidR="00CC7863" w:rsidRPr="007E614B" w:rsidRDefault="00F260FF" w:rsidP="00232980">
      <w:pPr>
        <w:pStyle w:val="FigureLine"/>
        <w:keepNext w:val="0"/>
        <w:spacing w:before="120" w:after="0"/>
        <w:rPr>
          <w:rFonts w:ascii="Times" w:hAnsi="Times"/>
          <w:iCs/>
          <w:szCs w:val="24"/>
          <w:lang w:val="en-US"/>
        </w:rPr>
      </w:pPr>
      <w:r w:rsidRPr="007E614B">
        <w:rPr>
          <w:rStyle w:val="Platshllartext"/>
          <w:rFonts w:ascii="Times" w:hAnsi="Times"/>
          <w:color w:val="000000" w:themeColor="text1"/>
          <w:szCs w:val="24"/>
          <w:lang w:val="en-US"/>
        </w:rPr>
        <w:t>AHMED YASIN</w:t>
      </w:r>
    </w:p>
    <w:p w14:paraId="2EE929E2" w14:textId="77777777" w:rsidR="00574DF3" w:rsidRPr="007E614B" w:rsidRDefault="00574DF3" w:rsidP="00232980">
      <w:pPr>
        <w:spacing w:before="120"/>
        <w:rPr>
          <w:rFonts w:ascii="Times" w:hAnsi="Times"/>
          <w:iCs/>
          <w:color w:val="000000" w:themeColor="text1"/>
          <w:lang w:val="en-US"/>
        </w:rPr>
      </w:pPr>
      <w:r w:rsidRPr="007E614B">
        <w:rPr>
          <w:rFonts w:ascii="Times" w:hAnsi="Times"/>
          <w:iCs/>
          <w:lang w:val="en-US"/>
        </w:rPr>
        <w:t>Department of Architecture and Civil Engineering</w:t>
      </w:r>
      <w:r w:rsidRPr="007E614B">
        <w:rPr>
          <w:rFonts w:ascii="Times" w:hAnsi="Times"/>
          <w:iCs/>
          <w:color w:val="000000" w:themeColor="text1"/>
          <w:lang w:val="en-US"/>
        </w:rPr>
        <w:t xml:space="preserve"> </w:t>
      </w:r>
    </w:p>
    <w:p w14:paraId="2E83609D" w14:textId="3A6ADCB8" w:rsidR="00E34F75" w:rsidRPr="007E614B" w:rsidRDefault="00FA3506" w:rsidP="00E34F75">
      <w:pPr>
        <w:rPr>
          <w:rFonts w:ascii="Times" w:hAnsi="Times"/>
          <w:iCs/>
          <w:color w:val="000000" w:themeColor="text1"/>
          <w:lang w:val="en-US"/>
        </w:rPr>
      </w:pPr>
      <w:r w:rsidRPr="007E614B">
        <w:rPr>
          <w:rFonts w:ascii="Times" w:hAnsi="Times"/>
          <w:iCs/>
          <w:color w:val="000000" w:themeColor="text1"/>
          <w:lang w:val="en-US"/>
        </w:rPr>
        <w:t>Division of</w:t>
      </w:r>
      <w:r w:rsidR="00574DF3" w:rsidRPr="007E614B">
        <w:rPr>
          <w:rFonts w:ascii="Times" w:hAnsi="Times"/>
          <w:iCs/>
          <w:color w:val="000000" w:themeColor="text1"/>
          <w:lang w:val="en-US"/>
        </w:rPr>
        <w:t xml:space="preserve"> </w:t>
      </w:r>
      <w:r w:rsidR="00F42CAD">
        <w:rPr>
          <w:rFonts w:ascii="Times" w:hAnsi="Times"/>
          <w:iCs/>
          <w:color w:val="000000" w:themeColor="text1"/>
          <w:lang w:val="en-US"/>
        </w:rPr>
        <w:t>Construction Management</w:t>
      </w:r>
    </w:p>
    <w:p w14:paraId="7DD743A2" w14:textId="77777777" w:rsidR="00FA3506" w:rsidRPr="007E614B" w:rsidRDefault="00FA3506" w:rsidP="00FA3506">
      <w:pPr>
        <w:rPr>
          <w:rFonts w:ascii="Times" w:hAnsi="Times"/>
          <w:lang w:val="en-US"/>
        </w:rPr>
      </w:pPr>
      <w:r w:rsidRPr="007E614B">
        <w:rPr>
          <w:rFonts w:ascii="Times" w:hAnsi="Times"/>
          <w:lang w:val="en-US"/>
        </w:rPr>
        <w:t>Chalmers University of Technology</w:t>
      </w:r>
    </w:p>
    <w:p w14:paraId="464AA04E" w14:textId="77777777" w:rsidR="00FA3506" w:rsidRPr="007E614B" w:rsidRDefault="00FA3506" w:rsidP="00FA3506">
      <w:pPr>
        <w:pStyle w:val="Index1"/>
        <w:rPr>
          <w:rFonts w:ascii="Times" w:hAnsi="Times"/>
          <w:caps/>
          <w:szCs w:val="24"/>
          <w:lang w:val="en-US"/>
        </w:rPr>
      </w:pPr>
    </w:p>
    <w:p w14:paraId="37F4987E" w14:textId="77777777" w:rsidR="00FA3506" w:rsidRPr="007E614B" w:rsidRDefault="00FA3506" w:rsidP="00FA3506">
      <w:pPr>
        <w:pStyle w:val="Heading0"/>
        <w:rPr>
          <w:rFonts w:ascii="Times" w:hAnsi="Times"/>
          <w:b w:val="0"/>
          <w:caps/>
          <w:sz w:val="24"/>
          <w:lang w:val="en-US"/>
        </w:rPr>
      </w:pPr>
      <w:bookmarkStart w:id="9" w:name="_Toc73618523"/>
      <w:bookmarkEnd w:id="0"/>
      <w:bookmarkEnd w:id="1"/>
      <w:bookmarkEnd w:id="2"/>
      <w:bookmarkEnd w:id="3"/>
      <w:bookmarkEnd w:id="4"/>
      <w:bookmarkEnd w:id="5"/>
      <w:bookmarkEnd w:id="6"/>
      <w:bookmarkEnd w:id="7"/>
      <w:bookmarkEnd w:id="8"/>
      <w:r w:rsidRPr="007E614B">
        <w:rPr>
          <w:rFonts w:ascii="Times" w:hAnsi="Times"/>
          <w:b w:val="0"/>
          <w:caps/>
          <w:sz w:val="24"/>
          <w:lang w:val="en-US"/>
        </w:rPr>
        <w:t>Abstract</w:t>
      </w:r>
      <w:bookmarkEnd w:id="9"/>
    </w:p>
    <w:p w14:paraId="5E218DFA" w14:textId="64E8B996" w:rsidR="005D52C3" w:rsidRDefault="000D35AC" w:rsidP="003674EB">
      <w:pPr>
        <w:tabs>
          <w:tab w:val="left" w:pos="1247"/>
        </w:tabs>
        <w:rPr>
          <w:rFonts w:ascii="Times" w:hAnsi="Times"/>
          <w:lang w:val="en-US"/>
        </w:rPr>
      </w:pPr>
      <w:r w:rsidRPr="000D35AC">
        <w:rPr>
          <w:rFonts w:ascii="Times" w:hAnsi="Times"/>
          <w:lang w:val="en-US"/>
        </w:rPr>
        <w:t xml:space="preserve">Even though construction logistics is an important phase of the construction industry, it is one of the most challenging one. Communication and collaboration </w:t>
      </w:r>
      <w:r w:rsidR="00556D41" w:rsidRPr="000D35AC">
        <w:rPr>
          <w:rFonts w:ascii="Times" w:hAnsi="Times"/>
          <w:lang w:val="en-US"/>
        </w:rPr>
        <w:t>are</w:t>
      </w:r>
      <w:r w:rsidRPr="000D35AC">
        <w:rPr>
          <w:rFonts w:ascii="Times" w:hAnsi="Times"/>
          <w:lang w:val="en-US"/>
        </w:rPr>
        <w:t xml:space="preserve"> seen as </w:t>
      </w:r>
      <w:r w:rsidR="00556D41">
        <w:rPr>
          <w:rFonts w:ascii="Times" w:hAnsi="Times"/>
          <w:lang w:val="en-US"/>
        </w:rPr>
        <w:t>two</w:t>
      </w:r>
      <w:r w:rsidRPr="000D35AC">
        <w:rPr>
          <w:rFonts w:ascii="Times" w:hAnsi="Times"/>
          <w:lang w:val="en-US"/>
        </w:rPr>
        <w:t xml:space="preserve"> of the most vital elements in achieving a successful construction logistics plan. The construction logistics is </w:t>
      </w:r>
      <w:r w:rsidR="00556D41" w:rsidRPr="000D35AC">
        <w:rPr>
          <w:rFonts w:ascii="Times" w:hAnsi="Times"/>
          <w:lang w:val="en-US"/>
        </w:rPr>
        <w:t>an</w:t>
      </w:r>
      <w:r w:rsidRPr="000D35AC">
        <w:rPr>
          <w:rFonts w:ascii="Times" w:hAnsi="Times"/>
          <w:lang w:val="en-US"/>
        </w:rPr>
        <w:t xml:space="preserve"> emerging topic being studied and discussed. However, there is less studies about the communication part of the construction logistics. Therefore, this study has been conducted to identify the connection between communication and logistics and its biggest problems that the construction industry is currently suffering from. </w:t>
      </w:r>
      <w:r w:rsidR="002F26E4" w:rsidRPr="000D35AC">
        <w:rPr>
          <w:rFonts w:ascii="Times" w:hAnsi="Times"/>
          <w:lang w:val="en-US"/>
        </w:rPr>
        <w:t>Furthermore, it is also investigated how digital systems can contribute to a simplified construction logistics and improved construction logistics communication.</w:t>
      </w:r>
      <w:r w:rsidRPr="000D35AC">
        <w:rPr>
          <w:rFonts w:ascii="Times" w:hAnsi="Times"/>
          <w:lang w:val="en-US"/>
        </w:rPr>
        <w:t xml:space="preserve"> The study was conducted through an abductive method that linked literature and the interview study. </w:t>
      </w:r>
      <w:r w:rsidR="00587CD5">
        <w:rPr>
          <w:rFonts w:ascii="Times" w:hAnsi="Times"/>
          <w:lang w:val="en-US"/>
        </w:rPr>
        <w:t>The</w:t>
      </w:r>
      <w:r w:rsidRPr="000D35AC">
        <w:rPr>
          <w:rFonts w:ascii="Times" w:hAnsi="Times"/>
          <w:lang w:val="en-US"/>
        </w:rPr>
        <w:t xml:space="preserve"> study</w:t>
      </w:r>
      <w:r w:rsidR="00587CD5">
        <w:rPr>
          <w:rFonts w:ascii="Times" w:hAnsi="Times"/>
          <w:lang w:val="en-US"/>
        </w:rPr>
        <w:t xml:space="preserve"> shows that</w:t>
      </w:r>
      <w:r w:rsidRPr="000D35AC">
        <w:rPr>
          <w:rFonts w:ascii="Times" w:hAnsi="Times"/>
          <w:lang w:val="en-US"/>
        </w:rPr>
        <w:t xml:space="preserve"> communication problems in construction logistics are primarily the result of inadequate planning. </w:t>
      </w:r>
      <w:r w:rsidR="00F77B09">
        <w:rPr>
          <w:rFonts w:ascii="Times" w:hAnsi="Times"/>
          <w:lang w:val="en-US"/>
        </w:rPr>
        <w:t>It is vital that c</w:t>
      </w:r>
      <w:r w:rsidRPr="000D35AC">
        <w:rPr>
          <w:rFonts w:ascii="Times" w:hAnsi="Times"/>
          <w:lang w:val="en-US"/>
        </w:rPr>
        <w:t xml:space="preserve">onstruction logistics communication </w:t>
      </w:r>
      <w:r w:rsidR="00F77B09">
        <w:rPr>
          <w:rFonts w:ascii="Times" w:hAnsi="Times"/>
          <w:lang w:val="en-US"/>
        </w:rPr>
        <w:t>is</w:t>
      </w:r>
      <w:r w:rsidRPr="000D35AC">
        <w:rPr>
          <w:rFonts w:ascii="Times" w:hAnsi="Times"/>
          <w:lang w:val="en-US"/>
        </w:rPr>
        <w:t xml:space="preserve"> included in the planning process. The fact that the building industry is reluctant to adopt new methods and solutions does not make it any easier for further development. </w:t>
      </w:r>
    </w:p>
    <w:p w14:paraId="55B23F13" w14:textId="77777777" w:rsidR="005D52C3" w:rsidRDefault="005D52C3" w:rsidP="00FA3506">
      <w:pPr>
        <w:tabs>
          <w:tab w:val="left" w:pos="1247"/>
        </w:tabs>
        <w:ind w:left="1247" w:hanging="1247"/>
        <w:rPr>
          <w:rFonts w:ascii="Times" w:hAnsi="Times"/>
          <w:lang w:val="en-US"/>
        </w:rPr>
      </w:pPr>
    </w:p>
    <w:p w14:paraId="163AC503" w14:textId="766B07D2" w:rsidR="00FA3506" w:rsidRPr="00B235AB" w:rsidRDefault="00FA3506" w:rsidP="00FA3506">
      <w:pPr>
        <w:tabs>
          <w:tab w:val="left" w:pos="1247"/>
        </w:tabs>
        <w:ind w:left="1247" w:hanging="1247"/>
        <w:rPr>
          <w:rFonts w:ascii="Times" w:hAnsi="Times"/>
          <w:lang w:val="en-US"/>
        </w:rPr>
      </w:pPr>
      <w:r w:rsidRPr="00B235AB">
        <w:rPr>
          <w:rFonts w:ascii="Times" w:hAnsi="Times"/>
          <w:lang w:val="en-US"/>
        </w:rPr>
        <w:t>Key words:</w:t>
      </w:r>
      <w:r w:rsidRPr="00B235AB">
        <w:rPr>
          <w:rFonts w:ascii="Times" w:hAnsi="Times"/>
          <w:lang w:val="en-US"/>
        </w:rPr>
        <w:tab/>
      </w:r>
      <w:r w:rsidR="00B235AB">
        <w:rPr>
          <w:rFonts w:ascii="Times" w:hAnsi="Times"/>
          <w:lang w:val="en-US"/>
        </w:rPr>
        <w:t>Construction, logistics, communication, strategies, technological solutions, third-party-logistics, just-in-time and collaboration.</w:t>
      </w:r>
    </w:p>
    <w:p w14:paraId="67A4C6A0" w14:textId="185C5319" w:rsidR="00FA3506" w:rsidRPr="007E614B" w:rsidRDefault="00FA3506" w:rsidP="00232980">
      <w:pPr>
        <w:pStyle w:val="Kommentarer"/>
        <w:spacing w:after="0" w:line="320" w:lineRule="exact"/>
        <w:rPr>
          <w:rFonts w:ascii="Times" w:hAnsi="Times"/>
          <w:szCs w:val="24"/>
          <w:lang w:val="sv-SE"/>
        </w:rPr>
      </w:pPr>
      <w:r w:rsidRPr="006B7F24">
        <w:rPr>
          <w:rFonts w:ascii="Times" w:hAnsi="Times"/>
          <w:lang w:val="sv-SE"/>
        </w:rPr>
        <w:br w:type="page"/>
      </w:r>
      <w:r w:rsidR="00764EB3" w:rsidRPr="00764EB3">
        <w:rPr>
          <w:rFonts w:ascii="Times" w:hAnsi="Times"/>
          <w:bCs/>
          <w:szCs w:val="24"/>
          <w:lang w:val="sv-SE"/>
        </w:rPr>
        <w:lastRenderedPageBreak/>
        <w:t xml:space="preserve">FÖRBÄTTRING AV </w:t>
      </w:r>
      <w:r w:rsidR="006F708B">
        <w:rPr>
          <w:rFonts w:ascii="Times" w:hAnsi="Times"/>
          <w:bCs/>
          <w:szCs w:val="24"/>
          <w:lang w:val="sv-SE"/>
        </w:rPr>
        <w:t>BYGG</w:t>
      </w:r>
      <w:r w:rsidR="00764EB3" w:rsidRPr="00764EB3">
        <w:rPr>
          <w:rFonts w:ascii="Times" w:hAnsi="Times"/>
          <w:bCs/>
          <w:szCs w:val="24"/>
          <w:lang w:val="sv-SE"/>
        </w:rPr>
        <w:t>SLOGISTIK</w:t>
      </w:r>
      <w:r w:rsidR="006F708B">
        <w:rPr>
          <w:rFonts w:ascii="Times" w:hAnsi="Times"/>
          <w:bCs/>
          <w:szCs w:val="24"/>
          <w:lang w:val="sv-SE"/>
        </w:rPr>
        <w:t>ENS</w:t>
      </w:r>
      <w:r w:rsidR="00764EB3" w:rsidRPr="00764EB3">
        <w:rPr>
          <w:rFonts w:ascii="Times" w:hAnsi="Times"/>
          <w:bCs/>
          <w:szCs w:val="24"/>
          <w:lang w:val="sv-SE"/>
        </w:rPr>
        <w:t xml:space="preserve"> PRESTANDA GENOM KOMMUNIKATION</w:t>
      </w:r>
    </w:p>
    <w:p w14:paraId="3126DEBF" w14:textId="41EA6A92" w:rsidR="00E448B3" w:rsidRPr="007E614B" w:rsidRDefault="00FA3506" w:rsidP="00232980">
      <w:pPr>
        <w:spacing w:before="120" w:line="320" w:lineRule="exact"/>
        <w:rPr>
          <w:rFonts w:ascii="Times" w:hAnsi="Times"/>
          <w:color w:val="000000" w:themeColor="text1"/>
        </w:rPr>
      </w:pPr>
      <w:r w:rsidRPr="007E614B">
        <w:rPr>
          <w:rFonts w:ascii="Times" w:hAnsi="Times"/>
          <w:color w:val="000000" w:themeColor="text1"/>
        </w:rPr>
        <w:t>Examensarbete inom</w:t>
      </w:r>
      <w:r w:rsidR="002970A5" w:rsidRPr="007E614B">
        <w:rPr>
          <w:rFonts w:ascii="Times" w:hAnsi="Times"/>
          <w:color w:val="000000" w:themeColor="text1"/>
        </w:rPr>
        <w:t xml:space="preserve"> </w:t>
      </w:r>
      <w:r w:rsidR="006231BB" w:rsidRPr="007E614B">
        <w:rPr>
          <w:rFonts w:ascii="Times" w:hAnsi="Times"/>
          <w:color w:val="000000" w:themeColor="text1"/>
        </w:rPr>
        <w:t>mastersprogrammet</w:t>
      </w:r>
      <w:r w:rsidR="00E448B3" w:rsidRPr="007E614B">
        <w:rPr>
          <w:rFonts w:ascii="Times" w:hAnsi="Times"/>
          <w:color w:val="000000" w:themeColor="text1"/>
        </w:rPr>
        <w:t xml:space="preserve"> </w:t>
      </w:r>
      <w:r w:rsidR="009932CD">
        <w:rPr>
          <w:rFonts w:ascii="Times" w:hAnsi="Times"/>
          <w:color w:val="000000" w:themeColor="text1"/>
        </w:rPr>
        <w:t>Design and Construction Project Management</w:t>
      </w:r>
    </w:p>
    <w:p w14:paraId="0005C1E1" w14:textId="601A4A99" w:rsidR="00232980" w:rsidRPr="007E614B" w:rsidRDefault="00B25B5C" w:rsidP="00232980">
      <w:pPr>
        <w:spacing w:before="120" w:line="320" w:lineRule="exact"/>
        <w:rPr>
          <w:rFonts w:ascii="Times" w:hAnsi="Times"/>
          <w:color w:val="000000" w:themeColor="text1"/>
        </w:rPr>
      </w:pPr>
      <w:r w:rsidRPr="007E614B">
        <w:rPr>
          <w:rFonts w:ascii="Times" w:hAnsi="Times"/>
          <w:color w:val="000000" w:themeColor="text1"/>
        </w:rPr>
        <w:t>RAMI EL HAMAD</w:t>
      </w:r>
    </w:p>
    <w:p w14:paraId="0A929C40" w14:textId="32294E46" w:rsidR="00E448B3" w:rsidRPr="007E614B" w:rsidRDefault="002E32F2" w:rsidP="00232980">
      <w:pPr>
        <w:spacing w:before="120" w:line="320" w:lineRule="exact"/>
        <w:rPr>
          <w:rFonts w:ascii="Times" w:hAnsi="Times"/>
          <w:caps/>
        </w:rPr>
      </w:pPr>
      <w:r w:rsidRPr="007E614B">
        <w:rPr>
          <w:rFonts w:ascii="Times" w:hAnsi="Times"/>
          <w:color w:val="000000" w:themeColor="text1"/>
        </w:rPr>
        <w:t>AHMED YASIN</w:t>
      </w:r>
    </w:p>
    <w:p w14:paraId="3580EA70" w14:textId="637520E3" w:rsidR="00FA3506" w:rsidRPr="007E614B" w:rsidRDefault="00FA3506" w:rsidP="00232980">
      <w:pPr>
        <w:spacing w:before="120" w:line="320" w:lineRule="exact"/>
        <w:rPr>
          <w:rFonts w:ascii="Times" w:hAnsi="Times"/>
        </w:rPr>
      </w:pPr>
      <w:r w:rsidRPr="007E614B">
        <w:rPr>
          <w:rFonts w:ascii="Times" w:hAnsi="Times"/>
        </w:rPr>
        <w:t xml:space="preserve">Institutionen för </w:t>
      </w:r>
      <w:r w:rsidR="00053FB7" w:rsidRPr="007E614B">
        <w:rPr>
          <w:rFonts w:ascii="Times" w:hAnsi="Times"/>
        </w:rPr>
        <w:t>arkitektur och samhällsbyggnadsteknik</w:t>
      </w:r>
    </w:p>
    <w:p w14:paraId="1FE7C0D9" w14:textId="64EDBA5D" w:rsidR="00FA3506" w:rsidRPr="00BC3CF2" w:rsidRDefault="00FA3506" w:rsidP="00BC3CF2">
      <w:pPr>
        <w:pStyle w:val="Index1"/>
        <w:spacing w:before="0" w:after="0" w:line="320" w:lineRule="exact"/>
        <w:rPr>
          <w:rFonts w:ascii="Times" w:hAnsi="Times"/>
          <w:szCs w:val="24"/>
          <w:lang w:val="sv-SE"/>
        </w:rPr>
      </w:pPr>
      <w:r w:rsidRPr="007E614B">
        <w:rPr>
          <w:rFonts w:ascii="Times" w:hAnsi="Times"/>
          <w:szCs w:val="24"/>
          <w:lang w:val="sv-SE"/>
        </w:rPr>
        <w:t>Avdelningen för</w:t>
      </w:r>
      <w:r w:rsidR="00232980" w:rsidRPr="007E614B">
        <w:rPr>
          <w:rFonts w:ascii="Times" w:hAnsi="Times"/>
          <w:szCs w:val="24"/>
          <w:lang w:val="sv-SE"/>
        </w:rPr>
        <w:t xml:space="preserve"> </w:t>
      </w:r>
      <w:r w:rsidR="00BC3CF2">
        <w:rPr>
          <w:rFonts w:ascii="Times" w:hAnsi="Times"/>
          <w:szCs w:val="24"/>
          <w:lang w:val="sv-SE"/>
        </w:rPr>
        <w:t>Construction Management</w:t>
      </w:r>
    </w:p>
    <w:p w14:paraId="77443F87" w14:textId="3D78E7B7" w:rsidR="00FA3506" w:rsidRPr="0090121D" w:rsidRDefault="00FA3506" w:rsidP="00CE3C39">
      <w:pPr>
        <w:spacing w:line="320" w:lineRule="exact"/>
        <w:rPr>
          <w:rFonts w:ascii="Times" w:hAnsi="Times"/>
        </w:rPr>
        <w:sectPr w:rsidR="00FA3506" w:rsidRPr="0090121D" w:rsidSect="0025302F">
          <w:pgSz w:w="11907" w:h="16840" w:code="9"/>
          <w:pgMar w:top="1418" w:right="1797" w:bottom="1418" w:left="1797" w:header="720" w:footer="567" w:gutter="0"/>
          <w:pgNumType w:fmt="upperRoman" w:start="1"/>
          <w:cols w:space="720"/>
          <w:docGrid w:linePitch="272"/>
        </w:sectPr>
      </w:pPr>
      <w:r w:rsidRPr="007E614B">
        <w:rPr>
          <w:rFonts w:ascii="Times" w:hAnsi="Times"/>
        </w:rPr>
        <w:t>Chalmers tekniska högskola</w:t>
      </w:r>
    </w:p>
    <w:p w14:paraId="1046061F" w14:textId="704FA47D" w:rsidR="00FA3506" w:rsidRPr="008E360A" w:rsidRDefault="008E360A" w:rsidP="00FA3506">
      <w:pPr>
        <w:pStyle w:val="Heading0"/>
        <w:rPr>
          <w:rFonts w:ascii="Times" w:hAnsi="Times"/>
          <w:lang w:val="en-US"/>
        </w:rPr>
      </w:pPr>
      <w:bookmarkStart w:id="10" w:name="_Toc73618524"/>
      <w:r>
        <w:rPr>
          <w:rFonts w:ascii="Times" w:hAnsi="Times"/>
          <w:lang w:val="en-US"/>
        </w:rPr>
        <w:lastRenderedPageBreak/>
        <w:t xml:space="preserve">Table of </w:t>
      </w:r>
      <w:r w:rsidR="00FA3506" w:rsidRPr="008E360A">
        <w:rPr>
          <w:rFonts w:ascii="Times" w:hAnsi="Times"/>
          <w:lang w:val="en-US"/>
        </w:rPr>
        <w:t>Contents</w:t>
      </w:r>
      <w:bookmarkEnd w:id="10"/>
    </w:p>
    <w:p w14:paraId="6D04DF46" w14:textId="66EBEF37" w:rsidR="00CE3C39" w:rsidRDefault="000C6497">
      <w:pPr>
        <w:pStyle w:val="Innehll4"/>
        <w:rPr>
          <w:rFonts w:asciiTheme="minorHAnsi" w:eastAsiaTheme="minorEastAsia" w:hAnsiTheme="minorHAnsi" w:cstheme="minorBidi"/>
          <w:caps w:val="0"/>
          <w:sz w:val="22"/>
          <w:szCs w:val="22"/>
        </w:rPr>
      </w:pPr>
      <w:r w:rsidRPr="007E614B">
        <w:rPr>
          <w:rFonts w:ascii="Times" w:hAnsi="Times"/>
          <w:highlight w:val="yellow"/>
          <w:lang w:val="en-US"/>
        </w:rPr>
        <w:fldChar w:fldCharType="begin"/>
      </w:r>
      <w:r w:rsidR="00FA3506" w:rsidRPr="007E614B">
        <w:rPr>
          <w:rFonts w:ascii="Times" w:hAnsi="Times"/>
          <w:highlight w:val="yellow"/>
          <w:lang w:val="en-US"/>
        </w:rPr>
        <w:instrText xml:space="preserve"> TOC \o "1-3" \h \z \t "Heading 0;4" </w:instrText>
      </w:r>
      <w:r w:rsidRPr="007E614B">
        <w:rPr>
          <w:rFonts w:ascii="Times" w:hAnsi="Times"/>
          <w:highlight w:val="yellow"/>
          <w:lang w:val="en-US"/>
        </w:rPr>
        <w:fldChar w:fldCharType="separate"/>
      </w:r>
      <w:hyperlink w:anchor="_Toc73618523" w:history="1">
        <w:r w:rsidR="00CE3C39" w:rsidRPr="00B1116F">
          <w:rPr>
            <w:rStyle w:val="Hyperlnk"/>
            <w:rFonts w:ascii="Times" w:hAnsi="Times"/>
            <w:lang w:val="en-US"/>
          </w:rPr>
          <w:t>Abstract</w:t>
        </w:r>
        <w:r w:rsidR="00CE3C39">
          <w:rPr>
            <w:webHidden/>
          </w:rPr>
          <w:tab/>
        </w:r>
        <w:r w:rsidR="00CE3C39">
          <w:rPr>
            <w:webHidden/>
          </w:rPr>
          <w:fldChar w:fldCharType="begin"/>
        </w:r>
        <w:r w:rsidR="00CE3C39">
          <w:rPr>
            <w:webHidden/>
          </w:rPr>
          <w:instrText xml:space="preserve"> PAGEREF _Toc73618523 \h </w:instrText>
        </w:r>
        <w:r w:rsidR="00CE3C39">
          <w:rPr>
            <w:webHidden/>
          </w:rPr>
        </w:r>
        <w:r w:rsidR="00CE3C39">
          <w:rPr>
            <w:webHidden/>
          </w:rPr>
          <w:fldChar w:fldCharType="separate"/>
        </w:r>
        <w:r w:rsidR="00CE3C39">
          <w:rPr>
            <w:webHidden/>
          </w:rPr>
          <w:t>I</w:t>
        </w:r>
        <w:r w:rsidR="00CE3C39">
          <w:rPr>
            <w:webHidden/>
          </w:rPr>
          <w:fldChar w:fldCharType="end"/>
        </w:r>
      </w:hyperlink>
    </w:p>
    <w:p w14:paraId="6EF683B4" w14:textId="7B39351D" w:rsidR="00CE3C39" w:rsidRDefault="00CE3C39">
      <w:pPr>
        <w:pStyle w:val="Innehll4"/>
        <w:rPr>
          <w:rFonts w:asciiTheme="minorHAnsi" w:eastAsiaTheme="minorEastAsia" w:hAnsiTheme="minorHAnsi" w:cstheme="minorBidi"/>
          <w:caps w:val="0"/>
          <w:sz w:val="22"/>
          <w:szCs w:val="22"/>
        </w:rPr>
      </w:pPr>
      <w:hyperlink w:anchor="_Toc73618524" w:history="1">
        <w:r w:rsidRPr="00B1116F">
          <w:rPr>
            <w:rStyle w:val="Hyperlnk"/>
            <w:rFonts w:ascii="Times" w:hAnsi="Times"/>
            <w:lang w:val="en-US"/>
          </w:rPr>
          <w:t>Contents</w:t>
        </w:r>
        <w:r>
          <w:rPr>
            <w:webHidden/>
          </w:rPr>
          <w:tab/>
        </w:r>
        <w:r>
          <w:rPr>
            <w:webHidden/>
          </w:rPr>
          <w:fldChar w:fldCharType="begin"/>
        </w:r>
        <w:r>
          <w:rPr>
            <w:webHidden/>
          </w:rPr>
          <w:instrText xml:space="preserve"> PAGEREF _Toc73618524 \h </w:instrText>
        </w:r>
        <w:r>
          <w:rPr>
            <w:webHidden/>
          </w:rPr>
        </w:r>
        <w:r>
          <w:rPr>
            <w:webHidden/>
          </w:rPr>
          <w:fldChar w:fldCharType="separate"/>
        </w:r>
        <w:r>
          <w:rPr>
            <w:webHidden/>
          </w:rPr>
          <w:t>III</w:t>
        </w:r>
        <w:r>
          <w:rPr>
            <w:webHidden/>
          </w:rPr>
          <w:fldChar w:fldCharType="end"/>
        </w:r>
      </w:hyperlink>
    </w:p>
    <w:p w14:paraId="0227733A" w14:textId="17366B29" w:rsidR="00CE3C39" w:rsidRDefault="00CE3C39">
      <w:pPr>
        <w:pStyle w:val="Innehll4"/>
        <w:rPr>
          <w:rFonts w:asciiTheme="minorHAnsi" w:eastAsiaTheme="minorEastAsia" w:hAnsiTheme="minorHAnsi" w:cstheme="minorBidi"/>
          <w:caps w:val="0"/>
          <w:sz w:val="22"/>
          <w:szCs w:val="22"/>
        </w:rPr>
      </w:pPr>
      <w:hyperlink w:anchor="_Toc73618525" w:history="1">
        <w:r w:rsidRPr="00B1116F">
          <w:rPr>
            <w:rStyle w:val="Hyperlnk"/>
            <w:rFonts w:ascii="Times" w:hAnsi="Times"/>
            <w:lang w:val="en-US"/>
          </w:rPr>
          <w:t>Preface</w:t>
        </w:r>
        <w:r>
          <w:rPr>
            <w:webHidden/>
          </w:rPr>
          <w:tab/>
        </w:r>
        <w:r>
          <w:rPr>
            <w:webHidden/>
          </w:rPr>
          <w:fldChar w:fldCharType="begin"/>
        </w:r>
        <w:r>
          <w:rPr>
            <w:webHidden/>
          </w:rPr>
          <w:instrText xml:space="preserve"> PAGEREF _Toc73618525 \h </w:instrText>
        </w:r>
        <w:r>
          <w:rPr>
            <w:webHidden/>
          </w:rPr>
        </w:r>
        <w:r>
          <w:rPr>
            <w:webHidden/>
          </w:rPr>
          <w:fldChar w:fldCharType="separate"/>
        </w:r>
        <w:r>
          <w:rPr>
            <w:webHidden/>
          </w:rPr>
          <w:t>V</w:t>
        </w:r>
        <w:r>
          <w:rPr>
            <w:webHidden/>
          </w:rPr>
          <w:fldChar w:fldCharType="end"/>
        </w:r>
      </w:hyperlink>
    </w:p>
    <w:p w14:paraId="3E7C1BA9" w14:textId="564AABF8" w:rsidR="00CE3C39" w:rsidRDefault="00CE3C39">
      <w:pPr>
        <w:pStyle w:val="Innehll1"/>
        <w:tabs>
          <w:tab w:val="left" w:pos="482"/>
        </w:tabs>
        <w:rPr>
          <w:rFonts w:asciiTheme="minorHAnsi" w:eastAsiaTheme="minorEastAsia" w:hAnsiTheme="minorHAnsi" w:cstheme="minorBidi"/>
          <w:bCs w:val="0"/>
          <w:caps w:val="0"/>
          <w:sz w:val="22"/>
          <w:szCs w:val="22"/>
        </w:rPr>
      </w:pPr>
      <w:hyperlink w:anchor="_Toc73618526" w:history="1">
        <w:r w:rsidRPr="00B1116F">
          <w:rPr>
            <w:rStyle w:val="Hyperlnk"/>
            <w:rFonts w:ascii="Times" w:hAnsi="Times"/>
            <w:lang w:val="en-US"/>
          </w:rPr>
          <w:t>1</w:t>
        </w:r>
        <w:r>
          <w:rPr>
            <w:rFonts w:asciiTheme="minorHAnsi" w:eastAsiaTheme="minorEastAsia" w:hAnsiTheme="minorHAnsi" w:cstheme="minorBidi"/>
            <w:bCs w:val="0"/>
            <w:caps w:val="0"/>
            <w:sz w:val="22"/>
            <w:szCs w:val="22"/>
          </w:rPr>
          <w:tab/>
        </w:r>
        <w:r w:rsidRPr="00B1116F">
          <w:rPr>
            <w:rStyle w:val="Hyperlnk"/>
            <w:rFonts w:ascii="Times" w:hAnsi="Times"/>
            <w:lang w:val="en-US"/>
          </w:rPr>
          <w:t>Introduction</w:t>
        </w:r>
        <w:r>
          <w:rPr>
            <w:webHidden/>
          </w:rPr>
          <w:tab/>
        </w:r>
        <w:r>
          <w:rPr>
            <w:webHidden/>
          </w:rPr>
          <w:fldChar w:fldCharType="begin"/>
        </w:r>
        <w:r>
          <w:rPr>
            <w:webHidden/>
          </w:rPr>
          <w:instrText xml:space="preserve"> PAGEREF _Toc73618526 \h </w:instrText>
        </w:r>
        <w:r>
          <w:rPr>
            <w:webHidden/>
          </w:rPr>
        </w:r>
        <w:r>
          <w:rPr>
            <w:webHidden/>
          </w:rPr>
          <w:fldChar w:fldCharType="separate"/>
        </w:r>
        <w:r>
          <w:rPr>
            <w:webHidden/>
          </w:rPr>
          <w:t>1</w:t>
        </w:r>
        <w:r>
          <w:rPr>
            <w:webHidden/>
          </w:rPr>
          <w:fldChar w:fldCharType="end"/>
        </w:r>
      </w:hyperlink>
    </w:p>
    <w:p w14:paraId="3A3E06F4" w14:textId="1E6F4452" w:rsidR="00CE3C39" w:rsidRDefault="00CE3C39">
      <w:pPr>
        <w:pStyle w:val="Innehll2"/>
        <w:rPr>
          <w:rFonts w:asciiTheme="minorHAnsi" w:eastAsiaTheme="minorEastAsia" w:hAnsiTheme="minorHAnsi" w:cstheme="minorBidi"/>
          <w:bCs w:val="0"/>
          <w:sz w:val="22"/>
          <w:szCs w:val="22"/>
          <w:lang w:val="sv-SE"/>
        </w:rPr>
      </w:pPr>
      <w:hyperlink w:anchor="_Toc73618527" w:history="1">
        <w:r w:rsidRPr="00B1116F">
          <w:rPr>
            <w:rStyle w:val="Hyperlnk"/>
            <w:rFonts w:ascii="Times" w:hAnsi="Times"/>
            <w:lang w:val="en-US"/>
          </w:rPr>
          <w:t>1.1</w:t>
        </w:r>
        <w:r>
          <w:rPr>
            <w:rFonts w:asciiTheme="minorHAnsi" w:eastAsiaTheme="minorEastAsia" w:hAnsiTheme="minorHAnsi" w:cstheme="minorBidi"/>
            <w:bCs w:val="0"/>
            <w:sz w:val="22"/>
            <w:szCs w:val="22"/>
            <w:lang w:val="sv-SE"/>
          </w:rPr>
          <w:tab/>
        </w:r>
        <w:r w:rsidRPr="00B1116F">
          <w:rPr>
            <w:rStyle w:val="Hyperlnk"/>
            <w:rFonts w:ascii="Times" w:hAnsi="Times"/>
            <w:lang w:val="en-US"/>
          </w:rPr>
          <w:t>Background</w:t>
        </w:r>
        <w:r>
          <w:rPr>
            <w:webHidden/>
          </w:rPr>
          <w:tab/>
        </w:r>
        <w:r>
          <w:rPr>
            <w:webHidden/>
          </w:rPr>
          <w:fldChar w:fldCharType="begin"/>
        </w:r>
        <w:r>
          <w:rPr>
            <w:webHidden/>
          </w:rPr>
          <w:instrText xml:space="preserve"> PAGEREF _Toc73618527 \h </w:instrText>
        </w:r>
        <w:r>
          <w:rPr>
            <w:webHidden/>
          </w:rPr>
        </w:r>
        <w:r>
          <w:rPr>
            <w:webHidden/>
          </w:rPr>
          <w:fldChar w:fldCharType="separate"/>
        </w:r>
        <w:r>
          <w:rPr>
            <w:webHidden/>
          </w:rPr>
          <w:t>1</w:t>
        </w:r>
        <w:r>
          <w:rPr>
            <w:webHidden/>
          </w:rPr>
          <w:fldChar w:fldCharType="end"/>
        </w:r>
      </w:hyperlink>
    </w:p>
    <w:p w14:paraId="789D7FFA" w14:textId="133D17FA" w:rsidR="00CE3C39" w:rsidRDefault="00CE3C39">
      <w:pPr>
        <w:pStyle w:val="Innehll2"/>
        <w:rPr>
          <w:rFonts w:asciiTheme="minorHAnsi" w:eastAsiaTheme="minorEastAsia" w:hAnsiTheme="minorHAnsi" w:cstheme="minorBidi"/>
          <w:bCs w:val="0"/>
          <w:sz w:val="22"/>
          <w:szCs w:val="22"/>
          <w:lang w:val="sv-SE"/>
        </w:rPr>
      </w:pPr>
      <w:hyperlink w:anchor="_Toc73618528" w:history="1">
        <w:r w:rsidRPr="00B1116F">
          <w:rPr>
            <w:rStyle w:val="Hyperlnk"/>
            <w:rFonts w:ascii="Times" w:hAnsi="Times"/>
            <w:lang w:val="en-US"/>
          </w:rPr>
          <w:t>1.3</w:t>
        </w:r>
        <w:r>
          <w:rPr>
            <w:rFonts w:asciiTheme="minorHAnsi" w:eastAsiaTheme="minorEastAsia" w:hAnsiTheme="minorHAnsi" w:cstheme="minorBidi"/>
            <w:bCs w:val="0"/>
            <w:sz w:val="22"/>
            <w:szCs w:val="22"/>
            <w:lang w:val="sv-SE"/>
          </w:rPr>
          <w:tab/>
        </w:r>
        <w:r w:rsidRPr="00B1116F">
          <w:rPr>
            <w:rStyle w:val="Hyperlnk"/>
            <w:rFonts w:ascii="Times" w:hAnsi="Times"/>
            <w:lang w:val="en-US"/>
          </w:rPr>
          <w:t>Purpose</w:t>
        </w:r>
        <w:r>
          <w:rPr>
            <w:webHidden/>
          </w:rPr>
          <w:tab/>
        </w:r>
        <w:r>
          <w:rPr>
            <w:webHidden/>
          </w:rPr>
          <w:fldChar w:fldCharType="begin"/>
        </w:r>
        <w:r>
          <w:rPr>
            <w:webHidden/>
          </w:rPr>
          <w:instrText xml:space="preserve"> PAGEREF _Toc73618528 \h </w:instrText>
        </w:r>
        <w:r>
          <w:rPr>
            <w:webHidden/>
          </w:rPr>
        </w:r>
        <w:r>
          <w:rPr>
            <w:webHidden/>
          </w:rPr>
          <w:fldChar w:fldCharType="separate"/>
        </w:r>
        <w:r>
          <w:rPr>
            <w:webHidden/>
          </w:rPr>
          <w:t>2</w:t>
        </w:r>
        <w:r>
          <w:rPr>
            <w:webHidden/>
          </w:rPr>
          <w:fldChar w:fldCharType="end"/>
        </w:r>
      </w:hyperlink>
    </w:p>
    <w:p w14:paraId="4D4382A5" w14:textId="7D8640D3" w:rsidR="00CE3C39" w:rsidRDefault="00CE3C39">
      <w:pPr>
        <w:pStyle w:val="Innehll2"/>
        <w:rPr>
          <w:rFonts w:asciiTheme="minorHAnsi" w:eastAsiaTheme="minorEastAsia" w:hAnsiTheme="minorHAnsi" w:cstheme="minorBidi"/>
          <w:bCs w:val="0"/>
          <w:sz w:val="22"/>
          <w:szCs w:val="22"/>
          <w:lang w:val="sv-SE"/>
        </w:rPr>
      </w:pPr>
      <w:hyperlink w:anchor="_Toc73618529" w:history="1">
        <w:r w:rsidRPr="00B1116F">
          <w:rPr>
            <w:rStyle w:val="Hyperlnk"/>
            <w:rFonts w:ascii="Times" w:hAnsi="Times"/>
            <w:lang w:val="en-US"/>
          </w:rPr>
          <w:t>1.4</w:t>
        </w:r>
        <w:r>
          <w:rPr>
            <w:rFonts w:asciiTheme="minorHAnsi" w:eastAsiaTheme="minorEastAsia" w:hAnsiTheme="minorHAnsi" w:cstheme="minorBidi"/>
            <w:bCs w:val="0"/>
            <w:sz w:val="22"/>
            <w:szCs w:val="22"/>
            <w:lang w:val="sv-SE"/>
          </w:rPr>
          <w:tab/>
        </w:r>
        <w:r w:rsidRPr="00B1116F">
          <w:rPr>
            <w:rStyle w:val="Hyperlnk"/>
            <w:rFonts w:ascii="Times" w:hAnsi="Times"/>
            <w:lang w:val="en-US"/>
          </w:rPr>
          <w:t>Delimitations</w:t>
        </w:r>
        <w:r>
          <w:rPr>
            <w:webHidden/>
          </w:rPr>
          <w:tab/>
        </w:r>
        <w:r>
          <w:rPr>
            <w:webHidden/>
          </w:rPr>
          <w:fldChar w:fldCharType="begin"/>
        </w:r>
        <w:r>
          <w:rPr>
            <w:webHidden/>
          </w:rPr>
          <w:instrText xml:space="preserve"> PAGEREF _Toc73618529 \h </w:instrText>
        </w:r>
        <w:r>
          <w:rPr>
            <w:webHidden/>
          </w:rPr>
        </w:r>
        <w:r>
          <w:rPr>
            <w:webHidden/>
          </w:rPr>
          <w:fldChar w:fldCharType="separate"/>
        </w:r>
        <w:r>
          <w:rPr>
            <w:webHidden/>
          </w:rPr>
          <w:t>2</w:t>
        </w:r>
        <w:r>
          <w:rPr>
            <w:webHidden/>
          </w:rPr>
          <w:fldChar w:fldCharType="end"/>
        </w:r>
      </w:hyperlink>
    </w:p>
    <w:p w14:paraId="31F7D247" w14:textId="531AAB63" w:rsidR="00CE3C39" w:rsidRDefault="00CE3C39">
      <w:pPr>
        <w:pStyle w:val="Innehll2"/>
        <w:rPr>
          <w:rFonts w:asciiTheme="minorHAnsi" w:eastAsiaTheme="minorEastAsia" w:hAnsiTheme="minorHAnsi" w:cstheme="minorBidi"/>
          <w:bCs w:val="0"/>
          <w:sz w:val="22"/>
          <w:szCs w:val="22"/>
          <w:lang w:val="sv-SE"/>
        </w:rPr>
      </w:pPr>
      <w:hyperlink w:anchor="_Toc73618530" w:history="1">
        <w:r w:rsidRPr="00B1116F">
          <w:rPr>
            <w:rStyle w:val="Hyperlnk"/>
            <w:rFonts w:ascii="Times" w:hAnsi="Times"/>
            <w:lang w:val="en-US"/>
          </w:rPr>
          <w:t>1.5</w:t>
        </w:r>
        <w:r>
          <w:rPr>
            <w:rFonts w:asciiTheme="minorHAnsi" w:eastAsiaTheme="minorEastAsia" w:hAnsiTheme="minorHAnsi" w:cstheme="minorBidi"/>
            <w:bCs w:val="0"/>
            <w:sz w:val="22"/>
            <w:szCs w:val="22"/>
            <w:lang w:val="sv-SE"/>
          </w:rPr>
          <w:tab/>
        </w:r>
        <w:r w:rsidRPr="00B1116F">
          <w:rPr>
            <w:rStyle w:val="Hyperlnk"/>
            <w:rFonts w:ascii="Times" w:hAnsi="Times"/>
            <w:lang w:val="en-US"/>
          </w:rPr>
          <w:t>Research questions</w:t>
        </w:r>
        <w:r>
          <w:rPr>
            <w:webHidden/>
          </w:rPr>
          <w:tab/>
        </w:r>
        <w:r>
          <w:rPr>
            <w:webHidden/>
          </w:rPr>
          <w:fldChar w:fldCharType="begin"/>
        </w:r>
        <w:r>
          <w:rPr>
            <w:webHidden/>
          </w:rPr>
          <w:instrText xml:space="preserve"> PAGEREF _Toc73618530 \h </w:instrText>
        </w:r>
        <w:r>
          <w:rPr>
            <w:webHidden/>
          </w:rPr>
        </w:r>
        <w:r>
          <w:rPr>
            <w:webHidden/>
          </w:rPr>
          <w:fldChar w:fldCharType="separate"/>
        </w:r>
        <w:r>
          <w:rPr>
            <w:webHidden/>
          </w:rPr>
          <w:t>2</w:t>
        </w:r>
        <w:r>
          <w:rPr>
            <w:webHidden/>
          </w:rPr>
          <w:fldChar w:fldCharType="end"/>
        </w:r>
      </w:hyperlink>
    </w:p>
    <w:p w14:paraId="0B4ABB92" w14:textId="3C0D4035" w:rsidR="00CE3C39" w:rsidRDefault="00CE3C39">
      <w:pPr>
        <w:pStyle w:val="Innehll1"/>
        <w:tabs>
          <w:tab w:val="left" w:pos="482"/>
        </w:tabs>
        <w:rPr>
          <w:rFonts w:asciiTheme="minorHAnsi" w:eastAsiaTheme="minorEastAsia" w:hAnsiTheme="minorHAnsi" w:cstheme="minorBidi"/>
          <w:bCs w:val="0"/>
          <w:caps w:val="0"/>
          <w:sz w:val="22"/>
          <w:szCs w:val="22"/>
        </w:rPr>
      </w:pPr>
      <w:hyperlink w:anchor="_Toc73618531" w:history="1">
        <w:r w:rsidRPr="00B1116F">
          <w:rPr>
            <w:rStyle w:val="Hyperlnk"/>
          </w:rPr>
          <w:t>2</w:t>
        </w:r>
        <w:r>
          <w:rPr>
            <w:rFonts w:asciiTheme="minorHAnsi" w:eastAsiaTheme="minorEastAsia" w:hAnsiTheme="minorHAnsi" w:cstheme="minorBidi"/>
            <w:bCs w:val="0"/>
            <w:caps w:val="0"/>
            <w:sz w:val="22"/>
            <w:szCs w:val="22"/>
          </w:rPr>
          <w:tab/>
        </w:r>
        <w:r w:rsidRPr="00B1116F">
          <w:rPr>
            <w:rStyle w:val="Hyperlnk"/>
          </w:rPr>
          <w:t>Methodology</w:t>
        </w:r>
        <w:r>
          <w:rPr>
            <w:webHidden/>
          </w:rPr>
          <w:tab/>
        </w:r>
        <w:r>
          <w:rPr>
            <w:webHidden/>
          </w:rPr>
          <w:fldChar w:fldCharType="begin"/>
        </w:r>
        <w:r>
          <w:rPr>
            <w:webHidden/>
          </w:rPr>
          <w:instrText xml:space="preserve"> PAGEREF _Toc73618531 \h </w:instrText>
        </w:r>
        <w:r>
          <w:rPr>
            <w:webHidden/>
          </w:rPr>
        </w:r>
        <w:r>
          <w:rPr>
            <w:webHidden/>
          </w:rPr>
          <w:fldChar w:fldCharType="separate"/>
        </w:r>
        <w:r>
          <w:rPr>
            <w:webHidden/>
          </w:rPr>
          <w:t>4</w:t>
        </w:r>
        <w:r>
          <w:rPr>
            <w:webHidden/>
          </w:rPr>
          <w:fldChar w:fldCharType="end"/>
        </w:r>
      </w:hyperlink>
    </w:p>
    <w:p w14:paraId="4D0A9858" w14:textId="466AEBE0" w:rsidR="00CE3C39" w:rsidRDefault="00CE3C39">
      <w:pPr>
        <w:pStyle w:val="Innehll2"/>
        <w:rPr>
          <w:rFonts w:asciiTheme="minorHAnsi" w:eastAsiaTheme="minorEastAsia" w:hAnsiTheme="minorHAnsi" w:cstheme="minorBidi"/>
          <w:bCs w:val="0"/>
          <w:sz w:val="22"/>
          <w:szCs w:val="22"/>
          <w:lang w:val="sv-SE"/>
        </w:rPr>
      </w:pPr>
      <w:hyperlink w:anchor="_Toc73618532" w:history="1">
        <w:r w:rsidRPr="00B1116F">
          <w:rPr>
            <w:rStyle w:val="Hyperlnk"/>
            <w:rFonts w:ascii="Times" w:hAnsi="Times"/>
            <w:lang w:val="en-US"/>
          </w:rPr>
          <w:t>2.1</w:t>
        </w:r>
        <w:r>
          <w:rPr>
            <w:rFonts w:asciiTheme="minorHAnsi" w:eastAsiaTheme="minorEastAsia" w:hAnsiTheme="minorHAnsi" w:cstheme="minorBidi"/>
            <w:bCs w:val="0"/>
            <w:sz w:val="22"/>
            <w:szCs w:val="22"/>
            <w:lang w:val="sv-SE"/>
          </w:rPr>
          <w:tab/>
        </w:r>
        <w:r w:rsidRPr="00B1116F">
          <w:rPr>
            <w:rStyle w:val="Hyperlnk"/>
            <w:rFonts w:ascii="Times" w:hAnsi="Times"/>
            <w:lang w:val="en-US"/>
          </w:rPr>
          <w:t>Literature studies</w:t>
        </w:r>
        <w:r>
          <w:rPr>
            <w:webHidden/>
          </w:rPr>
          <w:tab/>
        </w:r>
        <w:r>
          <w:rPr>
            <w:webHidden/>
          </w:rPr>
          <w:fldChar w:fldCharType="begin"/>
        </w:r>
        <w:r>
          <w:rPr>
            <w:webHidden/>
          </w:rPr>
          <w:instrText xml:space="preserve"> PAGEREF _Toc73618532 \h </w:instrText>
        </w:r>
        <w:r>
          <w:rPr>
            <w:webHidden/>
          </w:rPr>
        </w:r>
        <w:r>
          <w:rPr>
            <w:webHidden/>
          </w:rPr>
          <w:fldChar w:fldCharType="separate"/>
        </w:r>
        <w:r>
          <w:rPr>
            <w:webHidden/>
          </w:rPr>
          <w:t>4</w:t>
        </w:r>
        <w:r>
          <w:rPr>
            <w:webHidden/>
          </w:rPr>
          <w:fldChar w:fldCharType="end"/>
        </w:r>
      </w:hyperlink>
    </w:p>
    <w:p w14:paraId="2A834CAD" w14:textId="5E6821E2" w:rsidR="00CE3C39" w:rsidRDefault="00CE3C39">
      <w:pPr>
        <w:pStyle w:val="Innehll2"/>
        <w:rPr>
          <w:rFonts w:asciiTheme="minorHAnsi" w:eastAsiaTheme="minorEastAsia" w:hAnsiTheme="minorHAnsi" w:cstheme="minorBidi"/>
          <w:bCs w:val="0"/>
          <w:sz w:val="22"/>
          <w:szCs w:val="22"/>
          <w:lang w:val="sv-SE"/>
        </w:rPr>
      </w:pPr>
      <w:hyperlink w:anchor="_Toc73618533" w:history="1">
        <w:r w:rsidRPr="00B1116F">
          <w:rPr>
            <w:rStyle w:val="Hyperlnk"/>
            <w:rFonts w:ascii="Times" w:hAnsi="Times"/>
            <w:lang w:val="en-US"/>
          </w:rPr>
          <w:t>2.2</w:t>
        </w:r>
        <w:r>
          <w:rPr>
            <w:rFonts w:asciiTheme="minorHAnsi" w:eastAsiaTheme="minorEastAsia" w:hAnsiTheme="minorHAnsi" w:cstheme="minorBidi"/>
            <w:bCs w:val="0"/>
            <w:sz w:val="22"/>
            <w:szCs w:val="22"/>
            <w:lang w:val="sv-SE"/>
          </w:rPr>
          <w:tab/>
        </w:r>
        <w:r w:rsidRPr="00B1116F">
          <w:rPr>
            <w:rStyle w:val="Hyperlnk"/>
            <w:rFonts w:ascii="Times" w:hAnsi="Times"/>
            <w:lang w:val="en-US"/>
          </w:rPr>
          <w:t>Interviews</w:t>
        </w:r>
        <w:r>
          <w:rPr>
            <w:webHidden/>
          </w:rPr>
          <w:tab/>
        </w:r>
        <w:r>
          <w:rPr>
            <w:webHidden/>
          </w:rPr>
          <w:fldChar w:fldCharType="begin"/>
        </w:r>
        <w:r>
          <w:rPr>
            <w:webHidden/>
          </w:rPr>
          <w:instrText xml:space="preserve"> PAGEREF _Toc73618533 \h </w:instrText>
        </w:r>
        <w:r>
          <w:rPr>
            <w:webHidden/>
          </w:rPr>
        </w:r>
        <w:r>
          <w:rPr>
            <w:webHidden/>
          </w:rPr>
          <w:fldChar w:fldCharType="separate"/>
        </w:r>
        <w:r>
          <w:rPr>
            <w:webHidden/>
          </w:rPr>
          <w:t>5</w:t>
        </w:r>
        <w:r>
          <w:rPr>
            <w:webHidden/>
          </w:rPr>
          <w:fldChar w:fldCharType="end"/>
        </w:r>
      </w:hyperlink>
    </w:p>
    <w:p w14:paraId="0A21411F" w14:textId="6A70D78C" w:rsidR="00CE3C39" w:rsidRDefault="00CE3C39">
      <w:pPr>
        <w:pStyle w:val="Innehll3"/>
        <w:rPr>
          <w:rFonts w:asciiTheme="minorHAnsi" w:eastAsiaTheme="minorEastAsia" w:hAnsiTheme="minorHAnsi" w:cstheme="minorBidi"/>
          <w:sz w:val="22"/>
          <w:szCs w:val="22"/>
          <w:lang w:val="sv-SE"/>
        </w:rPr>
      </w:pPr>
      <w:hyperlink w:anchor="_Toc73618534" w:history="1">
        <w:r w:rsidRPr="00B1116F">
          <w:rPr>
            <w:rStyle w:val="Hyperlnk"/>
            <w:rFonts w:ascii="Times" w:hAnsi="Times"/>
            <w:lang w:val="en-US"/>
          </w:rPr>
          <w:t>2.2.1</w:t>
        </w:r>
        <w:r>
          <w:rPr>
            <w:rFonts w:asciiTheme="minorHAnsi" w:eastAsiaTheme="minorEastAsia" w:hAnsiTheme="minorHAnsi" w:cstheme="minorBidi"/>
            <w:sz w:val="22"/>
            <w:szCs w:val="22"/>
            <w:lang w:val="sv-SE"/>
          </w:rPr>
          <w:tab/>
        </w:r>
        <w:r w:rsidRPr="00B1116F">
          <w:rPr>
            <w:rStyle w:val="Hyperlnk"/>
            <w:rFonts w:ascii="Times" w:hAnsi="Times"/>
            <w:lang w:val="en-US"/>
          </w:rPr>
          <w:t>Selecting interviewees</w:t>
        </w:r>
        <w:r>
          <w:rPr>
            <w:webHidden/>
          </w:rPr>
          <w:tab/>
        </w:r>
        <w:r>
          <w:rPr>
            <w:webHidden/>
          </w:rPr>
          <w:fldChar w:fldCharType="begin"/>
        </w:r>
        <w:r>
          <w:rPr>
            <w:webHidden/>
          </w:rPr>
          <w:instrText xml:space="preserve"> PAGEREF _Toc73618534 \h </w:instrText>
        </w:r>
        <w:r>
          <w:rPr>
            <w:webHidden/>
          </w:rPr>
        </w:r>
        <w:r>
          <w:rPr>
            <w:webHidden/>
          </w:rPr>
          <w:fldChar w:fldCharType="separate"/>
        </w:r>
        <w:r>
          <w:rPr>
            <w:webHidden/>
          </w:rPr>
          <w:t>5</w:t>
        </w:r>
        <w:r>
          <w:rPr>
            <w:webHidden/>
          </w:rPr>
          <w:fldChar w:fldCharType="end"/>
        </w:r>
      </w:hyperlink>
    </w:p>
    <w:p w14:paraId="38CC058C" w14:textId="47C7D07C" w:rsidR="00CE3C39" w:rsidRDefault="00CE3C39">
      <w:pPr>
        <w:pStyle w:val="Innehll3"/>
        <w:rPr>
          <w:rFonts w:asciiTheme="minorHAnsi" w:eastAsiaTheme="minorEastAsia" w:hAnsiTheme="minorHAnsi" w:cstheme="minorBidi"/>
          <w:sz w:val="22"/>
          <w:szCs w:val="22"/>
          <w:lang w:val="sv-SE"/>
        </w:rPr>
      </w:pPr>
      <w:hyperlink w:anchor="_Toc73618535" w:history="1">
        <w:r w:rsidRPr="00B1116F">
          <w:rPr>
            <w:rStyle w:val="Hyperlnk"/>
            <w:rFonts w:ascii="Times" w:hAnsi="Times"/>
            <w:lang w:val="en-US"/>
          </w:rPr>
          <w:t>2.2.2</w:t>
        </w:r>
        <w:r>
          <w:rPr>
            <w:rFonts w:asciiTheme="minorHAnsi" w:eastAsiaTheme="minorEastAsia" w:hAnsiTheme="minorHAnsi" w:cstheme="minorBidi"/>
            <w:sz w:val="22"/>
            <w:szCs w:val="22"/>
            <w:lang w:val="sv-SE"/>
          </w:rPr>
          <w:tab/>
        </w:r>
        <w:r w:rsidRPr="00B1116F">
          <w:rPr>
            <w:rStyle w:val="Hyperlnk"/>
            <w:rFonts w:ascii="Times" w:hAnsi="Times"/>
            <w:lang w:val="en-US"/>
          </w:rPr>
          <w:t>Conducting interviews digitally</w:t>
        </w:r>
        <w:r>
          <w:rPr>
            <w:webHidden/>
          </w:rPr>
          <w:tab/>
        </w:r>
        <w:r>
          <w:rPr>
            <w:webHidden/>
          </w:rPr>
          <w:fldChar w:fldCharType="begin"/>
        </w:r>
        <w:r>
          <w:rPr>
            <w:webHidden/>
          </w:rPr>
          <w:instrText xml:space="preserve"> PAGEREF _Toc73618535 \h </w:instrText>
        </w:r>
        <w:r>
          <w:rPr>
            <w:webHidden/>
          </w:rPr>
        </w:r>
        <w:r>
          <w:rPr>
            <w:webHidden/>
          </w:rPr>
          <w:fldChar w:fldCharType="separate"/>
        </w:r>
        <w:r>
          <w:rPr>
            <w:webHidden/>
          </w:rPr>
          <w:t>6</w:t>
        </w:r>
        <w:r>
          <w:rPr>
            <w:webHidden/>
          </w:rPr>
          <w:fldChar w:fldCharType="end"/>
        </w:r>
      </w:hyperlink>
    </w:p>
    <w:p w14:paraId="05FDAA0C" w14:textId="681F4C9A" w:rsidR="00CE3C39" w:rsidRDefault="00CE3C39">
      <w:pPr>
        <w:pStyle w:val="Innehll3"/>
        <w:rPr>
          <w:rFonts w:asciiTheme="minorHAnsi" w:eastAsiaTheme="minorEastAsia" w:hAnsiTheme="minorHAnsi" w:cstheme="minorBidi"/>
          <w:sz w:val="22"/>
          <w:szCs w:val="22"/>
          <w:lang w:val="sv-SE"/>
        </w:rPr>
      </w:pPr>
      <w:hyperlink w:anchor="_Toc73618536" w:history="1">
        <w:r w:rsidRPr="00B1116F">
          <w:rPr>
            <w:rStyle w:val="Hyperlnk"/>
            <w:rFonts w:ascii="Times" w:hAnsi="Times"/>
            <w:lang w:val="en-US"/>
          </w:rPr>
          <w:t>2.2.3</w:t>
        </w:r>
        <w:r>
          <w:rPr>
            <w:rFonts w:asciiTheme="minorHAnsi" w:eastAsiaTheme="minorEastAsia" w:hAnsiTheme="minorHAnsi" w:cstheme="minorBidi"/>
            <w:sz w:val="22"/>
            <w:szCs w:val="22"/>
            <w:lang w:val="sv-SE"/>
          </w:rPr>
          <w:tab/>
        </w:r>
        <w:r w:rsidRPr="00B1116F">
          <w:rPr>
            <w:rStyle w:val="Hyperlnk"/>
            <w:rFonts w:ascii="Times" w:hAnsi="Times"/>
            <w:lang w:val="en-US"/>
          </w:rPr>
          <w:t>Selecting interview questions</w:t>
        </w:r>
        <w:r>
          <w:rPr>
            <w:webHidden/>
          </w:rPr>
          <w:tab/>
        </w:r>
        <w:r>
          <w:rPr>
            <w:webHidden/>
          </w:rPr>
          <w:fldChar w:fldCharType="begin"/>
        </w:r>
        <w:r>
          <w:rPr>
            <w:webHidden/>
          </w:rPr>
          <w:instrText xml:space="preserve"> PAGEREF _Toc73618536 \h </w:instrText>
        </w:r>
        <w:r>
          <w:rPr>
            <w:webHidden/>
          </w:rPr>
        </w:r>
        <w:r>
          <w:rPr>
            <w:webHidden/>
          </w:rPr>
          <w:fldChar w:fldCharType="separate"/>
        </w:r>
        <w:r>
          <w:rPr>
            <w:webHidden/>
          </w:rPr>
          <w:t>6</w:t>
        </w:r>
        <w:r>
          <w:rPr>
            <w:webHidden/>
          </w:rPr>
          <w:fldChar w:fldCharType="end"/>
        </w:r>
      </w:hyperlink>
    </w:p>
    <w:p w14:paraId="6F714E32" w14:textId="7427CBF0" w:rsidR="00CE3C39" w:rsidRDefault="00CE3C39">
      <w:pPr>
        <w:pStyle w:val="Innehll3"/>
        <w:rPr>
          <w:rFonts w:asciiTheme="minorHAnsi" w:eastAsiaTheme="minorEastAsia" w:hAnsiTheme="minorHAnsi" w:cstheme="minorBidi"/>
          <w:sz w:val="22"/>
          <w:szCs w:val="22"/>
          <w:lang w:val="sv-SE"/>
        </w:rPr>
      </w:pPr>
      <w:hyperlink w:anchor="_Toc73618537" w:history="1">
        <w:r w:rsidRPr="00B1116F">
          <w:rPr>
            <w:rStyle w:val="Hyperlnk"/>
          </w:rPr>
          <w:t>2.2.4</w:t>
        </w:r>
        <w:r>
          <w:rPr>
            <w:rFonts w:asciiTheme="minorHAnsi" w:eastAsiaTheme="minorEastAsia" w:hAnsiTheme="minorHAnsi" w:cstheme="minorBidi"/>
            <w:sz w:val="22"/>
            <w:szCs w:val="22"/>
            <w:lang w:val="sv-SE"/>
          </w:rPr>
          <w:tab/>
        </w:r>
        <w:r w:rsidRPr="00B1116F">
          <w:rPr>
            <w:rStyle w:val="Hyperlnk"/>
          </w:rPr>
          <w:t>Methodological limitations</w:t>
        </w:r>
        <w:r>
          <w:rPr>
            <w:webHidden/>
          </w:rPr>
          <w:tab/>
        </w:r>
        <w:r>
          <w:rPr>
            <w:webHidden/>
          </w:rPr>
          <w:fldChar w:fldCharType="begin"/>
        </w:r>
        <w:r>
          <w:rPr>
            <w:webHidden/>
          </w:rPr>
          <w:instrText xml:space="preserve"> PAGEREF _Toc73618537 \h </w:instrText>
        </w:r>
        <w:r>
          <w:rPr>
            <w:webHidden/>
          </w:rPr>
        </w:r>
        <w:r>
          <w:rPr>
            <w:webHidden/>
          </w:rPr>
          <w:fldChar w:fldCharType="separate"/>
        </w:r>
        <w:r>
          <w:rPr>
            <w:webHidden/>
          </w:rPr>
          <w:t>8</w:t>
        </w:r>
        <w:r>
          <w:rPr>
            <w:webHidden/>
          </w:rPr>
          <w:fldChar w:fldCharType="end"/>
        </w:r>
      </w:hyperlink>
    </w:p>
    <w:p w14:paraId="68D1CB13" w14:textId="75757583" w:rsidR="00CE3C39" w:rsidRDefault="00CE3C39">
      <w:pPr>
        <w:pStyle w:val="Innehll1"/>
        <w:tabs>
          <w:tab w:val="left" w:pos="482"/>
        </w:tabs>
        <w:rPr>
          <w:rFonts w:asciiTheme="minorHAnsi" w:eastAsiaTheme="minorEastAsia" w:hAnsiTheme="minorHAnsi" w:cstheme="minorBidi"/>
          <w:bCs w:val="0"/>
          <w:caps w:val="0"/>
          <w:sz w:val="22"/>
          <w:szCs w:val="22"/>
        </w:rPr>
      </w:pPr>
      <w:hyperlink w:anchor="_Toc73618538" w:history="1">
        <w:r w:rsidRPr="00B1116F">
          <w:rPr>
            <w:rStyle w:val="Hyperlnk"/>
          </w:rPr>
          <w:t>3</w:t>
        </w:r>
        <w:r>
          <w:rPr>
            <w:rFonts w:asciiTheme="minorHAnsi" w:eastAsiaTheme="minorEastAsia" w:hAnsiTheme="minorHAnsi" w:cstheme="minorBidi"/>
            <w:bCs w:val="0"/>
            <w:caps w:val="0"/>
            <w:sz w:val="22"/>
            <w:szCs w:val="22"/>
          </w:rPr>
          <w:tab/>
        </w:r>
        <w:r w:rsidRPr="00B1116F">
          <w:rPr>
            <w:rStyle w:val="Hyperlnk"/>
          </w:rPr>
          <w:t>Theoretical part</w:t>
        </w:r>
        <w:r>
          <w:rPr>
            <w:webHidden/>
          </w:rPr>
          <w:tab/>
        </w:r>
        <w:r>
          <w:rPr>
            <w:webHidden/>
          </w:rPr>
          <w:fldChar w:fldCharType="begin"/>
        </w:r>
        <w:r>
          <w:rPr>
            <w:webHidden/>
          </w:rPr>
          <w:instrText xml:space="preserve"> PAGEREF _Toc73618538 \h </w:instrText>
        </w:r>
        <w:r>
          <w:rPr>
            <w:webHidden/>
          </w:rPr>
        </w:r>
        <w:r>
          <w:rPr>
            <w:webHidden/>
          </w:rPr>
          <w:fldChar w:fldCharType="separate"/>
        </w:r>
        <w:r>
          <w:rPr>
            <w:webHidden/>
          </w:rPr>
          <w:t>9</w:t>
        </w:r>
        <w:r>
          <w:rPr>
            <w:webHidden/>
          </w:rPr>
          <w:fldChar w:fldCharType="end"/>
        </w:r>
      </w:hyperlink>
    </w:p>
    <w:p w14:paraId="53687BEE" w14:textId="04A36631" w:rsidR="00CE3C39" w:rsidRDefault="00CE3C39">
      <w:pPr>
        <w:pStyle w:val="Innehll2"/>
        <w:rPr>
          <w:rFonts w:asciiTheme="minorHAnsi" w:eastAsiaTheme="minorEastAsia" w:hAnsiTheme="minorHAnsi" w:cstheme="minorBidi"/>
          <w:bCs w:val="0"/>
          <w:sz w:val="22"/>
          <w:szCs w:val="22"/>
          <w:lang w:val="sv-SE"/>
        </w:rPr>
      </w:pPr>
      <w:hyperlink w:anchor="_Toc73618539" w:history="1">
        <w:r w:rsidRPr="00B1116F">
          <w:rPr>
            <w:rStyle w:val="Hyperlnk"/>
          </w:rPr>
          <w:t>3.1</w:t>
        </w:r>
        <w:r>
          <w:rPr>
            <w:rFonts w:asciiTheme="minorHAnsi" w:eastAsiaTheme="minorEastAsia" w:hAnsiTheme="minorHAnsi" w:cstheme="minorBidi"/>
            <w:bCs w:val="0"/>
            <w:sz w:val="22"/>
            <w:szCs w:val="22"/>
            <w:lang w:val="sv-SE"/>
          </w:rPr>
          <w:tab/>
        </w:r>
        <w:r w:rsidRPr="00B1116F">
          <w:rPr>
            <w:rStyle w:val="Hyperlnk"/>
          </w:rPr>
          <w:t>Logistics</w:t>
        </w:r>
        <w:r>
          <w:rPr>
            <w:webHidden/>
          </w:rPr>
          <w:tab/>
        </w:r>
        <w:r>
          <w:rPr>
            <w:webHidden/>
          </w:rPr>
          <w:fldChar w:fldCharType="begin"/>
        </w:r>
        <w:r>
          <w:rPr>
            <w:webHidden/>
          </w:rPr>
          <w:instrText xml:space="preserve"> PAGEREF _Toc73618539 \h </w:instrText>
        </w:r>
        <w:r>
          <w:rPr>
            <w:webHidden/>
          </w:rPr>
        </w:r>
        <w:r>
          <w:rPr>
            <w:webHidden/>
          </w:rPr>
          <w:fldChar w:fldCharType="separate"/>
        </w:r>
        <w:r>
          <w:rPr>
            <w:webHidden/>
          </w:rPr>
          <w:t>9</w:t>
        </w:r>
        <w:r>
          <w:rPr>
            <w:webHidden/>
          </w:rPr>
          <w:fldChar w:fldCharType="end"/>
        </w:r>
      </w:hyperlink>
    </w:p>
    <w:p w14:paraId="6A67461B" w14:textId="1B661C79" w:rsidR="00CE3C39" w:rsidRDefault="00CE3C39">
      <w:pPr>
        <w:pStyle w:val="Innehll2"/>
        <w:rPr>
          <w:rFonts w:asciiTheme="minorHAnsi" w:eastAsiaTheme="minorEastAsia" w:hAnsiTheme="minorHAnsi" w:cstheme="minorBidi"/>
          <w:bCs w:val="0"/>
          <w:sz w:val="22"/>
          <w:szCs w:val="22"/>
          <w:lang w:val="sv-SE"/>
        </w:rPr>
      </w:pPr>
      <w:hyperlink w:anchor="_Toc73618540" w:history="1">
        <w:r w:rsidRPr="00B1116F">
          <w:rPr>
            <w:rStyle w:val="Hyperlnk"/>
          </w:rPr>
          <w:t>3.2</w:t>
        </w:r>
        <w:r>
          <w:rPr>
            <w:rFonts w:asciiTheme="minorHAnsi" w:eastAsiaTheme="minorEastAsia" w:hAnsiTheme="minorHAnsi" w:cstheme="minorBidi"/>
            <w:bCs w:val="0"/>
            <w:sz w:val="22"/>
            <w:szCs w:val="22"/>
            <w:lang w:val="sv-SE"/>
          </w:rPr>
          <w:tab/>
        </w:r>
        <w:r w:rsidRPr="00B1116F">
          <w:rPr>
            <w:rStyle w:val="Hyperlnk"/>
          </w:rPr>
          <w:t>Construction logistics</w:t>
        </w:r>
        <w:r>
          <w:rPr>
            <w:webHidden/>
          </w:rPr>
          <w:tab/>
        </w:r>
        <w:r>
          <w:rPr>
            <w:webHidden/>
          </w:rPr>
          <w:fldChar w:fldCharType="begin"/>
        </w:r>
        <w:r>
          <w:rPr>
            <w:webHidden/>
          </w:rPr>
          <w:instrText xml:space="preserve"> PAGEREF _Toc73618540 \h </w:instrText>
        </w:r>
        <w:r>
          <w:rPr>
            <w:webHidden/>
          </w:rPr>
        </w:r>
        <w:r>
          <w:rPr>
            <w:webHidden/>
          </w:rPr>
          <w:fldChar w:fldCharType="separate"/>
        </w:r>
        <w:r>
          <w:rPr>
            <w:webHidden/>
          </w:rPr>
          <w:t>10</w:t>
        </w:r>
        <w:r>
          <w:rPr>
            <w:webHidden/>
          </w:rPr>
          <w:fldChar w:fldCharType="end"/>
        </w:r>
      </w:hyperlink>
    </w:p>
    <w:p w14:paraId="16F96230" w14:textId="68A906A7" w:rsidR="00CE3C39" w:rsidRDefault="00CE3C39">
      <w:pPr>
        <w:pStyle w:val="Innehll3"/>
        <w:rPr>
          <w:rFonts w:asciiTheme="minorHAnsi" w:eastAsiaTheme="minorEastAsia" w:hAnsiTheme="minorHAnsi" w:cstheme="minorBidi"/>
          <w:sz w:val="22"/>
          <w:szCs w:val="22"/>
          <w:lang w:val="sv-SE"/>
        </w:rPr>
      </w:pPr>
      <w:hyperlink w:anchor="_Toc73618541" w:history="1">
        <w:r w:rsidRPr="00B1116F">
          <w:rPr>
            <w:rStyle w:val="Hyperlnk"/>
          </w:rPr>
          <w:t>3.2.1</w:t>
        </w:r>
        <w:r>
          <w:rPr>
            <w:rFonts w:asciiTheme="minorHAnsi" w:eastAsiaTheme="minorEastAsia" w:hAnsiTheme="minorHAnsi" w:cstheme="minorBidi"/>
            <w:sz w:val="22"/>
            <w:szCs w:val="22"/>
            <w:lang w:val="sv-SE"/>
          </w:rPr>
          <w:tab/>
        </w:r>
        <w:r w:rsidRPr="00B1116F">
          <w:rPr>
            <w:rStyle w:val="Hyperlnk"/>
          </w:rPr>
          <w:t>Just-in-time</w:t>
        </w:r>
        <w:r>
          <w:rPr>
            <w:webHidden/>
          </w:rPr>
          <w:tab/>
        </w:r>
        <w:r>
          <w:rPr>
            <w:webHidden/>
          </w:rPr>
          <w:fldChar w:fldCharType="begin"/>
        </w:r>
        <w:r>
          <w:rPr>
            <w:webHidden/>
          </w:rPr>
          <w:instrText xml:space="preserve"> PAGEREF _Toc73618541 \h </w:instrText>
        </w:r>
        <w:r>
          <w:rPr>
            <w:webHidden/>
          </w:rPr>
        </w:r>
        <w:r>
          <w:rPr>
            <w:webHidden/>
          </w:rPr>
          <w:fldChar w:fldCharType="separate"/>
        </w:r>
        <w:r>
          <w:rPr>
            <w:webHidden/>
          </w:rPr>
          <w:t>11</w:t>
        </w:r>
        <w:r>
          <w:rPr>
            <w:webHidden/>
          </w:rPr>
          <w:fldChar w:fldCharType="end"/>
        </w:r>
      </w:hyperlink>
    </w:p>
    <w:p w14:paraId="78387FE2" w14:textId="224C3541" w:rsidR="00CE3C39" w:rsidRDefault="00CE3C39">
      <w:pPr>
        <w:pStyle w:val="Innehll3"/>
        <w:rPr>
          <w:rFonts w:asciiTheme="minorHAnsi" w:eastAsiaTheme="minorEastAsia" w:hAnsiTheme="minorHAnsi" w:cstheme="minorBidi"/>
          <w:sz w:val="22"/>
          <w:szCs w:val="22"/>
          <w:lang w:val="sv-SE"/>
        </w:rPr>
      </w:pPr>
      <w:hyperlink w:anchor="_Toc73618542" w:history="1">
        <w:r w:rsidRPr="00B1116F">
          <w:rPr>
            <w:rStyle w:val="Hyperlnk"/>
          </w:rPr>
          <w:t>3.2.2</w:t>
        </w:r>
        <w:r>
          <w:rPr>
            <w:rFonts w:asciiTheme="minorHAnsi" w:eastAsiaTheme="minorEastAsia" w:hAnsiTheme="minorHAnsi" w:cstheme="minorBidi"/>
            <w:sz w:val="22"/>
            <w:szCs w:val="22"/>
            <w:lang w:val="sv-SE"/>
          </w:rPr>
          <w:tab/>
        </w:r>
        <w:r w:rsidRPr="00B1116F">
          <w:rPr>
            <w:rStyle w:val="Hyperlnk"/>
          </w:rPr>
          <w:t>Transportation and material flow</w:t>
        </w:r>
        <w:r>
          <w:rPr>
            <w:webHidden/>
          </w:rPr>
          <w:tab/>
        </w:r>
        <w:r>
          <w:rPr>
            <w:webHidden/>
          </w:rPr>
          <w:fldChar w:fldCharType="begin"/>
        </w:r>
        <w:r>
          <w:rPr>
            <w:webHidden/>
          </w:rPr>
          <w:instrText xml:space="preserve"> PAGEREF _Toc73618542 \h </w:instrText>
        </w:r>
        <w:r>
          <w:rPr>
            <w:webHidden/>
          </w:rPr>
        </w:r>
        <w:r>
          <w:rPr>
            <w:webHidden/>
          </w:rPr>
          <w:fldChar w:fldCharType="separate"/>
        </w:r>
        <w:r>
          <w:rPr>
            <w:webHidden/>
          </w:rPr>
          <w:t>11</w:t>
        </w:r>
        <w:r>
          <w:rPr>
            <w:webHidden/>
          </w:rPr>
          <w:fldChar w:fldCharType="end"/>
        </w:r>
      </w:hyperlink>
    </w:p>
    <w:p w14:paraId="2A8F0700" w14:textId="3C1FBCC7" w:rsidR="00CE3C39" w:rsidRDefault="00CE3C39">
      <w:pPr>
        <w:pStyle w:val="Innehll3"/>
        <w:rPr>
          <w:rFonts w:asciiTheme="minorHAnsi" w:eastAsiaTheme="minorEastAsia" w:hAnsiTheme="minorHAnsi" w:cstheme="minorBidi"/>
          <w:sz w:val="22"/>
          <w:szCs w:val="22"/>
          <w:lang w:val="sv-SE"/>
        </w:rPr>
      </w:pPr>
      <w:hyperlink w:anchor="_Toc73618543" w:history="1">
        <w:r w:rsidRPr="00B1116F">
          <w:rPr>
            <w:rStyle w:val="Hyperlnk"/>
          </w:rPr>
          <w:t>3.2.3</w:t>
        </w:r>
        <w:r>
          <w:rPr>
            <w:rFonts w:asciiTheme="minorHAnsi" w:eastAsiaTheme="minorEastAsia" w:hAnsiTheme="minorHAnsi" w:cstheme="minorBidi"/>
            <w:sz w:val="22"/>
            <w:szCs w:val="22"/>
            <w:lang w:val="sv-SE"/>
          </w:rPr>
          <w:tab/>
        </w:r>
        <w:r w:rsidRPr="00B1116F">
          <w:rPr>
            <w:rStyle w:val="Hyperlnk"/>
          </w:rPr>
          <w:t>Delivery times</w:t>
        </w:r>
        <w:r>
          <w:rPr>
            <w:webHidden/>
          </w:rPr>
          <w:tab/>
        </w:r>
        <w:r>
          <w:rPr>
            <w:webHidden/>
          </w:rPr>
          <w:fldChar w:fldCharType="begin"/>
        </w:r>
        <w:r>
          <w:rPr>
            <w:webHidden/>
          </w:rPr>
          <w:instrText xml:space="preserve"> PAGEREF _Toc73618543 \h </w:instrText>
        </w:r>
        <w:r>
          <w:rPr>
            <w:webHidden/>
          </w:rPr>
        </w:r>
        <w:r>
          <w:rPr>
            <w:webHidden/>
          </w:rPr>
          <w:fldChar w:fldCharType="separate"/>
        </w:r>
        <w:r>
          <w:rPr>
            <w:webHidden/>
          </w:rPr>
          <w:t>11</w:t>
        </w:r>
        <w:r>
          <w:rPr>
            <w:webHidden/>
          </w:rPr>
          <w:fldChar w:fldCharType="end"/>
        </w:r>
      </w:hyperlink>
    </w:p>
    <w:p w14:paraId="4C0C5541" w14:textId="3A35EE2E" w:rsidR="00CE3C39" w:rsidRDefault="00CE3C39">
      <w:pPr>
        <w:pStyle w:val="Innehll2"/>
        <w:rPr>
          <w:rFonts w:asciiTheme="minorHAnsi" w:eastAsiaTheme="minorEastAsia" w:hAnsiTheme="minorHAnsi" w:cstheme="minorBidi"/>
          <w:bCs w:val="0"/>
          <w:sz w:val="22"/>
          <w:szCs w:val="22"/>
          <w:lang w:val="sv-SE"/>
        </w:rPr>
      </w:pPr>
      <w:hyperlink w:anchor="_Toc73618544" w:history="1">
        <w:r w:rsidRPr="00B1116F">
          <w:rPr>
            <w:rStyle w:val="Hyperlnk"/>
          </w:rPr>
          <w:t>3.3</w:t>
        </w:r>
        <w:r>
          <w:rPr>
            <w:rFonts w:asciiTheme="minorHAnsi" w:eastAsiaTheme="minorEastAsia" w:hAnsiTheme="minorHAnsi" w:cstheme="minorBidi"/>
            <w:bCs w:val="0"/>
            <w:sz w:val="22"/>
            <w:szCs w:val="22"/>
            <w:lang w:val="sv-SE"/>
          </w:rPr>
          <w:tab/>
        </w:r>
        <w:r w:rsidRPr="00B1116F">
          <w:rPr>
            <w:rStyle w:val="Hyperlnk"/>
          </w:rPr>
          <w:t>Communication within construction logistics</w:t>
        </w:r>
        <w:r>
          <w:rPr>
            <w:webHidden/>
          </w:rPr>
          <w:tab/>
        </w:r>
        <w:r>
          <w:rPr>
            <w:webHidden/>
          </w:rPr>
          <w:fldChar w:fldCharType="begin"/>
        </w:r>
        <w:r>
          <w:rPr>
            <w:webHidden/>
          </w:rPr>
          <w:instrText xml:space="preserve"> PAGEREF _Toc73618544 \h </w:instrText>
        </w:r>
        <w:r>
          <w:rPr>
            <w:webHidden/>
          </w:rPr>
        </w:r>
        <w:r>
          <w:rPr>
            <w:webHidden/>
          </w:rPr>
          <w:fldChar w:fldCharType="separate"/>
        </w:r>
        <w:r>
          <w:rPr>
            <w:webHidden/>
          </w:rPr>
          <w:t>12</w:t>
        </w:r>
        <w:r>
          <w:rPr>
            <w:webHidden/>
          </w:rPr>
          <w:fldChar w:fldCharType="end"/>
        </w:r>
      </w:hyperlink>
    </w:p>
    <w:p w14:paraId="102F78AE" w14:textId="24201101" w:rsidR="00CE3C39" w:rsidRDefault="00CE3C39">
      <w:pPr>
        <w:pStyle w:val="Innehll3"/>
        <w:rPr>
          <w:rFonts w:asciiTheme="minorHAnsi" w:eastAsiaTheme="minorEastAsia" w:hAnsiTheme="minorHAnsi" w:cstheme="minorBidi"/>
          <w:sz w:val="22"/>
          <w:szCs w:val="22"/>
          <w:lang w:val="sv-SE"/>
        </w:rPr>
      </w:pPr>
      <w:hyperlink w:anchor="_Toc73618545" w:history="1">
        <w:r w:rsidRPr="00B1116F">
          <w:rPr>
            <w:rStyle w:val="Hyperlnk"/>
          </w:rPr>
          <w:t>3.3.1</w:t>
        </w:r>
        <w:r>
          <w:rPr>
            <w:rFonts w:asciiTheme="minorHAnsi" w:eastAsiaTheme="minorEastAsia" w:hAnsiTheme="minorHAnsi" w:cstheme="minorBidi"/>
            <w:sz w:val="22"/>
            <w:szCs w:val="22"/>
            <w:lang w:val="sv-SE"/>
          </w:rPr>
          <w:tab/>
        </w:r>
        <w:r w:rsidRPr="00B1116F">
          <w:rPr>
            <w:rStyle w:val="Hyperlnk"/>
          </w:rPr>
          <w:t>Challenges with communication within construction logistics</w:t>
        </w:r>
        <w:r>
          <w:rPr>
            <w:webHidden/>
          </w:rPr>
          <w:tab/>
        </w:r>
        <w:r>
          <w:rPr>
            <w:webHidden/>
          </w:rPr>
          <w:fldChar w:fldCharType="begin"/>
        </w:r>
        <w:r>
          <w:rPr>
            <w:webHidden/>
          </w:rPr>
          <w:instrText xml:space="preserve"> PAGEREF _Toc73618545 \h </w:instrText>
        </w:r>
        <w:r>
          <w:rPr>
            <w:webHidden/>
          </w:rPr>
        </w:r>
        <w:r>
          <w:rPr>
            <w:webHidden/>
          </w:rPr>
          <w:fldChar w:fldCharType="separate"/>
        </w:r>
        <w:r>
          <w:rPr>
            <w:webHidden/>
          </w:rPr>
          <w:t>12</w:t>
        </w:r>
        <w:r>
          <w:rPr>
            <w:webHidden/>
          </w:rPr>
          <w:fldChar w:fldCharType="end"/>
        </w:r>
      </w:hyperlink>
    </w:p>
    <w:p w14:paraId="08356B6E" w14:textId="0BFE490F" w:rsidR="00CE3C39" w:rsidRDefault="00CE3C39">
      <w:pPr>
        <w:pStyle w:val="Innehll3"/>
        <w:rPr>
          <w:rFonts w:asciiTheme="minorHAnsi" w:eastAsiaTheme="minorEastAsia" w:hAnsiTheme="minorHAnsi" w:cstheme="minorBidi"/>
          <w:sz w:val="22"/>
          <w:szCs w:val="22"/>
          <w:lang w:val="sv-SE"/>
        </w:rPr>
      </w:pPr>
      <w:hyperlink w:anchor="_Toc73618546" w:history="1">
        <w:r w:rsidRPr="00B1116F">
          <w:rPr>
            <w:rStyle w:val="Hyperlnk"/>
          </w:rPr>
          <w:t>3.3.2</w:t>
        </w:r>
        <w:r>
          <w:rPr>
            <w:rFonts w:asciiTheme="minorHAnsi" w:eastAsiaTheme="minorEastAsia" w:hAnsiTheme="minorHAnsi" w:cstheme="minorBidi"/>
            <w:sz w:val="22"/>
            <w:szCs w:val="22"/>
            <w:lang w:val="sv-SE"/>
          </w:rPr>
          <w:tab/>
        </w:r>
        <w:r w:rsidRPr="00B1116F">
          <w:rPr>
            <w:rStyle w:val="Hyperlnk"/>
          </w:rPr>
          <w:t>Communication strategies</w:t>
        </w:r>
        <w:r>
          <w:rPr>
            <w:webHidden/>
          </w:rPr>
          <w:tab/>
        </w:r>
        <w:r>
          <w:rPr>
            <w:webHidden/>
          </w:rPr>
          <w:fldChar w:fldCharType="begin"/>
        </w:r>
        <w:r>
          <w:rPr>
            <w:webHidden/>
          </w:rPr>
          <w:instrText xml:space="preserve"> PAGEREF _Toc73618546 \h </w:instrText>
        </w:r>
        <w:r>
          <w:rPr>
            <w:webHidden/>
          </w:rPr>
        </w:r>
        <w:r>
          <w:rPr>
            <w:webHidden/>
          </w:rPr>
          <w:fldChar w:fldCharType="separate"/>
        </w:r>
        <w:r>
          <w:rPr>
            <w:webHidden/>
          </w:rPr>
          <w:t>13</w:t>
        </w:r>
        <w:r>
          <w:rPr>
            <w:webHidden/>
          </w:rPr>
          <w:fldChar w:fldCharType="end"/>
        </w:r>
      </w:hyperlink>
    </w:p>
    <w:p w14:paraId="046701A1" w14:textId="4F3E144E" w:rsidR="00CE3C39" w:rsidRDefault="00CE3C39">
      <w:pPr>
        <w:pStyle w:val="Innehll3"/>
        <w:rPr>
          <w:rFonts w:asciiTheme="minorHAnsi" w:eastAsiaTheme="minorEastAsia" w:hAnsiTheme="minorHAnsi" w:cstheme="minorBidi"/>
          <w:sz w:val="22"/>
          <w:szCs w:val="22"/>
          <w:lang w:val="sv-SE"/>
        </w:rPr>
      </w:pPr>
      <w:hyperlink w:anchor="_Toc73618547" w:history="1">
        <w:r w:rsidRPr="00B1116F">
          <w:rPr>
            <w:rStyle w:val="Hyperlnk"/>
            <w:lang w:val="en-US"/>
          </w:rPr>
          <w:t>3.3.3</w:t>
        </w:r>
        <w:r>
          <w:rPr>
            <w:rFonts w:asciiTheme="minorHAnsi" w:eastAsiaTheme="minorEastAsia" w:hAnsiTheme="minorHAnsi" w:cstheme="minorBidi"/>
            <w:sz w:val="22"/>
            <w:szCs w:val="22"/>
            <w:lang w:val="sv-SE"/>
          </w:rPr>
          <w:tab/>
        </w:r>
        <w:r w:rsidRPr="00B1116F">
          <w:rPr>
            <w:rStyle w:val="Hyperlnk"/>
          </w:rPr>
          <w:t>Technological solutions to improve communication</w:t>
        </w:r>
        <w:r>
          <w:rPr>
            <w:webHidden/>
          </w:rPr>
          <w:tab/>
        </w:r>
        <w:r>
          <w:rPr>
            <w:webHidden/>
          </w:rPr>
          <w:fldChar w:fldCharType="begin"/>
        </w:r>
        <w:r>
          <w:rPr>
            <w:webHidden/>
          </w:rPr>
          <w:instrText xml:space="preserve"> PAGEREF _Toc73618547 \h </w:instrText>
        </w:r>
        <w:r>
          <w:rPr>
            <w:webHidden/>
          </w:rPr>
        </w:r>
        <w:r>
          <w:rPr>
            <w:webHidden/>
          </w:rPr>
          <w:fldChar w:fldCharType="separate"/>
        </w:r>
        <w:r>
          <w:rPr>
            <w:webHidden/>
          </w:rPr>
          <w:t>14</w:t>
        </w:r>
        <w:r>
          <w:rPr>
            <w:webHidden/>
          </w:rPr>
          <w:fldChar w:fldCharType="end"/>
        </w:r>
      </w:hyperlink>
    </w:p>
    <w:p w14:paraId="7EB62678" w14:textId="63112DDB" w:rsidR="00CE3C39" w:rsidRDefault="00CE3C39">
      <w:pPr>
        <w:pStyle w:val="Innehll3"/>
        <w:rPr>
          <w:rFonts w:asciiTheme="minorHAnsi" w:eastAsiaTheme="minorEastAsia" w:hAnsiTheme="minorHAnsi" w:cstheme="minorBidi"/>
          <w:sz w:val="22"/>
          <w:szCs w:val="22"/>
          <w:lang w:val="sv-SE"/>
        </w:rPr>
      </w:pPr>
      <w:hyperlink w:anchor="_Toc73618548" w:history="1">
        <w:r w:rsidRPr="00B1116F">
          <w:rPr>
            <w:rStyle w:val="Hyperlnk"/>
          </w:rPr>
          <w:t>3.3.4</w:t>
        </w:r>
        <w:r>
          <w:rPr>
            <w:rFonts w:asciiTheme="minorHAnsi" w:eastAsiaTheme="minorEastAsia" w:hAnsiTheme="minorHAnsi" w:cstheme="minorBidi"/>
            <w:sz w:val="22"/>
            <w:szCs w:val="22"/>
            <w:lang w:val="sv-SE"/>
          </w:rPr>
          <w:tab/>
        </w:r>
        <w:r w:rsidRPr="00B1116F">
          <w:rPr>
            <w:rStyle w:val="Hyperlnk"/>
          </w:rPr>
          <w:t>Material delivery problems in a case study</w:t>
        </w:r>
        <w:r>
          <w:rPr>
            <w:webHidden/>
          </w:rPr>
          <w:tab/>
        </w:r>
        <w:r>
          <w:rPr>
            <w:webHidden/>
          </w:rPr>
          <w:fldChar w:fldCharType="begin"/>
        </w:r>
        <w:r>
          <w:rPr>
            <w:webHidden/>
          </w:rPr>
          <w:instrText xml:space="preserve"> PAGEREF _Toc73618548 \h </w:instrText>
        </w:r>
        <w:r>
          <w:rPr>
            <w:webHidden/>
          </w:rPr>
        </w:r>
        <w:r>
          <w:rPr>
            <w:webHidden/>
          </w:rPr>
          <w:fldChar w:fldCharType="separate"/>
        </w:r>
        <w:r>
          <w:rPr>
            <w:webHidden/>
          </w:rPr>
          <w:t>15</w:t>
        </w:r>
        <w:r>
          <w:rPr>
            <w:webHidden/>
          </w:rPr>
          <w:fldChar w:fldCharType="end"/>
        </w:r>
      </w:hyperlink>
    </w:p>
    <w:p w14:paraId="2CEED782" w14:textId="20240963" w:rsidR="00CE3C39" w:rsidRDefault="00CE3C39">
      <w:pPr>
        <w:pStyle w:val="Innehll2"/>
        <w:rPr>
          <w:rFonts w:asciiTheme="minorHAnsi" w:eastAsiaTheme="minorEastAsia" w:hAnsiTheme="minorHAnsi" w:cstheme="minorBidi"/>
          <w:bCs w:val="0"/>
          <w:sz w:val="22"/>
          <w:szCs w:val="22"/>
          <w:lang w:val="sv-SE"/>
        </w:rPr>
      </w:pPr>
      <w:hyperlink w:anchor="_Toc73618549" w:history="1">
        <w:r w:rsidRPr="00B1116F">
          <w:rPr>
            <w:rStyle w:val="Hyperlnk"/>
          </w:rPr>
          <w:t>3.4</w:t>
        </w:r>
        <w:r>
          <w:rPr>
            <w:rFonts w:asciiTheme="minorHAnsi" w:eastAsiaTheme="minorEastAsia" w:hAnsiTheme="minorHAnsi" w:cstheme="minorBidi"/>
            <w:bCs w:val="0"/>
            <w:sz w:val="22"/>
            <w:szCs w:val="22"/>
            <w:lang w:val="sv-SE"/>
          </w:rPr>
          <w:tab/>
        </w:r>
        <w:r w:rsidRPr="00B1116F">
          <w:rPr>
            <w:rStyle w:val="Hyperlnk"/>
          </w:rPr>
          <w:t>Collaboration within construction logistics</w:t>
        </w:r>
        <w:r>
          <w:rPr>
            <w:webHidden/>
          </w:rPr>
          <w:tab/>
        </w:r>
        <w:r>
          <w:rPr>
            <w:webHidden/>
          </w:rPr>
          <w:fldChar w:fldCharType="begin"/>
        </w:r>
        <w:r>
          <w:rPr>
            <w:webHidden/>
          </w:rPr>
          <w:instrText xml:space="preserve"> PAGEREF _Toc73618549 \h </w:instrText>
        </w:r>
        <w:r>
          <w:rPr>
            <w:webHidden/>
          </w:rPr>
        </w:r>
        <w:r>
          <w:rPr>
            <w:webHidden/>
          </w:rPr>
          <w:fldChar w:fldCharType="separate"/>
        </w:r>
        <w:r>
          <w:rPr>
            <w:webHidden/>
          </w:rPr>
          <w:t>18</w:t>
        </w:r>
        <w:r>
          <w:rPr>
            <w:webHidden/>
          </w:rPr>
          <w:fldChar w:fldCharType="end"/>
        </w:r>
      </w:hyperlink>
    </w:p>
    <w:p w14:paraId="61CE7143" w14:textId="537EE7FD" w:rsidR="00CE3C39" w:rsidRDefault="00CE3C39">
      <w:pPr>
        <w:pStyle w:val="Innehll1"/>
        <w:tabs>
          <w:tab w:val="left" w:pos="482"/>
        </w:tabs>
        <w:rPr>
          <w:rFonts w:asciiTheme="minorHAnsi" w:eastAsiaTheme="minorEastAsia" w:hAnsiTheme="minorHAnsi" w:cstheme="minorBidi"/>
          <w:bCs w:val="0"/>
          <w:caps w:val="0"/>
          <w:sz w:val="22"/>
          <w:szCs w:val="22"/>
        </w:rPr>
      </w:pPr>
      <w:hyperlink w:anchor="_Toc73618550" w:history="1">
        <w:r w:rsidRPr="00B1116F">
          <w:rPr>
            <w:rStyle w:val="Hyperlnk"/>
          </w:rPr>
          <w:t>4</w:t>
        </w:r>
        <w:r>
          <w:rPr>
            <w:rFonts w:asciiTheme="minorHAnsi" w:eastAsiaTheme="minorEastAsia" w:hAnsiTheme="minorHAnsi" w:cstheme="minorBidi"/>
            <w:bCs w:val="0"/>
            <w:caps w:val="0"/>
            <w:sz w:val="22"/>
            <w:szCs w:val="22"/>
          </w:rPr>
          <w:tab/>
        </w:r>
        <w:r w:rsidRPr="00B1116F">
          <w:rPr>
            <w:rStyle w:val="Hyperlnk"/>
          </w:rPr>
          <w:t>Empirical part</w:t>
        </w:r>
        <w:r>
          <w:rPr>
            <w:webHidden/>
          </w:rPr>
          <w:tab/>
        </w:r>
        <w:r>
          <w:rPr>
            <w:webHidden/>
          </w:rPr>
          <w:fldChar w:fldCharType="begin"/>
        </w:r>
        <w:r>
          <w:rPr>
            <w:webHidden/>
          </w:rPr>
          <w:instrText xml:space="preserve"> PAGEREF _Toc73618550 \h </w:instrText>
        </w:r>
        <w:r>
          <w:rPr>
            <w:webHidden/>
          </w:rPr>
        </w:r>
        <w:r>
          <w:rPr>
            <w:webHidden/>
          </w:rPr>
          <w:fldChar w:fldCharType="separate"/>
        </w:r>
        <w:r>
          <w:rPr>
            <w:webHidden/>
          </w:rPr>
          <w:t>19</w:t>
        </w:r>
        <w:r>
          <w:rPr>
            <w:webHidden/>
          </w:rPr>
          <w:fldChar w:fldCharType="end"/>
        </w:r>
      </w:hyperlink>
    </w:p>
    <w:p w14:paraId="47DC0BC7" w14:textId="04267AC3" w:rsidR="00CE3C39" w:rsidRDefault="00CE3C39">
      <w:pPr>
        <w:pStyle w:val="Innehll2"/>
        <w:rPr>
          <w:rFonts w:asciiTheme="minorHAnsi" w:eastAsiaTheme="minorEastAsia" w:hAnsiTheme="minorHAnsi" w:cstheme="minorBidi"/>
          <w:bCs w:val="0"/>
          <w:sz w:val="22"/>
          <w:szCs w:val="22"/>
          <w:lang w:val="sv-SE"/>
        </w:rPr>
      </w:pPr>
      <w:hyperlink w:anchor="_Toc73618551" w:history="1">
        <w:r w:rsidRPr="00B1116F">
          <w:rPr>
            <w:rStyle w:val="Hyperlnk"/>
          </w:rPr>
          <w:t>4.1</w:t>
        </w:r>
        <w:r>
          <w:rPr>
            <w:rFonts w:asciiTheme="minorHAnsi" w:eastAsiaTheme="minorEastAsia" w:hAnsiTheme="minorHAnsi" w:cstheme="minorBidi"/>
            <w:bCs w:val="0"/>
            <w:sz w:val="22"/>
            <w:szCs w:val="22"/>
            <w:lang w:val="sv-SE"/>
          </w:rPr>
          <w:tab/>
        </w:r>
        <w:r w:rsidRPr="00B1116F">
          <w:rPr>
            <w:rStyle w:val="Hyperlnk"/>
          </w:rPr>
          <w:t>Background description</w:t>
        </w:r>
        <w:r>
          <w:rPr>
            <w:webHidden/>
          </w:rPr>
          <w:tab/>
        </w:r>
        <w:r>
          <w:rPr>
            <w:webHidden/>
          </w:rPr>
          <w:fldChar w:fldCharType="begin"/>
        </w:r>
        <w:r>
          <w:rPr>
            <w:webHidden/>
          </w:rPr>
          <w:instrText xml:space="preserve"> PAGEREF _Toc73618551 \h </w:instrText>
        </w:r>
        <w:r>
          <w:rPr>
            <w:webHidden/>
          </w:rPr>
        </w:r>
        <w:r>
          <w:rPr>
            <w:webHidden/>
          </w:rPr>
          <w:fldChar w:fldCharType="separate"/>
        </w:r>
        <w:r>
          <w:rPr>
            <w:webHidden/>
          </w:rPr>
          <w:t>19</w:t>
        </w:r>
        <w:r>
          <w:rPr>
            <w:webHidden/>
          </w:rPr>
          <w:fldChar w:fldCharType="end"/>
        </w:r>
      </w:hyperlink>
    </w:p>
    <w:p w14:paraId="5FBCB578" w14:textId="401F09E3" w:rsidR="00CE3C39" w:rsidRDefault="00CE3C39">
      <w:pPr>
        <w:pStyle w:val="Innehll2"/>
        <w:rPr>
          <w:rFonts w:asciiTheme="minorHAnsi" w:eastAsiaTheme="minorEastAsia" w:hAnsiTheme="minorHAnsi" w:cstheme="minorBidi"/>
          <w:bCs w:val="0"/>
          <w:sz w:val="22"/>
          <w:szCs w:val="22"/>
          <w:lang w:val="sv-SE"/>
        </w:rPr>
      </w:pPr>
      <w:hyperlink w:anchor="_Toc73618552" w:history="1">
        <w:r w:rsidRPr="00B1116F">
          <w:rPr>
            <w:rStyle w:val="Hyperlnk"/>
          </w:rPr>
          <w:t>4.2</w:t>
        </w:r>
        <w:r>
          <w:rPr>
            <w:rFonts w:asciiTheme="minorHAnsi" w:eastAsiaTheme="minorEastAsia" w:hAnsiTheme="minorHAnsi" w:cstheme="minorBidi"/>
            <w:bCs w:val="0"/>
            <w:sz w:val="22"/>
            <w:szCs w:val="22"/>
            <w:lang w:val="sv-SE"/>
          </w:rPr>
          <w:tab/>
        </w:r>
        <w:r w:rsidRPr="00B1116F">
          <w:rPr>
            <w:rStyle w:val="Hyperlnk"/>
          </w:rPr>
          <w:t>Connection between communication and logistics</w:t>
        </w:r>
        <w:r>
          <w:rPr>
            <w:webHidden/>
          </w:rPr>
          <w:tab/>
        </w:r>
        <w:r>
          <w:rPr>
            <w:webHidden/>
          </w:rPr>
          <w:fldChar w:fldCharType="begin"/>
        </w:r>
        <w:r>
          <w:rPr>
            <w:webHidden/>
          </w:rPr>
          <w:instrText xml:space="preserve"> PAGEREF _Toc73618552 \h </w:instrText>
        </w:r>
        <w:r>
          <w:rPr>
            <w:webHidden/>
          </w:rPr>
        </w:r>
        <w:r>
          <w:rPr>
            <w:webHidden/>
          </w:rPr>
          <w:fldChar w:fldCharType="separate"/>
        </w:r>
        <w:r>
          <w:rPr>
            <w:webHidden/>
          </w:rPr>
          <w:t>20</w:t>
        </w:r>
        <w:r>
          <w:rPr>
            <w:webHidden/>
          </w:rPr>
          <w:fldChar w:fldCharType="end"/>
        </w:r>
      </w:hyperlink>
    </w:p>
    <w:p w14:paraId="658AB72D" w14:textId="0B8F7E4A" w:rsidR="00CE3C39" w:rsidRDefault="00CE3C39">
      <w:pPr>
        <w:pStyle w:val="Innehll2"/>
        <w:rPr>
          <w:rFonts w:asciiTheme="minorHAnsi" w:eastAsiaTheme="minorEastAsia" w:hAnsiTheme="minorHAnsi" w:cstheme="minorBidi"/>
          <w:bCs w:val="0"/>
          <w:sz w:val="22"/>
          <w:szCs w:val="22"/>
          <w:lang w:val="sv-SE"/>
        </w:rPr>
      </w:pPr>
      <w:hyperlink w:anchor="_Toc73618553" w:history="1">
        <w:r w:rsidRPr="00B1116F">
          <w:rPr>
            <w:rStyle w:val="Hyperlnk"/>
          </w:rPr>
          <w:t>4.3</w:t>
        </w:r>
        <w:r>
          <w:rPr>
            <w:rFonts w:asciiTheme="minorHAnsi" w:eastAsiaTheme="minorEastAsia" w:hAnsiTheme="minorHAnsi" w:cstheme="minorBidi"/>
            <w:bCs w:val="0"/>
            <w:sz w:val="22"/>
            <w:szCs w:val="22"/>
            <w:lang w:val="sv-SE"/>
          </w:rPr>
          <w:tab/>
        </w:r>
        <w:r w:rsidRPr="00B1116F">
          <w:rPr>
            <w:rStyle w:val="Hyperlnk"/>
          </w:rPr>
          <w:t>Difficulties in construction logistics that arise from poor communication</w:t>
        </w:r>
        <w:r>
          <w:rPr>
            <w:webHidden/>
          </w:rPr>
          <w:tab/>
        </w:r>
        <w:r>
          <w:rPr>
            <w:webHidden/>
          </w:rPr>
          <w:fldChar w:fldCharType="begin"/>
        </w:r>
        <w:r>
          <w:rPr>
            <w:webHidden/>
          </w:rPr>
          <w:instrText xml:space="preserve"> PAGEREF _Toc73618553 \h </w:instrText>
        </w:r>
        <w:r>
          <w:rPr>
            <w:webHidden/>
          </w:rPr>
        </w:r>
        <w:r>
          <w:rPr>
            <w:webHidden/>
          </w:rPr>
          <w:fldChar w:fldCharType="separate"/>
        </w:r>
        <w:r>
          <w:rPr>
            <w:webHidden/>
          </w:rPr>
          <w:t>21</w:t>
        </w:r>
        <w:r>
          <w:rPr>
            <w:webHidden/>
          </w:rPr>
          <w:fldChar w:fldCharType="end"/>
        </w:r>
      </w:hyperlink>
    </w:p>
    <w:p w14:paraId="15A2197C" w14:textId="5D13930A" w:rsidR="00CE3C39" w:rsidRDefault="00CE3C39">
      <w:pPr>
        <w:pStyle w:val="Innehll2"/>
        <w:rPr>
          <w:rFonts w:asciiTheme="minorHAnsi" w:eastAsiaTheme="minorEastAsia" w:hAnsiTheme="minorHAnsi" w:cstheme="minorBidi"/>
          <w:bCs w:val="0"/>
          <w:sz w:val="22"/>
          <w:szCs w:val="22"/>
          <w:lang w:val="sv-SE"/>
        </w:rPr>
      </w:pPr>
      <w:hyperlink w:anchor="_Toc73618554" w:history="1">
        <w:r w:rsidRPr="00B1116F">
          <w:rPr>
            <w:rStyle w:val="Hyperlnk"/>
            <w:rFonts w:ascii="Times" w:hAnsi="Times"/>
          </w:rPr>
          <w:t>4.4</w:t>
        </w:r>
        <w:r>
          <w:rPr>
            <w:rFonts w:asciiTheme="minorHAnsi" w:eastAsiaTheme="minorEastAsia" w:hAnsiTheme="minorHAnsi" w:cstheme="minorBidi"/>
            <w:bCs w:val="0"/>
            <w:sz w:val="22"/>
            <w:szCs w:val="22"/>
            <w:lang w:val="sv-SE"/>
          </w:rPr>
          <w:tab/>
        </w:r>
        <w:r w:rsidRPr="00B1116F">
          <w:rPr>
            <w:rStyle w:val="Hyperlnk"/>
          </w:rPr>
          <w:t>The use of digital systems today</w:t>
        </w:r>
        <w:r>
          <w:rPr>
            <w:webHidden/>
          </w:rPr>
          <w:tab/>
        </w:r>
        <w:r>
          <w:rPr>
            <w:webHidden/>
          </w:rPr>
          <w:fldChar w:fldCharType="begin"/>
        </w:r>
        <w:r>
          <w:rPr>
            <w:webHidden/>
          </w:rPr>
          <w:instrText xml:space="preserve"> PAGEREF _Toc73618554 \h </w:instrText>
        </w:r>
        <w:r>
          <w:rPr>
            <w:webHidden/>
          </w:rPr>
        </w:r>
        <w:r>
          <w:rPr>
            <w:webHidden/>
          </w:rPr>
          <w:fldChar w:fldCharType="separate"/>
        </w:r>
        <w:r>
          <w:rPr>
            <w:webHidden/>
          </w:rPr>
          <w:t>23</w:t>
        </w:r>
        <w:r>
          <w:rPr>
            <w:webHidden/>
          </w:rPr>
          <w:fldChar w:fldCharType="end"/>
        </w:r>
      </w:hyperlink>
    </w:p>
    <w:p w14:paraId="06B85F40" w14:textId="71CD18AB" w:rsidR="00CE3C39" w:rsidRDefault="00CE3C39">
      <w:pPr>
        <w:pStyle w:val="Innehll2"/>
        <w:rPr>
          <w:rFonts w:asciiTheme="minorHAnsi" w:eastAsiaTheme="minorEastAsia" w:hAnsiTheme="minorHAnsi" w:cstheme="minorBidi"/>
          <w:bCs w:val="0"/>
          <w:sz w:val="22"/>
          <w:szCs w:val="22"/>
          <w:lang w:val="sv-SE"/>
        </w:rPr>
      </w:pPr>
      <w:hyperlink w:anchor="_Toc73618555" w:history="1">
        <w:r w:rsidRPr="00B1116F">
          <w:rPr>
            <w:rStyle w:val="Hyperlnk"/>
          </w:rPr>
          <w:t>4.5</w:t>
        </w:r>
        <w:r>
          <w:rPr>
            <w:rFonts w:asciiTheme="minorHAnsi" w:eastAsiaTheme="minorEastAsia" w:hAnsiTheme="minorHAnsi" w:cstheme="minorBidi"/>
            <w:bCs w:val="0"/>
            <w:sz w:val="22"/>
            <w:szCs w:val="22"/>
            <w:lang w:val="sv-SE"/>
          </w:rPr>
          <w:tab/>
        </w:r>
        <w:r w:rsidRPr="00B1116F">
          <w:rPr>
            <w:rStyle w:val="Hyperlnk"/>
          </w:rPr>
          <w:t>Improvements of the digital systems</w:t>
        </w:r>
        <w:r>
          <w:rPr>
            <w:webHidden/>
          </w:rPr>
          <w:tab/>
        </w:r>
        <w:r>
          <w:rPr>
            <w:webHidden/>
          </w:rPr>
          <w:fldChar w:fldCharType="begin"/>
        </w:r>
        <w:r>
          <w:rPr>
            <w:webHidden/>
          </w:rPr>
          <w:instrText xml:space="preserve"> PAGEREF _Toc73618555 \h </w:instrText>
        </w:r>
        <w:r>
          <w:rPr>
            <w:webHidden/>
          </w:rPr>
        </w:r>
        <w:r>
          <w:rPr>
            <w:webHidden/>
          </w:rPr>
          <w:fldChar w:fldCharType="separate"/>
        </w:r>
        <w:r>
          <w:rPr>
            <w:webHidden/>
          </w:rPr>
          <w:t>24</w:t>
        </w:r>
        <w:r>
          <w:rPr>
            <w:webHidden/>
          </w:rPr>
          <w:fldChar w:fldCharType="end"/>
        </w:r>
      </w:hyperlink>
    </w:p>
    <w:p w14:paraId="6A2ACC60" w14:textId="17F26AE4" w:rsidR="00CE3C39" w:rsidRDefault="00CE3C39">
      <w:pPr>
        <w:pStyle w:val="Innehll1"/>
        <w:tabs>
          <w:tab w:val="left" w:pos="482"/>
        </w:tabs>
        <w:rPr>
          <w:rFonts w:asciiTheme="minorHAnsi" w:eastAsiaTheme="minorEastAsia" w:hAnsiTheme="minorHAnsi" w:cstheme="minorBidi"/>
          <w:bCs w:val="0"/>
          <w:caps w:val="0"/>
          <w:sz w:val="22"/>
          <w:szCs w:val="22"/>
        </w:rPr>
      </w:pPr>
      <w:hyperlink w:anchor="_Toc73618556" w:history="1">
        <w:r w:rsidRPr="00B1116F">
          <w:rPr>
            <w:rStyle w:val="Hyperlnk"/>
          </w:rPr>
          <w:t>5</w:t>
        </w:r>
        <w:r>
          <w:rPr>
            <w:rFonts w:asciiTheme="minorHAnsi" w:eastAsiaTheme="minorEastAsia" w:hAnsiTheme="minorHAnsi" w:cstheme="minorBidi"/>
            <w:bCs w:val="0"/>
            <w:caps w:val="0"/>
            <w:sz w:val="22"/>
            <w:szCs w:val="22"/>
          </w:rPr>
          <w:tab/>
        </w:r>
        <w:r w:rsidRPr="00B1116F">
          <w:rPr>
            <w:rStyle w:val="Hyperlnk"/>
          </w:rPr>
          <w:t>Analysis</w:t>
        </w:r>
        <w:r>
          <w:rPr>
            <w:webHidden/>
          </w:rPr>
          <w:tab/>
        </w:r>
        <w:r>
          <w:rPr>
            <w:webHidden/>
          </w:rPr>
          <w:fldChar w:fldCharType="begin"/>
        </w:r>
        <w:r>
          <w:rPr>
            <w:webHidden/>
          </w:rPr>
          <w:instrText xml:space="preserve"> PAGEREF _Toc73618556 \h </w:instrText>
        </w:r>
        <w:r>
          <w:rPr>
            <w:webHidden/>
          </w:rPr>
        </w:r>
        <w:r>
          <w:rPr>
            <w:webHidden/>
          </w:rPr>
          <w:fldChar w:fldCharType="separate"/>
        </w:r>
        <w:r>
          <w:rPr>
            <w:webHidden/>
          </w:rPr>
          <w:t>26</w:t>
        </w:r>
        <w:r>
          <w:rPr>
            <w:webHidden/>
          </w:rPr>
          <w:fldChar w:fldCharType="end"/>
        </w:r>
      </w:hyperlink>
    </w:p>
    <w:p w14:paraId="06EF6C93" w14:textId="24906E08" w:rsidR="00CE3C39" w:rsidRDefault="00CE3C39">
      <w:pPr>
        <w:pStyle w:val="Innehll2"/>
        <w:rPr>
          <w:rFonts w:asciiTheme="minorHAnsi" w:eastAsiaTheme="minorEastAsia" w:hAnsiTheme="minorHAnsi" w:cstheme="minorBidi"/>
          <w:bCs w:val="0"/>
          <w:sz w:val="22"/>
          <w:szCs w:val="22"/>
          <w:lang w:val="sv-SE"/>
        </w:rPr>
      </w:pPr>
      <w:hyperlink w:anchor="_Toc73618557" w:history="1">
        <w:r w:rsidRPr="00B1116F">
          <w:rPr>
            <w:rStyle w:val="Hyperlnk"/>
          </w:rPr>
          <w:t>5.1</w:t>
        </w:r>
        <w:r>
          <w:rPr>
            <w:rFonts w:asciiTheme="minorHAnsi" w:eastAsiaTheme="minorEastAsia" w:hAnsiTheme="minorHAnsi" w:cstheme="minorBidi"/>
            <w:bCs w:val="0"/>
            <w:sz w:val="22"/>
            <w:szCs w:val="22"/>
            <w:lang w:val="sv-SE"/>
          </w:rPr>
          <w:tab/>
        </w:r>
        <w:r w:rsidRPr="00B1116F">
          <w:rPr>
            <w:rStyle w:val="Hyperlnk"/>
          </w:rPr>
          <w:t>Communication within construction logistics</w:t>
        </w:r>
        <w:r>
          <w:rPr>
            <w:webHidden/>
          </w:rPr>
          <w:tab/>
        </w:r>
        <w:r>
          <w:rPr>
            <w:webHidden/>
          </w:rPr>
          <w:fldChar w:fldCharType="begin"/>
        </w:r>
        <w:r>
          <w:rPr>
            <w:webHidden/>
          </w:rPr>
          <w:instrText xml:space="preserve"> PAGEREF _Toc73618557 \h </w:instrText>
        </w:r>
        <w:r>
          <w:rPr>
            <w:webHidden/>
          </w:rPr>
        </w:r>
        <w:r>
          <w:rPr>
            <w:webHidden/>
          </w:rPr>
          <w:fldChar w:fldCharType="separate"/>
        </w:r>
        <w:r>
          <w:rPr>
            <w:webHidden/>
          </w:rPr>
          <w:t>26</w:t>
        </w:r>
        <w:r>
          <w:rPr>
            <w:webHidden/>
          </w:rPr>
          <w:fldChar w:fldCharType="end"/>
        </w:r>
      </w:hyperlink>
    </w:p>
    <w:p w14:paraId="2A24F3E2" w14:textId="6F56AD43" w:rsidR="00CE3C39" w:rsidRDefault="00CE3C39">
      <w:pPr>
        <w:pStyle w:val="Innehll2"/>
        <w:rPr>
          <w:rFonts w:asciiTheme="minorHAnsi" w:eastAsiaTheme="minorEastAsia" w:hAnsiTheme="minorHAnsi" w:cstheme="minorBidi"/>
          <w:bCs w:val="0"/>
          <w:sz w:val="22"/>
          <w:szCs w:val="22"/>
          <w:lang w:val="sv-SE"/>
        </w:rPr>
      </w:pPr>
      <w:hyperlink w:anchor="_Toc73618558" w:history="1">
        <w:r w:rsidRPr="00B1116F">
          <w:rPr>
            <w:rStyle w:val="Hyperlnk"/>
          </w:rPr>
          <w:t>5.2</w:t>
        </w:r>
        <w:r>
          <w:rPr>
            <w:rFonts w:asciiTheme="minorHAnsi" w:eastAsiaTheme="minorEastAsia" w:hAnsiTheme="minorHAnsi" w:cstheme="minorBidi"/>
            <w:bCs w:val="0"/>
            <w:sz w:val="22"/>
            <w:szCs w:val="22"/>
            <w:lang w:val="sv-SE"/>
          </w:rPr>
          <w:tab/>
        </w:r>
        <w:r w:rsidRPr="00B1116F">
          <w:rPr>
            <w:rStyle w:val="Hyperlnk"/>
          </w:rPr>
          <w:t>Challenges with logistics communication</w:t>
        </w:r>
        <w:r>
          <w:rPr>
            <w:webHidden/>
          </w:rPr>
          <w:tab/>
        </w:r>
        <w:r>
          <w:rPr>
            <w:webHidden/>
          </w:rPr>
          <w:fldChar w:fldCharType="begin"/>
        </w:r>
        <w:r>
          <w:rPr>
            <w:webHidden/>
          </w:rPr>
          <w:instrText xml:space="preserve"> PAGEREF _Toc73618558 \h </w:instrText>
        </w:r>
        <w:r>
          <w:rPr>
            <w:webHidden/>
          </w:rPr>
        </w:r>
        <w:r>
          <w:rPr>
            <w:webHidden/>
          </w:rPr>
          <w:fldChar w:fldCharType="separate"/>
        </w:r>
        <w:r>
          <w:rPr>
            <w:webHidden/>
          </w:rPr>
          <w:t>27</w:t>
        </w:r>
        <w:r>
          <w:rPr>
            <w:webHidden/>
          </w:rPr>
          <w:fldChar w:fldCharType="end"/>
        </w:r>
      </w:hyperlink>
    </w:p>
    <w:p w14:paraId="66ACEC95" w14:textId="4832E499" w:rsidR="00CE3C39" w:rsidRDefault="00CE3C39">
      <w:pPr>
        <w:pStyle w:val="Innehll2"/>
        <w:rPr>
          <w:rFonts w:asciiTheme="minorHAnsi" w:eastAsiaTheme="minorEastAsia" w:hAnsiTheme="minorHAnsi" w:cstheme="minorBidi"/>
          <w:bCs w:val="0"/>
          <w:sz w:val="22"/>
          <w:szCs w:val="22"/>
          <w:lang w:val="sv-SE"/>
        </w:rPr>
      </w:pPr>
      <w:hyperlink w:anchor="_Toc73618559" w:history="1">
        <w:r w:rsidRPr="00B1116F">
          <w:rPr>
            <w:rStyle w:val="Hyperlnk"/>
          </w:rPr>
          <w:t>5.3</w:t>
        </w:r>
        <w:r>
          <w:rPr>
            <w:rFonts w:asciiTheme="minorHAnsi" w:eastAsiaTheme="minorEastAsia" w:hAnsiTheme="minorHAnsi" w:cstheme="minorBidi"/>
            <w:bCs w:val="0"/>
            <w:sz w:val="22"/>
            <w:szCs w:val="22"/>
            <w:lang w:val="sv-SE"/>
          </w:rPr>
          <w:tab/>
        </w:r>
        <w:r w:rsidRPr="00B1116F">
          <w:rPr>
            <w:rStyle w:val="Hyperlnk"/>
          </w:rPr>
          <w:t>Digital systems</w:t>
        </w:r>
        <w:r>
          <w:rPr>
            <w:webHidden/>
          </w:rPr>
          <w:tab/>
        </w:r>
        <w:r>
          <w:rPr>
            <w:webHidden/>
          </w:rPr>
          <w:fldChar w:fldCharType="begin"/>
        </w:r>
        <w:r>
          <w:rPr>
            <w:webHidden/>
          </w:rPr>
          <w:instrText xml:space="preserve"> PAGEREF _Toc73618559 \h </w:instrText>
        </w:r>
        <w:r>
          <w:rPr>
            <w:webHidden/>
          </w:rPr>
        </w:r>
        <w:r>
          <w:rPr>
            <w:webHidden/>
          </w:rPr>
          <w:fldChar w:fldCharType="separate"/>
        </w:r>
        <w:r>
          <w:rPr>
            <w:webHidden/>
          </w:rPr>
          <w:t>28</w:t>
        </w:r>
        <w:r>
          <w:rPr>
            <w:webHidden/>
          </w:rPr>
          <w:fldChar w:fldCharType="end"/>
        </w:r>
      </w:hyperlink>
    </w:p>
    <w:p w14:paraId="12FCF4E9" w14:textId="657E75C1" w:rsidR="00CE3C39" w:rsidRDefault="00CE3C39">
      <w:pPr>
        <w:pStyle w:val="Innehll2"/>
        <w:rPr>
          <w:rFonts w:asciiTheme="minorHAnsi" w:eastAsiaTheme="minorEastAsia" w:hAnsiTheme="minorHAnsi" w:cstheme="minorBidi"/>
          <w:bCs w:val="0"/>
          <w:sz w:val="22"/>
          <w:szCs w:val="22"/>
          <w:lang w:val="sv-SE"/>
        </w:rPr>
      </w:pPr>
      <w:hyperlink w:anchor="_Toc73618560" w:history="1">
        <w:r w:rsidRPr="00B1116F">
          <w:rPr>
            <w:rStyle w:val="Hyperlnk"/>
          </w:rPr>
          <w:t>5.4</w:t>
        </w:r>
        <w:r>
          <w:rPr>
            <w:rFonts w:asciiTheme="minorHAnsi" w:eastAsiaTheme="minorEastAsia" w:hAnsiTheme="minorHAnsi" w:cstheme="minorBidi"/>
            <w:bCs w:val="0"/>
            <w:sz w:val="22"/>
            <w:szCs w:val="22"/>
            <w:lang w:val="sv-SE"/>
          </w:rPr>
          <w:tab/>
        </w:r>
        <w:r w:rsidRPr="00B1116F">
          <w:rPr>
            <w:rStyle w:val="Hyperlnk"/>
          </w:rPr>
          <w:t>Improving digital systems</w:t>
        </w:r>
        <w:r>
          <w:rPr>
            <w:webHidden/>
          </w:rPr>
          <w:tab/>
        </w:r>
        <w:r>
          <w:rPr>
            <w:webHidden/>
          </w:rPr>
          <w:fldChar w:fldCharType="begin"/>
        </w:r>
        <w:r>
          <w:rPr>
            <w:webHidden/>
          </w:rPr>
          <w:instrText xml:space="preserve"> PAGEREF _Toc73618560 \h </w:instrText>
        </w:r>
        <w:r>
          <w:rPr>
            <w:webHidden/>
          </w:rPr>
        </w:r>
        <w:r>
          <w:rPr>
            <w:webHidden/>
          </w:rPr>
          <w:fldChar w:fldCharType="separate"/>
        </w:r>
        <w:r>
          <w:rPr>
            <w:webHidden/>
          </w:rPr>
          <w:t>29</w:t>
        </w:r>
        <w:r>
          <w:rPr>
            <w:webHidden/>
          </w:rPr>
          <w:fldChar w:fldCharType="end"/>
        </w:r>
      </w:hyperlink>
    </w:p>
    <w:p w14:paraId="0D4C4DE3" w14:textId="439922DA" w:rsidR="00CE3C39" w:rsidRDefault="00CE3C39">
      <w:pPr>
        <w:pStyle w:val="Innehll1"/>
        <w:tabs>
          <w:tab w:val="left" w:pos="482"/>
        </w:tabs>
        <w:rPr>
          <w:rFonts w:asciiTheme="minorHAnsi" w:eastAsiaTheme="minorEastAsia" w:hAnsiTheme="minorHAnsi" w:cstheme="minorBidi"/>
          <w:bCs w:val="0"/>
          <w:caps w:val="0"/>
          <w:sz w:val="22"/>
          <w:szCs w:val="22"/>
        </w:rPr>
      </w:pPr>
      <w:hyperlink w:anchor="_Toc73618561" w:history="1">
        <w:r w:rsidRPr="00B1116F">
          <w:rPr>
            <w:rStyle w:val="Hyperlnk"/>
          </w:rPr>
          <w:t>6</w:t>
        </w:r>
        <w:r>
          <w:rPr>
            <w:rFonts w:asciiTheme="minorHAnsi" w:eastAsiaTheme="minorEastAsia" w:hAnsiTheme="minorHAnsi" w:cstheme="minorBidi"/>
            <w:bCs w:val="0"/>
            <w:caps w:val="0"/>
            <w:sz w:val="22"/>
            <w:szCs w:val="22"/>
          </w:rPr>
          <w:tab/>
        </w:r>
        <w:r w:rsidRPr="00B1116F">
          <w:rPr>
            <w:rStyle w:val="Hyperlnk"/>
          </w:rPr>
          <w:t>Discussion</w:t>
        </w:r>
        <w:r>
          <w:rPr>
            <w:webHidden/>
          </w:rPr>
          <w:tab/>
        </w:r>
        <w:r>
          <w:rPr>
            <w:webHidden/>
          </w:rPr>
          <w:fldChar w:fldCharType="begin"/>
        </w:r>
        <w:r>
          <w:rPr>
            <w:webHidden/>
          </w:rPr>
          <w:instrText xml:space="preserve"> PAGEREF _Toc73618561 \h </w:instrText>
        </w:r>
        <w:r>
          <w:rPr>
            <w:webHidden/>
          </w:rPr>
        </w:r>
        <w:r>
          <w:rPr>
            <w:webHidden/>
          </w:rPr>
          <w:fldChar w:fldCharType="separate"/>
        </w:r>
        <w:r>
          <w:rPr>
            <w:webHidden/>
          </w:rPr>
          <w:t>31</w:t>
        </w:r>
        <w:r>
          <w:rPr>
            <w:webHidden/>
          </w:rPr>
          <w:fldChar w:fldCharType="end"/>
        </w:r>
      </w:hyperlink>
    </w:p>
    <w:p w14:paraId="4354BCA1" w14:textId="4C543D9F" w:rsidR="00CE3C39" w:rsidRDefault="00CE3C39">
      <w:pPr>
        <w:pStyle w:val="Innehll1"/>
        <w:tabs>
          <w:tab w:val="left" w:pos="482"/>
        </w:tabs>
        <w:rPr>
          <w:rFonts w:asciiTheme="minorHAnsi" w:eastAsiaTheme="minorEastAsia" w:hAnsiTheme="minorHAnsi" w:cstheme="minorBidi"/>
          <w:bCs w:val="0"/>
          <w:caps w:val="0"/>
          <w:sz w:val="22"/>
          <w:szCs w:val="22"/>
        </w:rPr>
      </w:pPr>
      <w:hyperlink w:anchor="_Toc73618562" w:history="1">
        <w:r w:rsidRPr="00B1116F">
          <w:rPr>
            <w:rStyle w:val="Hyperlnk"/>
          </w:rPr>
          <w:t>7</w:t>
        </w:r>
        <w:r>
          <w:rPr>
            <w:rFonts w:asciiTheme="minorHAnsi" w:eastAsiaTheme="minorEastAsia" w:hAnsiTheme="minorHAnsi" w:cstheme="minorBidi"/>
            <w:bCs w:val="0"/>
            <w:caps w:val="0"/>
            <w:sz w:val="22"/>
            <w:szCs w:val="22"/>
          </w:rPr>
          <w:tab/>
        </w:r>
        <w:r w:rsidRPr="00B1116F">
          <w:rPr>
            <w:rStyle w:val="Hyperlnk"/>
          </w:rPr>
          <w:t>Conclusion</w:t>
        </w:r>
        <w:r>
          <w:rPr>
            <w:webHidden/>
          </w:rPr>
          <w:tab/>
        </w:r>
        <w:r>
          <w:rPr>
            <w:webHidden/>
          </w:rPr>
          <w:fldChar w:fldCharType="begin"/>
        </w:r>
        <w:r>
          <w:rPr>
            <w:webHidden/>
          </w:rPr>
          <w:instrText xml:space="preserve"> PAGEREF _Toc73618562 \h </w:instrText>
        </w:r>
        <w:r>
          <w:rPr>
            <w:webHidden/>
          </w:rPr>
        </w:r>
        <w:r>
          <w:rPr>
            <w:webHidden/>
          </w:rPr>
          <w:fldChar w:fldCharType="separate"/>
        </w:r>
        <w:r>
          <w:rPr>
            <w:webHidden/>
          </w:rPr>
          <w:t>33</w:t>
        </w:r>
        <w:r>
          <w:rPr>
            <w:webHidden/>
          </w:rPr>
          <w:fldChar w:fldCharType="end"/>
        </w:r>
      </w:hyperlink>
    </w:p>
    <w:p w14:paraId="24D54B0D" w14:textId="41CE5B6B" w:rsidR="00CE3C39" w:rsidRDefault="00CE3C39">
      <w:pPr>
        <w:pStyle w:val="Innehll1"/>
        <w:tabs>
          <w:tab w:val="left" w:pos="482"/>
        </w:tabs>
        <w:rPr>
          <w:rFonts w:asciiTheme="minorHAnsi" w:eastAsiaTheme="minorEastAsia" w:hAnsiTheme="minorHAnsi" w:cstheme="minorBidi"/>
          <w:bCs w:val="0"/>
          <w:caps w:val="0"/>
          <w:sz w:val="22"/>
          <w:szCs w:val="22"/>
        </w:rPr>
      </w:pPr>
      <w:hyperlink w:anchor="_Toc73618563" w:history="1">
        <w:r w:rsidRPr="00B1116F">
          <w:rPr>
            <w:rStyle w:val="Hyperlnk"/>
          </w:rPr>
          <w:t>8</w:t>
        </w:r>
        <w:r>
          <w:rPr>
            <w:rFonts w:asciiTheme="minorHAnsi" w:eastAsiaTheme="minorEastAsia" w:hAnsiTheme="minorHAnsi" w:cstheme="minorBidi"/>
            <w:bCs w:val="0"/>
            <w:caps w:val="0"/>
            <w:sz w:val="22"/>
            <w:szCs w:val="22"/>
          </w:rPr>
          <w:tab/>
        </w:r>
        <w:r w:rsidRPr="00B1116F">
          <w:rPr>
            <w:rStyle w:val="Hyperlnk"/>
          </w:rPr>
          <w:t>Further studies</w:t>
        </w:r>
        <w:r>
          <w:rPr>
            <w:webHidden/>
          </w:rPr>
          <w:tab/>
        </w:r>
        <w:r>
          <w:rPr>
            <w:webHidden/>
          </w:rPr>
          <w:fldChar w:fldCharType="begin"/>
        </w:r>
        <w:r>
          <w:rPr>
            <w:webHidden/>
          </w:rPr>
          <w:instrText xml:space="preserve"> PAGEREF _Toc73618563 \h </w:instrText>
        </w:r>
        <w:r>
          <w:rPr>
            <w:webHidden/>
          </w:rPr>
        </w:r>
        <w:r>
          <w:rPr>
            <w:webHidden/>
          </w:rPr>
          <w:fldChar w:fldCharType="separate"/>
        </w:r>
        <w:r>
          <w:rPr>
            <w:webHidden/>
          </w:rPr>
          <w:t>34</w:t>
        </w:r>
        <w:r>
          <w:rPr>
            <w:webHidden/>
          </w:rPr>
          <w:fldChar w:fldCharType="end"/>
        </w:r>
      </w:hyperlink>
    </w:p>
    <w:p w14:paraId="25ACEE0B" w14:textId="3835B529" w:rsidR="00CE3C39" w:rsidRDefault="00CE3C39">
      <w:pPr>
        <w:pStyle w:val="Innehll1"/>
        <w:tabs>
          <w:tab w:val="left" w:pos="482"/>
        </w:tabs>
        <w:rPr>
          <w:rFonts w:asciiTheme="minorHAnsi" w:eastAsiaTheme="minorEastAsia" w:hAnsiTheme="minorHAnsi" w:cstheme="minorBidi"/>
          <w:bCs w:val="0"/>
          <w:caps w:val="0"/>
          <w:sz w:val="22"/>
          <w:szCs w:val="22"/>
        </w:rPr>
      </w:pPr>
      <w:hyperlink w:anchor="_Toc73618564" w:history="1">
        <w:r w:rsidRPr="00B1116F">
          <w:rPr>
            <w:rStyle w:val="Hyperlnk"/>
          </w:rPr>
          <w:t>9</w:t>
        </w:r>
        <w:r>
          <w:rPr>
            <w:rFonts w:asciiTheme="minorHAnsi" w:eastAsiaTheme="minorEastAsia" w:hAnsiTheme="minorHAnsi" w:cstheme="minorBidi"/>
            <w:bCs w:val="0"/>
            <w:caps w:val="0"/>
            <w:sz w:val="22"/>
            <w:szCs w:val="22"/>
          </w:rPr>
          <w:tab/>
        </w:r>
        <w:r w:rsidRPr="00B1116F">
          <w:rPr>
            <w:rStyle w:val="Hyperlnk"/>
          </w:rPr>
          <w:t>References</w:t>
        </w:r>
        <w:r>
          <w:rPr>
            <w:webHidden/>
          </w:rPr>
          <w:tab/>
        </w:r>
        <w:r>
          <w:rPr>
            <w:webHidden/>
          </w:rPr>
          <w:fldChar w:fldCharType="begin"/>
        </w:r>
        <w:r>
          <w:rPr>
            <w:webHidden/>
          </w:rPr>
          <w:instrText xml:space="preserve"> PAGEREF _Toc73618564 \h </w:instrText>
        </w:r>
        <w:r>
          <w:rPr>
            <w:webHidden/>
          </w:rPr>
        </w:r>
        <w:r>
          <w:rPr>
            <w:webHidden/>
          </w:rPr>
          <w:fldChar w:fldCharType="separate"/>
        </w:r>
        <w:r>
          <w:rPr>
            <w:webHidden/>
          </w:rPr>
          <w:t>35</w:t>
        </w:r>
        <w:r>
          <w:rPr>
            <w:webHidden/>
          </w:rPr>
          <w:fldChar w:fldCharType="end"/>
        </w:r>
      </w:hyperlink>
    </w:p>
    <w:p w14:paraId="7634D7F0" w14:textId="41D89344" w:rsidR="00CE3C39" w:rsidRDefault="00CE3C39">
      <w:pPr>
        <w:pStyle w:val="Innehll1"/>
        <w:tabs>
          <w:tab w:val="left" w:pos="482"/>
        </w:tabs>
        <w:rPr>
          <w:rFonts w:asciiTheme="minorHAnsi" w:eastAsiaTheme="minorEastAsia" w:hAnsiTheme="minorHAnsi" w:cstheme="minorBidi"/>
          <w:bCs w:val="0"/>
          <w:caps w:val="0"/>
          <w:sz w:val="22"/>
          <w:szCs w:val="22"/>
        </w:rPr>
      </w:pPr>
      <w:hyperlink w:anchor="_Toc73618565" w:history="1">
        <w:r w:rsidRPr="00B1116F">
          <w:rPr>
            <w:rStyle w:val="Hyperlnk"/>
          </w:rPr>
          <w:t>10</w:t>
        </w:r>
        <w:r>
          <w:rPr>
            <w:rFonts w:asciiTheme="minorHAnsi" w:eastAsiaTheme="minorEastAsia" w:hAnsiTheme="minorHAnsi" w:cstheme="minorBidi"/>
            <w:bCs w:val="0"/>
            <w:caps w:val="0"/>
            <w:sz w:val="22"/>
            <w:szCs w:val="22"/>
          </w:rPr>
          <w:tab/>
        </w:r>
        <w:r w:rsidRPr="00B1116F">
          <w:rPr>
            <w:rStyle w:val="Hyperlnk"/>
          </w:rPr>
          <w:t>APPENDIX</w:t>
        </w:r>
        <w:r>
          <w:rPr>
            <w:webHidden/>
          </w:rPr>
          <w:tab/>
        </w:r>
        <w:r>
          <w:rPr>
            <w:webHidden/>
          </w:rPr>
          <w:fldChar w:fldCharType="begin"/>
        </w:r>
        <w:r>
          <w:rPr>
            <w:webHidden/>
          </w:rPr>
          <w:instrText xml:space="preserve"> PAGEREF _Toc73618565 \h </w:instrText>
        </w:r>
        <w:r>
          <w:rPr>
            <w:webHidden/>
          </w:rPr>
        </w:r>
        <w:r>
          <w:rPr>
            <w:webHidden/>
          </w:rPr>
          <w:fldChar w:fldCharType="separate"/>
        </w:r>
        <w:r>
          <w:rPr>
            <w:webHidden/>
          </w:rPr>
          <w:t>39</w:t>
        </w:r>
        <w:r>
          <w:rPr>
            <w:webHidden/>
          </w:rPr>
          <w:fldChar w:fldCharType="end"/>
        </w:r>
      </w:hyperlink>
    </w:p>
    <w:p w14:paraId="644CF803" w14:textId="227A0B17" w:rsidR="00CE3C39" w:rsidRDefault="00CE3C39">
      <w:pPr>
        <w:pStyle w:val="Innehll2"/>
        <w:rPr>
          <w:rFonts w:asciiTheme="minorHAnsi" w:eastAsiaTheme="minorEastAsia" w:hAnsiTheme="minorHAnsi" w:cstheme="minorBidi"/>
          <w:bCs w:val="0"/>
          <w:sz w:val="22"/>
          <w:szCs w:val="22"/>
          <w:lang w:val="sv-SE"/>
        </w:rPr>
      </w:pPr>
      <w:hyperlink w:anchor="_Toc73618566" w:history="1">
        <w:r w:rsidRPr="00B1116F">
          <w:rPr>
            <w:rStyle w:val="Hyperlnk"/>
          </w:rPr>
          <w:t>10.1</w:t>
        </w:r>
        <w:r>
          <w:rPr>
            <w:rFonts w:asciiTheme="minorHAnsi" w:eastAsiaTheme="minorEastAsia" w:hAnsiTheme="minorHAnsi" w:cstheme="minorBidi"/>
            <w:bCs w:val="0"/>
            <w:sz w:val="22"/>
            <w:szCs w:val="22"/>
            <w:lang w:val="sv-SE"/>
          </w:rPr>
          <w:tab/>
        </w:r>
        <w:r w:rsidRPr="00B1116F">
          <w:rPr>
            <w:rStyle w:val="Hyperlnk"/>
          </w:rPr>
          <w:t>E-mail template</w:t>
        </w:r>
        <w:r>
          <w:rPr>
            <w:webHidden/>
          </w:rPr>
          <w:tab/>
        </w:r>
        <w:r>
          <w:rPr>
            <w:webHidden/>
          </w:rPr>
          <w:fldChar w:fldCharType="begin"/>
        </w:r>
        <w:r>
          <w:rPr>
            <w:webHidden/>
          </w:rPr>
          <w:instrText xml:space="preserve"> PAGEREF _Toc73618566 \h </w:instrText>
        </w:r>
        <w:r>
          <w:rPr>
            <w:webHidden/>
          </w:rPr>
        </w:r>
        <w:r>
          <w:rPr>
            <w:webHidden/>
          </w:rPr>
          <w:fldChar w:fldCharType="separate"/>
        </w:r>
        <w:r>
          <w:rPr>
            <w:webHidden/>
          </w:rPr>
          <w:t>39</w:t>
        </w:r>
        <w:r>
          <w:rPr>
            <w:webHidden/>
          </w:rPr>
          <w:fldChar w:fldCharType="end"/>
        </w:r>
      </w:hyperlink>
    </w:p>
    <w:p w14:paraId="77D38598" w14:textId="6E635A1E" w:rsidR="00CE3C39" w:rsidRDefault="00CE3C39">
      <w:pPr>
        <w:pStyle w:val="Innehll2"/>
        <w:rPr>
          <w:rFonts w:asciiTheme="minorHAnsi" w:eastAsiaTheme="minorEastAsia" w:hAnsiTheme="minorHAnsi" w:cstheme="minorBidi"/>
          <w:bCs w:val="0"/>
          <w:sz w:val="22"/>
          <w:szCs w:val="22"/>
          <w:lang w:val="sv-SE"/>
        </w:rPr>
      </w:pPr>
      <w:hyperlink w:anchor="_Toc73618567" w:history="1">
        <w:r w:rsidRPr="00B1116F">
          <w:rPr>
            <w:rStyle w:val="Hyperlnk"/>
          </w:rPr>
          <w:t>10.2</w:t>
        </w:r>
        <w:r>
          <w:rPr>
            <w:rFonts w:asciiTheme="minorHAnsi" w:eastAsiaTheme="minorEastAsia" w:hAnsiTheme="minorHAnsi" w:cstheme="minorBidi"/>
            <w:bCs w:val="0"/>
            <w:sz w:val="22"/>
            <w:szCs w:val="22"/>
            <w:lang w:val="sv-SE"/>
          </w:rPr>
          <w:tab/>
        </w:r>
        <w:r w:rsidRPr="00B1116F">
          <w:rPr>
            <w:rStyle w:val="Hyperlnk"/>
          </w:rPr>
          <w:t>E-mail template – translated</w:t>
        </w:r>
        <w:r>
          <w:rPr>
            <w:webHidden/>
          </w:rPr>
          <w:tab/>
        </w:r>
        <w:r>
          <w:rPr>
            <w:webHidden/>
          </w:rPr>
          <w:fldChar w:fldCharType="begin"/>
        </w:r>
        <w:r>
          <w:rPr>
            <w:webHidden/>
          </w:rPr>
          <w:instrText xml:space="preserve"> PAGEREF _Toc73618567 \h </w:instrText>
        </w:r>
        <w:r>
          <w:rPr>
            <w:webHidden/>
          </w:rPr>
        </w:r>
        <w:r>
          <w:rPr>
            <w:webHidden/>
          </w:rPr>
          <w:fldChar w:fldCharType="separate"/>
        </w:r>
        <w:r>
          <w:rPr>
            <w:webHidden/>
          </w:rPr>
          <w:t>40</w:t>
        </w:r>
        <w:r>
          <w:rPr>
            <w:webHidden/>
          </w:rPr>
          <w:fldChar w:fldCharType="end"/>
        </w:r>
      </w:hyperlink>
    </w:p>
    <w:p w14:paraId="08B917C0" w14:textId="2ED1BA79" w:rsidR="00CE3C39" w:rsidRDefault="00CE3C39">
      <w:pPr>
        <w:pStyle w:val="Innehll2"/>
        <w:rPr>
          <w:rFonts w:asciiTheme="minorHAnsi" w:eastAsiaTheme="minorEastAsia" w:hAnsiTheme="minorHAnsi" w:cstheme="minorBidi"/>
          <w:bCs w:val="0"/>
          <w:sz w:val="22"/>
          <w:szCs w:val="22"/>
          <w:lang w:val="sv-SE"/>
        </w:rPr>
      </w:pPr>
      <w:hyperlink w:anchor="_Toc73618568" w:history="1">
        <w:r w:rsidRPr="00B1116F">
          <w:rPr>
            <w:rStyle w:val="Hyperlnk"/>
          </w:rPr>
          <w:t>10.3</w:t>
        </w:r>
        <w:r>
          <w:rPr>
            <w:rFonts w:asciiTheme="minorHAnsi" w:eastAsiaTheme="minorEastAsia" w:hAnsiTheme="minorHAnsi" w:cstheme="minorBidi"/>
            <w:bCs w:val="0"/>
            <w:sz w:val="22"/>
            <w:szCs w:val="22"/>
            <w:lang w:val="sv-SE"/>
          </w:rPr>
          <w:tab/>
        </w:r>
        <w:r w:rsidRPr="00B1116F">
          <w:rPr>
            <w:rStyle w:val="Hyperlnk"/>
          </w:rPr>
          <w:t>Interview template</w:t>
        </w:r>
        <w:r>
          <w:rPr>
            <w:webHidden/>
          </w:rPr>
          <w:tab/>
        </w:r>
        <w:r>
          <w:rPr>
            <w:webHidden/>
          </w:rPr>
          <w:fldChar w:fldCharType="begin"/>
        </w:r>
        <w:r>
          <w:rPr>
            <w:webHidden/>
          </w:rPr>
          <w:instrText xml:space="preserve"> PAGEREF _Toc73618568 \h </w:instrText>
        </w:r>
        <w:r>
          <w:rPr>
            <w:webHidden/>
          </w:rPr>
        </w:r>
        <w:r>
          <w:rPr>
            <w:webHidden/>
          </w:rPr>
          <w:fldChar w:fldCharType="separate"/>
        </w:r>
        <w:r>
          <w:rPr>
            <w:webHidden/>
          </w:rPr>
          <w:t>41</w:t>
        </w:r>
        <w:r>
          <w:rPr>
            <w:webHidden/>
          </w:rPr>
          <w:fldChar w:fldCharType="end"/>
        </w:r>
      </w:hyperlink>
    </w:p>
    <w:p w14:paraId="26FF2C66" w14:textId="3FD0DA38" w:rsidR="00FA3506" w:rsidRPr="007E614B" w:rsidRDefault="000C6497" w:rsidP="00FA3506">
      <w:pPr>
        <w:rPr>
          <w:rFonts w:ascii="Times" w:hAnsi="Times"/>
          <w:caps/>
          <w:noProof/>
          <w:szCs w:val="36"/>
          <w:lang w:val="en-US"/>
        </w:rPr>
      </w:pPr>
      <w:r w:rsidRPr="007E614B">
        <w:rPr>
          <w:rFonts w:ascii="Times" w:hAnsi="Times"/>
          <w:caps/>
          <w:noProof/>
          <w:szCs w:val="36"/>
          <w:highlight w:val="yellow"/>
          <w:lang w:val="en-US"/>
        </w:rPr>
        <w:fldChar w:fldCharType="end"/>
      </w:r>
    </w:p>
    <w:p w14:paraId="7204E584" w14:textId="1A13ACCD" w:rsidR="00FA3506" w:rsidRPr="007E614B" w:rsidRDefault="00FA3506" w:rsidP="00937175">
      <w:pPr>
        <w:rPr>
          <w:rFonts w:ascii="Times" w:hAnsi="Times"/>
          <w:lang w:val="en-US"/>
        </w:rPr>
      </w:pPr>
    </w:p>
    <w:p w14:paraId="40E5E0F4" w14:textId="11B37319" w:rsidR="00FA3506" w:rsidRPr="007E614B" w:rsidRDefault="00FA3506" w:rsidP="00FA3506">
      <w:pPr>
        <w:spacing w:line="360" w:lineRule="auto"/>
        <w:rPr>
          <w:rFonts w:ascii="Times" w:hAnsi="Times"/>
          <w:lang w:val="en-US"/>
        </w:rPr>
      </w:pPr>
    </w:p>
    <w:p w14:paraId="4DF3CEFA" w14:textId="77777777" w:rsidR="00FA3506" w:rsidRPr="007E614B" w:rsidRDefault="00FA3506" w:rsidP="00FA3506">
      <w:pPr>
        <w:spacing w:line="360" w:lineRule="auto"/>
        <w:rPr>
          <w:rFonts w:ascii="Times" w:hAnsi="Times"/>
          <w:lang w:val="en-US"/>
        </w:rPr>
      </w:pPr>
    </w:p>
    <w:p w14:paraId="1D581A99" w14:textId="77777777" w:rsidR="00FA3506" w:rsidRPr="007E614B" w:rsidRDefault="00FA3506" w:rsidP="00FA3506">
      <w:pPr>
        <w:spacing w:line="360" w:lineRule="auto"/>
        <w:rPr>
          <w:rFonts w:ascii="Times" w:hAnsi="Times"/>
          <w:lang w:val="en-US"/>
        </w:rPr>
      </w:pPr>
    </w:p>
    <w:p w14:paraId="580127E3" w14:textId="77777777" w:rsidR="00FA3506" w:rsidRPr="007E614B" w:rsidRDefault="00FA3506" w:rsidP="00FA3506">
      <w:pPr>
        <w:spacing w:line="360" w:lineRule="auto"/>
        <w:rPr>
          <w:rFonts w:ascii="Times" w:hAnsi="Times"/>
          <w:lang w:val="en-US"/>
        </w:rPr>
      </w:pPr>
    </w:p>
    <w:p w14:paraId="3F64142B" w14:textId="77777777" w:rsidR="00FA3506" w:rsidRPr="007E614B" w:rsidRDefault="00FA3506" w:rsidP="00FA3506">
      <w:pPr>
        <w:spacing w:line="360" w:lineRule="auto"/>
        <w:rPr>
          <w:rFonts w:ascii="Times" w:hAnsi="Times"/>
          <w:lang w:val="en-US"/>
        </w:rPr>
      </w:pPr>
    </w:p>
    <w:p w14:paraId="7D669441" w14:textId="77777777" w:rsidR="00FA3506" w:rsidRPr="007E614B" w:rsidRDefault="00FA3506" w:rsidP="00FA3506">
      <w:pPr>
        <w:spacing w:line="360" w:lineRule="auto"/>
        <w:rPr>
          <w:rFonts w:ascii="Times" w:hAnsi="Times"/>
          <w:lang w:val="en-US"/>
        </w:rPr>
      </w:pPr>
    </w:p>
    <w:p w14:paraId="63526B43" w14:textId="77777777" w:rsidR="00FA3506" w:rsidRPr="007E614B" w:rsidRDefault="00FA3506" w:rsidP="00FA3506">
      <w:pPr>
        <w:spacing w:line="360" w:lineRule="auto"/>
        <w:rPr>
          <w:rFonts w:ascii="Times" w:hAnsi="Times"/>
          <w:lang w:val="en-US"/>
        </w:rPr>
      </w:pPr>
    </w:p>
    <w:p w14:paraId="6BE9C7AC" w14:textId="77777777" w:rsidR="00FA3506" w:rsidRPr="007E614B" w:rsidRDefault="00FA3506" w:rsidP="00FA3506">
      <w:pPr>
        <w:spacing w:line="360" w:lineRule="auto"/>
        <w:rPr>
          <w:rFonts w:ascii="Times" w:hAnsi="Times"/>
          <w:lang w:val="en-US"/>
        </w:rPr>
      </w:pPr>
    </w:p>
    <w:p w14:paraId="029E05A1" w14:textId="77777777" w:rsidR="00FA3506" w:rsidRPr="007E614B" w:rsidRDefault="00FA3506" w:rsidP="00FA3506">
      <w:pPr>
        <w:spacing w:line="360" w:lineRule="auto"/>
        <w:rPr>
          <w:rFonts w:ascii="Times" w:hAnsi="Times"/>
          <w:lang w:val="en-US"/>
        </w:rPr>
      </w:pPr>
    </w:p>
    <w:p w14:paraId="034A9396" w14:textId="77777777" w:rsidR="00FA3506" w:rsidRPr="007E614B" w:rsidRDefault="00FA3506" w:rsidP="00FA3506">
      <w:pPr>
        <w:pStyle w:val="Heading0"/>
        <w:rPr>
          <w:rFonts w:ascii="Times" w:hAnsi="Times"/>
          <w:lang w:val="en-US"/>
        </w:rPr>
      </w:pPr>
      <w:r w:rsidRPr="007E614B">
        <w:rPr>
          <w:rFonts w:ascii="Times" w:hAnsi="Times"/>
          <w:lang w:val="en-US"/>
        </w:rPr>
        <w:br w:type="page"/>
      </w:r>
      <w:bookmarkStart w:id="11" w:name="_Toc73618525"/>
      <w:r w:rsidRPr="007E614B">
        <w:rPr>
          <w:rFonts w:ascii="Times" w:hAnsi="Times"/>
          <w:lang w:val="en-US"/>
        </w:rPr>
        <w:lastRenderedPageBreak/>
        <w:t>Preface</w:t>
      </w:r>
      <w:bookmarkEnd w:id="11"/>
    </w:p>
    <w:p w14:paraId="2CAFD9DF" w14:textId="77777777" w:rsidR="00A35485" w:rsidRPr="002B6D0C" w:rsidRDefault="00A35485" w:rsidP="00A35485">
      <w:pPr>
        <w:rPr>
          <w:lang w:val="en-US"/>
        </w:rPr>
      </w:pPr>
      <w:r w:rsidRPr="002B6D0C">
        <w:rPr>
          <w:lang w:val="en-US"/>
        </w:rPr>
        <w:t>Th</w:t>
      </w:r>
      <w:r>
        <w:rPr>
          <w:lang w:val="en-US"/>
        </w:rPr>
        <w:t>is master thesis</w:t>
      </w:r>
      <w:r w:rsidRPr="002B6D0C">
        <w:rPr>
          <w:lang w:val="en-US"/>
        </w:rPr>
        <w:t xml:space="preserve"> has been carried out as part of the master's program, Design and Construction Project Management at Chalmers University of Technology. </w:t>
      </w:r>
      <w:r>
        <w:rPr>
          <w:lang w:val="en-US"/>
        </w:rPr>
        <w:t>This thesis</w:t>
      </w:r>
      <w:r w:rsidRPr="002B6D0C">
        <w:rPr>
          <w:lang w:val="en-US"/>
        </w:rPr>
        <w:t xml:space="preserve"> was carried out by two students at the Department of Construction Management. There has previously been no major research on the treated area, which resulted in greater curiosity. A major limitation was set by the current pandemic. Due to the current pandemic with Covid-19, the number of interviews was limited. On the other hand, the work has been very instructive and for further studies we will bring with us experiences from this time.</w:t>
      </w:r>
    </w:p>
    <w:p w14:paraId="714616ED" w14:textId="77777777" w:rsidR="00A35485" w:rsidRPr="002B6D0C" w:rsidRDefault="00A35485" w:rsidP="00A35485">
      <w:pPr>
        <w:rPr>
          <w:lang w:val="en-US"/>
        </w:rPr>
      </w:pPr>
    </w:p>
    <w:p w14:paraId="28EA76EA" w14:textId="5C86FA94" w:rsidR="00A35485" w:rsidRPr="002B6D0C" w:rsidRDefault="00A35485" w:rsidP="00A35485">
      <w:pPr>
        <w:rPr>
          <w:lang w:val="en-US"/>
        </w:rPr>
      </w:pPr>
      <w:r w:rsidRPr="002B6D0C">
        <w:rPr>
          <w:lang w:val="en-US"/>
        </w:rPr>
        <w:t>We would like to start by thanking</w:t>
      </w:r>
      <w:r w:rsidR="008E71F7">
        <w:rPr>
          <w:lang w:val="en-US"/>
        </w:rPr>
        <w:t xml:space="preserve"> supervisor</w:t>
      </w:r>
      <w:r w:rsidRPr="002B6D0C">
        <w:rPr>
          <w:lang w:val="en-US"/>
        </w:rPr>
        <w:t xml:space="preserve"> Christian Koch at the Department of Construction Management at Chalmers University of Technology for a good supervision from the beginning to the end of the dissertation. We would also like to thank everyone who participated in the interviews, as the work would not have been possible without their help and support. We would like to continue to thank the logistics expert, Viktoria Sundquist, who introduced us to the subject, which aroused interest in writing this work.</w:t>
      </w:r>
    </w:p>
    <w:p w14:paraId="19CB0436" w14:textId="055503C2" w:rsidR="00FA3506" w:rsidRPr="007E614B" w:rsidRDefault="00FA3506" w:rsidP="00994B24">
      <w:pPr>
        <w:spacing w:after="120"/>
        <w:jc w:val="both"/>
        <w:rPr>
          <w:rFonts w:ascii="Times" w:hAnsi="Times"/>
          <w:lang w:val="en-US"/>
        </w:rPr>
      </w:pPr>
    </w:p>
    <w:p w14:paraId="6C2BFD23" w14:textId="65635D65" w:rsidR="00FA3506" w:rsidRPr="007E614B" w:rsidRDefault="00FA3506" w:rsidP="006A4A51">
      <w:pPr>
        <w:pStyle w:val="Heading0"/>
        <w:rPr>
          <w:rFonts w:ascii="Times" w:hAnsi="Times"/>
          <w:lang w:val="en-US"/>
        </w:rPr>
      </w:pPr>
      <w:r w:rsidRPr="007E614B">
        <w:rPr>
          <w:rFonts w:ascii="Times" w:hAnsi="Times"/>
          <w:lang w:val="en-US"/>
        </w:rPr>
        <w:br w:type="page"/>
      </w:r>
    </w:p>
    <w:p w14:paraId="20A7E68A" w14:textId="7374E67F" w:rsidR="00FA3506" w:rsidRPr="006A4A51" w:rsidRDefault="00FA3506" w:rsidP="006A4A51">
      <w:pPr>
        <w:spacing w:after="120"/>
        <w:rPr>
          <w:rFonts w:ascii="Times" w:hAnsi="Times"/>
          <w:b/>
          <w:bCs/>
          <w:lang w:val="en-US"/>
        </w:rPr>
        <w:sectPr w:rsidR="00FA3506" w:rsidRPr="006A4A51" w:rsidSect="000E47AA">
          <w:footerReference w:type="even" r:id="rId17"/>
          <w:footerReference w:type="default" r:id="rId18"/>
          <w:pgSz w:w="11907" w:h="16840" w:code="9"/>
          <w:pgMar w:top="1418" w:right="1797" w:bottom="1418" w:left="1797" w:header="720" w:footer="720" w:gutter="0"/>
          <w:pgNumType w:fmt="upperRoman"/>
          <w:cols w:space="720"/>
          <w:docGrid w:linePitch="272"/>
        </w:sectPr>
      </w:pPr>
    </w:p>
    <w:p w14:paraId="6443FB4C" w14:textId="77777777" w:rsidR="00A05BC8" w:rsidRPr="007E614B" w:rsidRDefault="00FA3506" w:rsidP="00FA3506">
      <w:pPr>
        <w:rPr>
          <w:rFonts w:ascii="Times" w:hAnsi="Times"/>
          <w:lang w:val="en-US"/>
        </w:rPr>
      </w:pPr>
      <w:commentRangeStart w:id="12"/>
      <w:r w:rsidRPr="007E614B">
        <w:rPr>
          <w:rFonts w:ascii="Times" w:hAnsi="Times"/>
          <w:lang w:val="en-US"/>
        </w:rPr>
        <w:lastRenderedPageBreak/>
        <w:t xml:space="preserve"> </w:t>
      </w:r>
      <w:commentRangeEnd w:id="12"/>
    </w:p>
    <w:p w14:paraId="1F0C712C" w14:textId="77777777" w:rsidR="00A05BC8" w:rsidRPr="007E614B" w:rsidRDefault="00A05BC8" w:rsidP="00FA3506">
      <w:pPr>
        <w:rPr>
          <w:rFonts w:ascii="Times" w:hAnsi="Times"/>
          <w:lang w:val="en-US"/>
        </w:rPr>
        <w:sectPr w:rsidR="00A05BC8" w:rsidRPr="007E614B" w:rsidSect="00B01202">
          <w:pgSz w:w="11907" w:h="16840" w:code="9"/>
          <w:pgMar w:top="1418" w:right="1797" w:bottom="1418" w:left="1797" w:header="720" w:footer="720" w:gutter="0"/>
          <w:pgNumType w:fmt="upperRoman"/>
          <w:cols w:space="720"/>
          <w:docGrid w:linePitch="272"/>
        </w:sectPr>
      </w:pPr>
    </w:p>
    <w:p w14:paraId="3B5E614D" w14:textId="77777777" w:rsidR="00FA3506" w:rsidRPr="007E614B" w:rsidRDefault="00FA3506" w:rsidP="00FA3506">
      <w:pPr>
        <w:rPr>
          <w:rStyle w:val="Kommentarsreferens"/>
          <w:rFonts w:ascii="Times" w:hAnsi="Times"/>
          <w:vanish/>
          <w:lang w:val="en-US"/>
        </w:rPr>
      </w:pPr>
      <w:r w:rsidRPr="007E614B">
        <w:rPr>
          <w:rStyle w:val="Kommentarsreferens"/>
          <w:rFonts w:ascii="Times" w:hAnsi="Times"/>
          <w:vanish/>
          <w:lang w:val="en-US"/>
        </w:rPr>
        <w:lastRenderedPageBreak/>
        <w:commentReference w:id="12"/>
      </w:r>
    </w:p>
    <w:p w14:paraId="40D4328A" w14:textId="77777777" w:rsidR="00A4762B" w:rsidRPr="007E614B" w:rsidRDefault="00A4762B" w:rsidP="00A4762B">
      <w:pPr>
        <w:rPr>
          <w:rStyle w:val="Kommentarsreferens"/>
          <w:rFonts w:ascii="Times" w:hAnsi="Times"/>
          <w:vanish/>
          <w:lang w:val="en-US"/>
        </w:rPr>
      </w:pPr>
    </w:p>
    <w:p w14:paraId="09E5417B" w14:textId="77777777" w:rsidR="00F222A9" w:rsidRPr="00F222A9" w:rsidRDefault="00F222A9" w:rsidP="00F222A9">
      <w:pPr>
        <w:rPr>
          <w:rFonts w:ascii="Times" w:hAnsi="Times"/>
          <w:lang w:val="en-US"/>
        </w:rPr>
      </w:pPr>
    </w:p>
    <w:p w14:paraId="1C201A67" w14:textId="77777777" w:rsidR="00F222A9" w:rsidRPr="00F222A9" w:rsidRDefault="00F222A9" w:rsidP="00F222A9">
      <w:pPr>
        <w:rPr>
          <w:rFonts w:ascii="Times" w:hAnsi="Times"/>
          <w:lang w:val="en-US"/>
        </w:rPr>
      </w:pPr>
    </w:p>
    <w:p w14:paraId="506C8044" w14:textId="77777777" w:rsidR="00F222A9" w:rsidRPr="00F222A9" w:rsidRDefault="00F222A9" w:rsidP="00F222A9">
      <w:pPr>
        <w:rPr>
          <w:rFonts w:ascii="Times" w:hAnsi="Times"/>
          <w:lang w:val="en-US"/>
        </w:rPr>
      </w:pPr>
    </w:p>
    <w:p w14:paraId="209B066B" w14:textId="77777777" w:rsidR="00F222A9" w:rsidRPr="00F222A9" w:rsidRDefault="00F222A9" w:rsidP="00F222A9">
      <w:pPr>
        <w:rPr>
          <w:rFonts w:ascii="Times" w:hAnsi="Times"/>
          <w:lang w:val="en-US"/>
        </w:rPr>
      </w:pPr>
    </w:p>
    <w:p w14:paraId="3F532D1C" w14:textId="77777777" w:rsidR="00F222A9" w:rsidRPr="00F222A9" w:rsidRDefault="00F222A9" w:rsidP="00F222A9">
      <w:pPr>
        <w:rPr>
          <w:rFonts w:ascii="Times" w:hAnsi="Times"/>
          <w:lang w:val="en-US"/>
        </w:rPr>
      </w:pPr>
    </w:p>
    <w:p w14:paraId="29159237" w14:textId="77777777" w:rsidR="00F222A9" w:rsidRPr="00F222A9" w:rsidRDefault="00F222A9" w:rsidP="00F222A9">
      <w:pPr>
        <w:rPr>
          <w:rFonts w:ascii="Times" w:hAnsi="Times"/>
          <w:lang w:val="en-US"/>
        </w:rPr>
      </w:pPr>
    </w:p>
    <w:p w14:paraId="2DD15FCB" w14:textId="77777777" w:rsidR="00F222A9" w:rsidRPr="00F222A9" w:rsidRDefault="00F222A9" w:rsidP="00F222A9">
      <w:pPr>
        <w:rPr>
          <w:rFonts w:ascii="Times" w:hAnsi="Times"/>
          <w:lang w:val="en-US"/>
        </w:rPr>
      </w:pPr>
    </w:p>
    <w:p w14:paraId="5166CDC5" w14:textId="77777777" w:rsidR="00F222A9" w:rsidRPr="00F222A9" w:rsidRDefault="00F222A9" w:rsidP="00F222A9">
      <w:pPr>
        <w:rPr>
          <w:rFonts w:ascii="Times" w:hAnsi="Times"/>
          <w:lang w:val="en-US"/>
        </w:rPr>
      </w:pPr>
    </w:p>
    <w:p w14:paraId="2EC7A948" w14:textId="5454B9C0" w:rsidR="00F222A9" w:rsidRPr="00F222A9" w:rsidRDefault="00F222A9" w:rsidP="00F222A9">
      <w:pPr>
        <w:rPr>
          <w:rFonts w:ascii="Times" w:hAnsi="Times"/>
          <w:lang w:val="en-US"/>
        </w:rPr>
        <w:sectPr w:rsidR="00F222A9" w:rsidRPr="00F222A9" w:rsidSect="00B01202">
          <w:pgSz w:w="11907" w:h="16840" w:code="9"/>
          <w:pgMar w:top="1418" w:right="1797" w:bottom="1418" w:left="1797" w:header="720" w:footer="720" w:gutter="0"/>
          <w:pgNumType w:fmt="upperRoman"/>
          <w:cols w:space="720"/>
          <w:docGrid w:linePitch="272"/>
        </w:sectPr>
      </w:pPr>
    </w:p>
    <w:p w14:paraId="3CB5EE9F" w14:textId="1DE3749D" w:rsidR="00FA3506" w:rsidRPr="007E614B" w:rsidRDefault="00EF7FC6" w:rsidP="00FA3506">
      <w:pPr>
        <w:pStyle w:val="Rubrik1"/>
        <w:rPr>
          <w:rFonts w:ascii="Times" w:hAnsi="Times"/>
          <w:lang w:val="en-US"/>
        </w:rPr>
      </w:pPr>
      <w:bookmarkStart w:id="13" w:name="_Toc73618526"/>
      <w:r w:rsidRPr="007E614B">
        <w:rPr>
          <w:rFonts w:ascii="Times" w:hAnsi="Times"/>
          <w:lang w:val="en-US"/>
        </w:rPr>
        <w:lastRenderedPageBreak/>
        <w:t>Introduction</w:t>
      </w:r>
      <w:bookmarkEnd w:id="13"/>
    </w:p>
    <w:p w14:paraId="62964227" w14:textId="4E895656" w:rsidR="007075D7" w:rsidRPr="007E614B" w:rsidRDefault="00F41A68" w:rsidP="002E7AAE">
      <w:pPr>
        <w:spacing w:after="120"/>
        <w:jc w:val="both"/>
        <w:rPr>
          <w:rFonts w:ascii="Times" w:hAnsi="Times"/>
        </w:rPr>
      </w:pPr>
      <w:r w:rsidRPr="007E614B">
        <w:rPr>
          <w:rFonts w:ascii="Times" w:hAnsi="Times"/>
          <w:lang w:val="en-US"/>
        </w:rPr>
        <w:t xml:space="preserve">The opening chapter provides a context to the research and describes its background, aim, and criteria that will affect the direction of the study. The framework for the paper is eventually presented. </w:t>
      </w:r>
      <w:r w:rsidR="00FA3506" w:rsidRPr="007E614B">
        <w:rPr>
          <w:rFonts w:ascii="Times" w:hAnsi="Times"/>
          <w:lang w:val="en-US"/>
        </w:rPr>
        <w:t xml:space="preserve"> </w:t>
      </w:r>
    </w:p>
    <w:p w14:paraId="12015936" w14:textId="77777777" w:rsidR="00FA3506" w:rsidRPr="007E614B" w:rsidRDefault="00FA3506" w:rsidP="00FA3506">
      <w:pPr>
        <w:rPr>
          <w:rFonts w:ascii="Times" w:hAnsi="Times"/>
        </w:rPr>
      </w:pPr>
    </w:p>
    <w:p w14:paraId="58C81DFE" w14:textId="725B7927" w:rsidR="00FA3506" w:rsidRPr="007E614B" w:rsidRDefault="002D7261" w:rsidP="00143122">
      <w:pPr>
        <w:pStyle w:val="Rubrik2"/>
        <w:numPr>
          <w:ilvl w:val="1"/>
          <w:numId w:val="11"/>
        </w:numPr>
        <w:rPr>
          <w:rFonts w:ascii="Times" w:hAnsi="Times"/>
          <w:lang w:val="en-US"/>
        </w:rPr>
      </w:pPr>
      <w:bookmarkStart w:id="14" w:name="_Toc73618527"/>
      <w:r w:rsidRPr="007E614B">
        <w:rPr>
          <w:rFonts w:ascii="Times" w:hAnsi="Times"/>
          <w:lang w:val="en-US"/>
        </w:rPr>
        <w:t>Background</w:t>
      </w:r>
      <w:bookmarkEnd w:id="14"/>
    </w:p>
    <w:p w14:paraId="43F8FC62" w14:textId="77777777" w:rsidR="005511E7" w:rsidRPr="005511E7" w:rsidRDefault="005511E7" w:rsidP="005511E7">
      <w:pPr>
        <w:rPr>
          <w:lang w:val="en-US"/>
        </w:rPr>
      </w:pPr>
    </w:p>
    <w:p w14:paraId="668858D7" w14:textId="5BE9FB1B" w:rsidR="007E587E" w:rsidRPr="007E614B" w:rsidRDefault="00775D31" w:rsidP="006877CE">
      <w:pPr>
        <w:rPr>
          <w:rFonts w:ascii="Times" w:hAnsi="Times"/>
          <w:lang w:val="en-US"/>
        </w:rPr>
      </w:pPr>
      <w:r>
        <w:rPr>
          <w:rFonts w:ascii="Times" w:hAnsi="Times"/>
          <w:lang w:val="en-US"/>
        </w:rPr>
        <w:t>Accordin</w:t>
      </w:r>
      <w:r w:rsidR="002D5EC1">
        <w:rPr>
          <w:rFonts w:ascii="Times" w:hAnsi="Times"/>
          <w:lang w:val="en-US"/>
        </w:rPr>
        <w:t xml:space="preserve">g </w:t>
      </w:r>
      <w:r>
        <w:rPr>
          <w:rFonts w:ascii="Times" w:hAnsi="Times"/>
          <w:lang w:val="en-US"/>
        </w:rPr>
        <w:t xml:space="preserve">to </w:t>
      </w:r>
      <w:r w:rsidR="002919B1">
        <w:rPr>
          <w:rFonts w:ascii="Times" w:hAnsi="Times"/>
          <w:lang w:val="en-US"/>
        </w:rPr>
        <w:t>Carlsson and Josephson (2001)</w:t>
      </w:r>
      <w:r>
        <w:rPr>
          <w:rFonts w:ascii="Times" w:hAnsi="Times"/>
          <w:lang w:val="en-US"/>
        </w:rPr>
        <w:t xml:space="preserve"> k</w:t>
      </w:r>
      <w:r w:rsidR="005549E3" w:rsidRPr="005549E3">
        <w:rPr>
          <w:rFonts w:ascii="Times" w:hAnsi="Times"/>
          <w:lang w:val="en-US"/>
        </w:rPr>
        <w:t xml:space="preserve">nowledge transfer between various actors in the construction industry has a mutual shortcoming. In a project, the costs of duplication of work due to a lack of coordination are substantial. To achieve a personalized </w:t>
      </w:r>
      <w:r w:rsidR="00291F71" w:rsidRPr="005549E3">
        <w:rPr>
          <w:rFonts w:ascii="Times" w:hAnsi="Times"/>
          <w:lang w:val="en-US"/>
        </w:rPr>
        <w:t>result</w:t>
      </w:r>
      <w:r w:rsidR="00B4032A">
        <w:rPr>
          <w:rFonts w:ascii="Times" w:hAnsi="Times"/>
          <w:lang w:val="en-US"/>
        </w:rPr>
        <w:t xml:space="preserve"> for the customer</w:t>
      </w:r>
      <w:r w:rsidR="005549E3" w:rsidRPr="005549E3">
        <w:rPr>
          <w:rFonts w:ascii="Times" w:hAnsi="Times"/>
          <w:lang w:val="en-US"/>
        </w:rPr>
        <w:t>, coordination between various actors in a construction project is an essential and efficient operation</w:t>
      </w:r>
      <w:r w:rsidR="00943B79">
        <w:rPr>
          <w:rFonts w:ascii="Times" w:hAnsi="Times"/>
          <w:lang w:val="en-US"/>
        </w:rPr>
        <w:t xml:space="preserve"> (Carlsson and Josephson, 2001). </w:t>
      </w:r>
      <w:r w:rsidR="00B62523">
        <w:rPr>
          <w:rFonts w:ascii="Times" w:hAnsi="Times"/>
          <w:lang w:val="en-US"/>
        </w:rPr>
        <w:t>C</w:t>
      </w:r>
      <w:r w:rsidR="007E587E" w:rsidRPr="007E614B">
        <w:rPr>
          <w:rFonts w:ascii="Times" w:hAnsi="Times"/>
          <w:lang w:val="en-US"/>
        </w:rPr>
        <w:t>urrent studies have been released to demonstrate that</w:t>
      </w:r>
      <w:r w:rsidR="00383247" w:rsidRPr="007E614B">
        <w:rPr>
          <w:rFonts w:ascii="Times" w:hAnsi="Times"/>
          <w:lang w:val="en-US"/>
        </w:rPr>
        <w:t xml:space="preserve"> the issues</w:t>
      </w:r>
      <w:r w:rsidR="007E587E" w:rsidRPr="007E614B">
        <w:rPr>
          <w:rFonts w:ascii="Times" w:hAnsi="Times"/>
          <w:lang w:val="en-US"/>
        </w:rPr>
        <w:t xml:space="preserve"> are logistics-relate</w:t>
      </w:r>
      <w:r w:rsidR="00383247" w:rsidRPr="007E614B">
        <w:rPr>
          <w:rFonts w:ascii="Times" w:hAnsi="Times"/>
          <w:lang w:val="en-US"/>
        </w:rPr>
        <w:t>d</w:t>
      </w:r>
      <w:r w:rsidR="0032736B" w:rsidRPr="007E614B">
        <w:rPr>
          <w:rFonts w:ascii="Times" w:hAnsi="Times"/>
          <w:lang w:val="en-US"/>
        </w:rPr>
        <w:t xml:space="preserve"> (</w:t>
      </w:r>
      <w:proofErr w:type="spellStart"/>
      <w:r w:rsidR="0032736B" w:rsidRPr="007E614B">
        <w:rPr>
          <w:rFonts w:ascii="Times" w:hAnsi="Times"/>
          <w:lang w:val="en-US"/>
        </w:rPr>
        <w:t>Basharkar</w:t>
      </w:r>
      <w:proofErr w:type="spellEnd"/>
      <w:r w:rsidR="0032736B" w:rsidRPr="007E614B">
        <w:rPr>
          <w:rFonts w:ascii="Times" w:hAnsi="Times"/>
          <w:lang w:val="en-US"/>
        </w:rPr>
        <w:t>, 2015)</w:t>
      </w:r>
      <w:r w:rsidR="007E587E" w:rsidRPr="007E614B">
        <w:rPr>
          <w:rFonts w:ascii="Times" w:hAnsi="Times"/>
          <w:lang w:val="en-US"/>
        </w:rPr>
        <w:t>.</w:t>
      </w:r>
    </w:p>
    <w:p w14:paraId="7E9C8941" w14:textId="77777777" w:rsidR="007E587E" w:rsidRPr="007E614B" w:rsidRDefault="007E587E" w:rsidP="006877CE">
      <w:pPr>
        <w:rPr>
          <w:rFonts w:ascii="Times" w:hAnsi="Times"/>
          <w:lang w:val="en-US"/>
        </w:rPr>
      </w:pPr>
    </w:p>
    <w:p w14:paraId="2B152ADB" w14:textId="5AE55020" w:rsidR="00067381" w:rsidRPr="007E614B" w:rsidRDefault="00E111B4" w:rsidP="006877CE">
      <w:pPr>
        <w:rPr>
          <w:rFonts w:ascii="Times" w:hAnsi="Times"/>
          <w:lang w:val="en-US"/>
        </w:rPr>
      </w:pPr>
      <w:r w:rsidRPr="007E614B">
        <w:rPr>
          <w:rFonts w:ascii="Times" w:hAnsi="Times"/>
          <w:lang w:val="en-US"/>
        </w:rPr>
        <w:t xml:space="preserve">Although construction logistics is a vastly significant phase in today’s constructions, </w:t>
      </w:r>
      <w:r w:rsidR="0008557B" w:rsidRPr="007E614B">
        <w:rPr>
          <w:rFonts w:ascii="Times" w:hAnsi="Times"/>
          <w:lang w:val="en-US"/>
        </w:rPr>
        <w:t>it is</w:t>
      </w:r>
      <w:r w:rsidR="00DC6309" w:rsidRPr="007E614B">
        <w:rPr>
          <w:rFonts w:ascii="Times" w:hAnsi="Times"/>
          <w:lang w:val="en-US"/>
        </w:rPr>
        <w:t xml:space="preserve"> one of </w:t>
      </w:r>
      <w:r w:rsidR="005942C3" w:rsidRPr="007E614B">
        <w:rPr>
          <w:rFonts w:ascii="Times" w:hAnsi="Times"/>
          <w:lang w:val="en-US"/>
        </w:rPr>
        <w:t>the</w:t>
      </w:r>
      <w:r w:rsidR="00DC6309" w:rsidRPr="007E614B">
        <w:rPr>
          <w:rFonts w:ascii="Times" w:hAnsi="Times"/>
          <w:lang w:val="en-US"/>
        </w:rPr>
        <w:t xml:space="preserve"> </w:t>
      </w:r>
      <w:r w:rsidR="00184D07" w:rsidRPr="007E614B">
        <w:rPr>
          <w:rFonts w:ascii="Times" w:hAnsi="Times"/>
          <w:lang w:val="en-US"/>
        </w:rPr>
        <w:t>main challenges faced in the constructions industry</w:t>
      </w:r>
      <w:r w:rsidR="000F7338" w:rsidRPr="007E614B">
        <w:rPr>
          <w:rFonts w:ascii="Times" w:hAnsi="Times"/>
          <w:lang w:val="en-US"/>
        </w:rPr>
        <w:t xml:space="preserve">. </w:t>
      </w:r>
      <w:r w:rsidR="009F5B12" w:rsidRPr="007E614B">
        <w:rPr>
          <w:rFonts w:ascii="Times" w:hAnsi="Times"/>
          <w:lang w:val="en-US"/>
        </w:rPr>
        <w:t>According to Sundquist</w:t>
      </w:r>
      <w:r w:rsidR="000C7CD5" w:rsidRPr="007E614B">
        <w:rPr>
          <w:rFonts w:ascii="Times" w:hAnsi="Times"/>
          <w:lang w:val="en-US"/>
        </w:rPr>
        <w:t xml:space="preserve"> (</w:t>
      </w:r>
      <w:r w:rsidR="0048578D" w:rsidRPr="007E614B">
        <w:rPr>
          <w:rFonts w:ascii="Times" w:hAnsi="Times"/>
          <w:lang w:val="en-US"/>
        </w:rPr>
        <w:t xml:space="preserve">2020) there is a lot of challenges in </w:t>
      </w:r>
      <w:r w:rsidR="00A3316F" w:rsidRPr="007E614B">
        <w:rPr>
          <w:rFonts w:ascii="Times" w:hAnsi="Times"/>
          <w:lang w:val="en-US"/>
        </w:rPr>
        <w:t>logistics planning and logistics management that result in extensive waste</w:t>
      </w:r>
      <w:r w:rsidR="00677707" w:rsidRPr="007E614B">
        <w:rPr>
          <w:rFonts w:ascii="Times" w:hAnsi="Times"/>
          <w:lang w:val="en-US"/>
        </w:rPr>
        <w:t xml:space="preserve"> </w:t>
      </w:r>
      <w:r w:rsidR="00A57B7C" w:rsidRPr="007E614B">
        <w:rPr>
          <w:rFonts w:ascii="Times" w:hAnsi="Times"/>
          <w:lang w:val="en-US"/>
        </w:rPr>
        <w:t>of about 35%</w:t>
      </w:r>
      <w:r w:rsidR="00677707" w:rsidRPr="007E614B">
        <w:rPr>
          <w:rFonts w:ascii="Times" w:hAnsi="Times"/>
          <w:lang w:val="en-US"/>
        </w:rPr>
        <w:t xml:space="preserve">. </w:t>
      </w:r>
      <w:r w:rsidR="00AC06BD">
        <w:rPr>
          <w:rFonts w:ascii="Times" w:hAnsi="Times"/>
          <w:lang w:val="en-US"/>
        </w:rPr>
        <w:t>Part of that percentage t</w:t>
      </w:r>
      <w:r w:rsidR="00760201" w:rsidRPr="007E614B">
        <w:rPr>
          <w:rFonts w:ascii="Times" w:hAnsi="Times"/>
          <w:lang w:val="en-US"/>
        </w:rPr>
        <w:t>here is a significant damage of goods, theft</w:t>
      </w:r>
      <w:r w:rsidR="006613D3" w:rsidRPr="007E614B">
        <w:rPr>
          <w:rFonts w:ascii="Times" w:hAnsi="Times"/>
          <w:lang w:val="en-US"/>
        </w:rPr>
        <w:t xml:space="preserve"> and</w:t>
      </w:r>
      <w:r w:rsidR="00760201" w:rsidRPr="007E614B">
        <w:rPr>
          <w:rFonts w:ascii="Times" w:hAnsi="Times"/>
          <w:lang w:val="en-US"/>
        </w:rPr>
        <w:t xml:space="preserve"> loss of materials that result in increase</w:t>
      </w:r>
      <w:r w:rsidR="00B754A5" w:rsidRPr="007E614B">
        <w:rPr>
          <w:rFonts w:ascii="Times" w:hAnsi="Times"/>
          <w:lang w:val="en-US"/>
        </w:rPr>
        <w:t xml:space="preserve"> of the project costs, decrease of quality in the construction, lowered </w:t>
      </w:r>
      <w:r w:rsidR="003966F4" w:rsidRPr="007E614B">
        <w:rPr>
          <w:rFonts w:ascii="Times" w:hAnsi="Times"/>
          <w:lang w:val="en-US"/>
        </w:rPr>
        <w:t xml:space="preserve">efficiency and poor sustainability. </w:t>
      </w:r>
    </w:p>
    <w:p w14:paraId="29056328" w14:textId="17A37BCB" w:rsidR="006B74E6" w:rsidRPr="007E614B" w:rsidRDefault="00067381" w:rsidP="006B74E6">
      <w:pPr>
        <w:pStyle w:val="Normalwebb"/>
        <w:rPr>
          <w:rFonts w:ascii="Times" w:hAnsi="Times"/>
          <w:sz w:val="22"/>
          <w:szCs w:val="22"/>
          <w:lang w:val="en-US"/>
        </w:rPr>
      </w:pPr>
      <w:r w:rsidRPr="007E614B">
        <w:rPr>
          <w:rFonts w:ascii="Times" w:hAnsi="Times"/>
          <w:lang w:val="en-US"/>
        </w:rPr>
        <w:t xml:space="preserve">Previous construction logistics research has specifically concentrated on the advantages of </w:t>
      </w:r>
      <w:r w:rsidR="00BD6DF6">
        <w:rPr>
          <w:rFonts w:ascii="Times" w:hAnsi="Times"/>
          <w:lang w:val="en-US"/>
        </w:rPr>
        <w:t>third party logistic</w:t>
      </w:r>
      <w:r w:rsidRPr="007E614B">
        <w:rPr>
          <w:rFonts w:ascii="Times" w:hAnsi="Times"/>
          <w:lang w:val="en-US"/>
        </w:rPr>
        <w:t xml:space="preserve">-based </w:t>
      </w:r>
      <w:r w:rsidR="000F07CA">
        <w:rPr>
          <w:rFonts w:ascii="Times" w:hAnsi="Times"/>
          <w:lang w:val="en-US"/>
        </w:rPr>
        <w:t>(TPL)</w:t>
      </w:r>
      <w:r w:rsidRPr="007E614B">
        <w:rPr>
          <w:rFonts w:ascii="Times" w:hAnsi="Times"/>
          <w:lang w:val="en-US"/>
        </w:rPr>
        <w:t xml:space="preserve"> production, how construction logistics are managed on construction sites, and how construction logistics can optimize construction production</w:t>
      </w:r>
      <w:r w:rsidR="00D6642D" w:rsidRPr="007E614B">
        <w:rPr>
          <w:rFonts w:ascii="Times" w:hAnsi="Times"/>
          <w:lang w:val="en-US"/>
        </w:rPr>
        <w:t xml:space="preserve"> (</w:t>
      </w:r>
      <w:proofErr w:type="spellStart"/>
      <w:r w:rsidR="00D6642D" w:rsidRPr="007E614B">
        <w:rPr>
          <w:rFonts w:ascii="Times" w:hAnsi="Times"/>
          <w:lang w:val="en-US"/>
        </w:rPr>
        <w:t>Hulthén</w:t>
      </w:r>
      <w:proofErr w:type="spellEnd"/>
      <w:r w:rsidR="00D6642D" w:rsidRPr="007E614B">
        <w:rPr>
          <w:rFonts w:ascii="Times" w:hAnsi="Times"/>
          <w:lang w:val="en-US"/>
        </w:rPr>
        <w:t xml:space="preserve">, Sundqvist, </w:t>
      </w:r>
      <w:proofErr w:type="spellStart"/>
      <w:r w:rsidR="00D6642D" w:rsidRPr="007E614B">
        <w:rPr>
          <w:rFonts w:ascii="Times" w:hAnsi="Times"/>
          <w:lang w:val="en-US"/>
        </w:rPr>
        <w:t>Gadde</w:t>
      </w:r>
      <w:proofErr w:type="spellEnd"/>
      <w:r w:rsidR="00D6642D" w:rsidRPr="007E614B">
        <w:rPr>
          <w:rFonts w:ascii="Times" w:hAnsi="Times"/>
          <w:lang w:val="en-US"/>
        </w:rPr>
        <w:t>, &amp; Eriksson, 2017).</w:t>
      </w:r>
      <w:r w:rsidR="00706270" w:rsidRPr="007E614B">
        <w:rPr>
          <w:rFonts w:ascii="Times" w:hAnsi="Times"/>
          <w:lang w:val="en-US"/>
        </w:rPr>
        <w:t xml:space="preserve"> However,</w:t>
      </w:r>
      <w:r w:rsidR="00825AF2" w:rsidRPr="007E614B">
        <w:rPr>
          <w:rFonts w:ascii="Times" w:hAnsi="Times"/>
          <w:lang w:val="en-US"/>
        </w:rPr>
        <w:t xml:space="preserve"> the communication in construction logistics has seen less </w:t>
      </w:r>
      <w:r w:rsidR="00AE18A9" w:rsidRPr="007E614B">
        <w:rPr>
          <w:rFonts w:ascii="Times" w:hAnsi="Times"/>
          <w:lang w:val="en-US"/>
        </w:rPr>
        <w:t>prioritizing</w:t>
      </w:r>
      <w:r w:rsidR="00CA702F" w:rsidRPr="007E614B">
        <w:rPr>
          <w:rFonts w:ascii="Times" w:hAnsi="Times"/>
          <w:lang w:val="en-US"/>
        </w:rPr>
        <w:t xml:space="preserve"> and is therefore not </w:t>
      </w:r>
      <w:r w:rsidR="006613D3" w:rsidRPr="007E614B">
        <w:rPr>
          <w:rFonts w:ascii="Times" w:hAnsi="Times"/>
          <w:lang w:val="en-US"/>
        </w:rPr>
        <w:t>investigated to the same extent.</w:t>
      </w:r>
      <w:r w:rsidR="00AB6D1E" w:rsidRPr="007E614B">
        <w:rPr>
          <w:rFonts w:ascii="Times" w:hAnsi="Times"/>
          <w:lang w:val="en-US"/>
        </w:rPr>
        <w:t xml:space="preserve"> In her article, Bengtsson (2019) concludes that when applying organized construction logistics, engagement, collaboration, and communication are vital elements.</w:t>
      </w:r>
      <w:r w:rsidR="006B74E6" w:rsidRPr="007E614B">
        <w:rPr>
          <w:rFonts w:ascii="Times" w:hAnsi="Times"/>
          <w:lang w:val="en-US"/>
        </w:rPr>
        <w:t xml:space="preserve"> Darvik and Larsson (2010) </w:t>
      </w:r>
      <w:r w:rsidR="008E72EA" w:rsidRPr="007E614B">
        <w:rPr>
          <w:rFonts w:ascii="Times" w:hAnsi="Times"/>
          <w:lang w:val="en-US"/>
        </w:rPr>
        <w:t xml:space="preserve">supports this theory by stating that </w:t>
      </w:r>
      <w:r w:rsidR="006B74E6" w:rsidRPr="007E614B">
        <w:rPr>
          <w:rFonts w:ascii="Times" w:hAnsi="Times"/>
          <w:lang w:val="en-US"/>
        </w:rPr>
        <w:t xml:space="preserve">the main reason for deliveries being late is lack of communication between logistic </w:t>
      </w:r>
      <w:r w:rsidR="003B499B">
        <w:rPr>
          <w:rFonts w:ascii="Times" w:hAnsi="Times"/>
          <w:lang w:val="en-US"/>
        </w:rPr>
        <w:t>companies</w:t>
      </w:r>
      <w:r w:rsidR="006B74E6" w:rsidRPr="007E614B">
        <w:rPr>
          <w:rFonts w:ascii="Times" w:hAnsi="Times"/>
          <w:lang w:val="en-US"/>
        </w:rPr>
        <w:t xml:space="preserve">, suppliers and </w:t>
      </w:r>
      <w:r w:rsidR="0044404C" w:rsidRPr="007E614B">
        <w:rPr>
          <w:rFonts w:ascii="Times" w:hAnsi="Times"/>
          <w:lang w:val="en-US"/>
        </w:rPr>
        <w:t>construction companies.</w:t>
      </w:r>
    </w:p>
    <w:p w14:paraId="19789F1A" w14:textId="63B85832" w:rsidR="000F5DFB" w:rsidRPr="007E614B" w:rsidRDefault="005532B8" w:rsidP="006877CE">
      <w:pPr>
        <w:rPr>
          <w:rFonts w:ascii="Times" w:hAnsi="Times"/>
          <w:lang w:val="en-US"/>
        </w:rPr>
      </w:pPr>
      <w:r w:rsidRPr="007E614B">
        <w:rPr>
          <w:rFonts w:ascii="Times" w:hAnsi="Times"/>
          <w:lang w:val="en-US"/>
        </w:rPr>
        <w:t>To</w:t>
      </w:r>
      <w:r w:rsidR="006E5D58" w:rsidRPr="007E614B">
        <w:rPr>
          <w:rFonts w:ascii="Times" w:hAnsi="Times"/>
          <w:lang w:val="en-US"/>
        </w:rPr>
        <w:t xml:space="preserve"> achieve </w:t>
      </w:r>
      <w:r w:rsidR="00624B88" w:rsidRPr="007E614B">
        <w:rPr>
          <w:rFonts w:ascii="Times" w:hAnsi="Times"/>
          <w:lang w:val="en-US"/>
        </w:rPr>
        <w:t>improved</w:t>
      </w:r>
      <w:r w:rsidR="00FF038F" w:rsidRPr="007E614B">
        <w:rPr>
          <w:rFonts w:ascii="Times" w:hAnsi="Times"/>
          <w:lang w:val="en-US"/>
        </w:rPr>
        <w:t xml:space="preserve"> communications</w:t>
      </w:r>
      <w:r w:rsidR="00624B88" w:rsidRPr="007E614B">
        <w:rPr>
          <w:rFonts w:ascii="Times" w:hAnsi="Times"/>
          <w:lang w:val="en-US"/>
        </w:rPr>
        <w:t xml:space="preserve"> through the logistics</w:t>
      </w:r>
      <w:r w:rsidR="003B5790" w:rsidRPr="007E614B">
        <w:rPr>
          <w:rFonts w:ascii="Times" w:hAnsi="Times"/>
          <w:lang w:val="en-US"/>
        </w:rPr>
        <w:t xml:space="preserve"> chain</w:t>
      </w:r>
      <w:r w:rsidR="00D30F41" w:rsidRPr="007E614B">
        <w:rPr>
          <w:rFonts w:ascii="Times" w:hAnsi="Times"/>
          <w:lang w:val="en-US"/>
        </w:rPr>
        <w:t xml:space="preserve">, </w:t>
      </w:r>
      <w:r w:rsidR="00F146D1" w:rsidRPr="007E614B">
        <w:rPr>
          <w:rFonts w:ascii="Times" w:hAnsi="Times"/>
          <w:lang w:val="en-US"/>
        </w:rPr>
        <w:t xml:space="preserve">technological solutions </w:t>
      </w:r>
      <w:r w:rsidR="00625EF2" w:rsidRPr="007E614B">
        <w:rPr>
          <w:rFonts w:ascii="Times" w:hAnsi="Times"/>
          <w:lang w:val="en-US"/>
        </w:rPr>
        <w:t xml:space="preserve">can be used </w:t>
      </w:r>
      <w:r w:rsidR="003B5790" w:rsidRPr="007E614B">
        <w:rPr>
          <w:rFonts w:ascii="Times" w:hAnsi="Times"/>
          <w:lang w:val="en-US"/>
        </w:rPr>
        <w:t>between the different parties of a project.</w:t>
      </w:r>
      <w:r w:rsidR="006B71D1" w:rsidRPr="007E614B">
        <w:rPr>
          <w:rFonts w:ascii="Times" w:hAnsi="Times"/>
          <w:lang w:val="en-US"/>
        </w:rPr>
        <w:t xml:space="preserve"> An example of a </w:t>
      </w:r>
      <w:r w:rsidR="00F146D1" w:rsidRPr="007E614B">
        <w:rPr>
          <w:rFonts w:ascii="Times" w:hAnsi="Times"/>
          <w:lang w:val="en-US"/>
        </w:rPr>
        <w:t xml:space="preserve">technological solutions </w:t>
      </w:r>
      <w:r w:rsidR="006B71D1" w:rsidRPr="007E614B">
        <w:rPr>
          <w:rFonts w:ascii="Times" w:hAnsi="Times"/>
          <w:lang w:val="en-US"/>
        </w:rPr>
        <w:t>could be</w:t>
      </w:r>
      <w:r w:rsidR="000F61C3" w:rsidRPr="007E614B">
        <w:rPr>
          <w:rFonts w:ascii="Times" w:hAnsi="Times"/>
          <w:lang w:val="en-US"/>
        </w:rPr>
        <w:t xml:space="preserve"> </w:t>
      </w:r>
      <w:proofErr w:type="spellStart"/>
      <w:r w:rsidR="000F5DFB" w:rsidRPr="007E614B">
        <w:rPr>
          <w:rFonts w:ascii="Times" w:hAnsi="Times"/>
          <w:lang w:val="en-US"/>
        </w:rPr>
        <w:t>Myloc</w:t>
      </w:r>
      <w:proofErr w:type="spellEnd"/>
      <w:r w:rsidR="000F5DFB" w:rsidRPr="007E614B">
        <w:rPr>
          <w:rFonts w:ascii="Times" w:hAnsi="Times"/>
          <w:lang w:val="en-US"/>
        </w:rPr>
        <w:t xml:space="preserve"> </w:t>
      </w:r>
      <w:r w:rsidR="006B71D1" w:rsidRPr="007E614B">
        <w:rPr>
          <w:rFonts w:ascii="Times" w:hAnsi="Times"/>
          <w:lang w:val="en-US"/>
        </w:rPr>
        <w:t>for instance</w:t>
      </w:r>
      <w:r w:rsidR="00E01AB1" w:rsidRPr="007E614B">
        <w:rPr>
          <w:rFonts w:ascii="Times" w:hAnsi="Times"/>
          <w:lang w:val="en-US"/>
        </w:rPr>
        <w:t xml:space="preserve">. </w:t>
      </w:r>
      <w:proofErr w:type="spellStart"/>
      <w:r w:rsidR="00E01AB1" w:rsidRPr="007E614B">
        <w:rPr>
          <w:rFonts w:ascii="Times" w:hAnsi="Times"/>
          <w:lang w:val="en-US"/>
        </w:rPr>
        <w:t>Myloc</w:t>
      </w:r>
      <w:proofErr w:type="spellEnd"/>
      <w:r w:rsidR="000F5DFB" w:rsidRPr="007E614B">
        <w:rPr>
          <w:rFonts w:ascii="Times" w:hAnsi="Times"/>
          <w:lang w:val="en-US"/>
        </w:rPr>
        <w:t xml:space="preserve"> assists construction companies in keeping track of their information, flows, and costs through activity-based logistics</w:t>
      </w:r>
      <w:r w:rsidR="00282DFA">
        <w:rPr>
          <w:rFonts w:ascii="Times" w:hAnsi="Times"/>
          <w:lang w:val="en-US"/>
        </w:rPr>
        <w:t xml:space="preserve"> (</w:t>
      </w:r>
      <w:proofErr w:type="spellStart"/>
      <w:r w:rsidR="00282DFA">
        <w:rPr>
          <w:rFonts w:ascii="Times" w:hAnsi="Times"/>
          <w:lang w:val="en-US"/>
        </w:rPr>
        <w:t>Myloc</w:t>
      </w:r>
      <w:proofErr w:type="spellEnd"/>
      <w:r w:rsidR="00282DFA">
        <w:rPr>
          <w:rFonts w:ascii="Times" w:hAnsi="Times"/>
          <w:lang w:val="en-US"/>
        </w:rPr>
        <w:t>, n-d</w:t>
      </w:r>
      <w:r w:rsidR="00D62270">
        <w:rPr>
          <w:rFonts w:ascii="Times" w:hAnsi="Times"/>
          <w:lang w:val="en-US"/>
        </w:rPr>
        <w:t>)</w:t>
      </w:r>
      <w:r w:rsidR="000F5DFB" w:rsidRPr="007E614B">
        <w:rPr>
          <w:rFonts w:ascii="Times" w:hAnsi="Times"/>
          <w:lang w:val="en-US"/>
        </w:rPr>
        <w:t>.</w:t>
      </w:r>
      <w:r w:rsidR="00D4051A" w:rsidRPr="007E614B">
        <w:rPr>
          <w:rFonts w:ascii="Times" w:hAnsi="Times"/>
          <w:lang w:val="en-US"/>
        </w:rPr>
        <w:t xml:space="preserve"> </w:t>
      </w:r>
      <w:r w:rsidR="00E01AB1" w:rsidRPr="007E614B">
        <w:rPr>
          <w:rFonts w:ascii="Times" w:hAnsi="Times"/>
          <w:lang w:val="en-US"/>
        </w:rPr>
        <w:t>By usin</w:t>
      </w:r>
      <w:r w:rsidR="0024256D" w:rsidRPr="007E614B">
        <w:rPr>
          <w:rFonts w:ascii="Times" w:hAnsi="Times"/>
          <w:lang w:val="en-US"/>
        </w:rPr>
        <w:t>g</w:t>
      </w:r>
      <w:r w:rsidR="00E01AB1" w:rsidRPr="007E614B">
        <w:rPr>
          <w:rFonts w:ascii="Times" w:hAnsi="Times"/>
          <w:lang w:val="en-US"/>
        </w:rPr>
        <w:t xml:space="preserve"> </w:t>
      </w:r>
      <w:proofErr w:type="spellStart"/>
      <w:r w:rsidR="00E01AB1" w:rsidRPr="007E614B">
        <w:rPr>
          <w:rFonts w:ascii="Times" w:hAnsi="Times"/>
          <w:lang w:val="en-US"/>
        </w:rPr>
        <w:t>M</w:t>
      </w:r>
      <w:r w:rsidR="00A6290D" w:rsidRPr="007E614B">
        <w:rPr>
          <w:rFonts w:ascii="Times" w:hAnsi="Times"/>
          <w:lang w:val="en-US"/>
        </w:rPr>
        <w:t>yloc</w:t>
      </w:r>
      <w:proofErr w:type="spellEnd"/>
      <w:r w:rsidR="0024256D" w:rsidRPr="007E614B">
        <w:rPr>
          <w:rFonts w:ascii="Times" w:hAnsi="Times"/>
          <w:lang w:val="en-US"/>
        </w:rPr>
        <w:t>,</w:t>
      </w:r>
      <w:r w:rsidR="00A6290D" w:rsidRPr="007E614B">
        <w:rPr>
          <w:rFonts w:ascii="Times" w:hAnsi="Times"/>
          <w:lang w:val="en-US"/>
        </w:rPr>
        <w:t xml:space="preserve"> potential </w:t>
      </w:r>
      <w:r w:rsidR="00B969BF" w:rsidRPr="007E614B">
        <w:rPr>
          <w:rFonts w:ascii="Times" w:hAnsi="Times"/>
          <w:lang w:val="en-US"/>
        </w:rPr>
        <w:t xml:space="preserve">benefits </w:t>
      </w:r>
      <w:r w:rsidR="0024256D" w:rsidRPr="007E614B">
        <w:rPr>
          <w:rFonts w:ascii="Times" w:hAnsi="Times"/>
          <w:lang w:val="en-US"/>
        </w:rPr>
        <w:t xml:space="preserve">such as </w:t>
      </w:r>
      <w:r w:rsidR="00A3391B" w:rsidRPr="007E614B">
        <w:rPr>
          <w:rFonts w:ascii="Times" w:hAnsi="Times"/>
          <w:lang w:val="en-US"/>
        </w:rPr>
        <w:t>is lower construction costs, less administrative work, lower risk</w:t>
      </w:r>
      <w:r w:rsidR="00844E74" w:rsidRPr="007E614B">
        <w:rPr>
          <w:rFonts w:ascii="Times" w:hAnsi="Times"/>
          <w:lang w:val="en-US"/>
        </w:rPr>
        <w:t>,</w:t>
      </w:r>
      <w:r w:rsidR="00A3391B" w:rsidRPr="007E614B">
        <w:rPr>
          <w:rFonts w:ascii="Times" w:hAnsi="Times"/>
          <w:lang w:val="en-US"/>
        </w:rPr>
        <w:t xml:space="preserve"> higher control of </w:t>
      </w:r>
      <w:r w:rsidR="00844E74" w:rsidRPr="007E614B">
        <w:rPr>
          <w:rFonts w:ascii="Times" w:hAnsi="Times"/>
          <w:lang w:val="en-US"/>
        </w:rPr>
        <w:t xml:space="preserve">supplies and better </w:t>
      </w:r>
      <w:r w:rsidR="00284E2D" w:rsidRPr="007E614B">
        <w:rPr>
          <w:rFonts w:ascii="Times" w:hAnsi="Times"/>
          <w:lang w:val="en-US"/>
        </w:rPr>
        <w:t xml:space="preserve">environmental </w:t>
      </w:r>
      <w:r w:rsidR="005443E6" w:rsidRPr="007E614B">
        <w:rPr>
          <w:rFonts w:ascii="Times" w:hAnsi="Times"/>
          <w:lang w:val="en-US"/>
        </w:rPr>
        <w:t xml:space="preserve">impact </w:t>
      </w:r>
      <w:r w:rsidR="0024256D" w:rsidRPr="007E614B">
        <w:rPr>
          <w:rFonts w:ascii="Times" w:hAnsi="Times"/>
          <w:lang w:val="en-US"/>
        </w:rPr>
        <w:t>can be granted to the construction logistics</w:t>
      </w:r>
      <w:r w:rsidR="005443E6" w:rsidRPr="007E614B">
        <w:rPr>
          <w:rFonts w:ascii="Times" w:hAnsi="Times"/>
          <w:lang w:val="en-US"/>
        </w:rPr>
        <w:t xml:space="preserve"> (</w:t>
      </w:r>
      <w:proofErr w:type="spellStart"/>
      <w:r w:rsidR="005443E6" w:rsidRPr="007E614B">
        <w:rPr>
          <w:rFonts w:ascii="Times" w:hAnsi="Times"/>
          <w:lang w:val="en-US"/>
        </w:rPr>
        <w:t>Myloc</w:t>
      </w:r>
      <w:proofErr w:type="spellEnd"/>
      <w:r w:rsidR="002E247D" w:rsidRPr="007E614B">
        <w:rPr>
          <w:rFonts w:ascii="Times" w:hAnsi="Times"/>
          <w:lang w:val="en-US"/>
        </w:rPr>
        <w:t>,</w:t>
      </w:r>
      <w:r w:rsidR="006668C0" w:rsidRPr="007E614B">
        <w:rPr>
          <w:rFonts w:ascii="Times" w:hAnsi="Times"/>
          <w:lang w:val="en-US"/>
        </w:rPr>
        <w:t xml:space="preserve"> </w:t>
      </w:r>
      <w:r w:rsidR="002E247D" w:rsidRPr="007E614B">
        <w:rPr>
          <w:rFonts w:ascii="Times" w:hAnsi="Times"/>
          <w:lang w:val="en-US"/>
        </w:rPr>
        <w:t>n-d)</w:t>
      </w:r>
      <w:r w:rsidR="00B0719F" w:rsidRPr="007E614B">
        <w:rPr>
          <w:rFonts w:ascii="Times" w:hAnsi="Times"/>
          <w:lang w:val="en-US"/>
        </w:rPr>
        <w:t>.</w:t>
      </w:r>
      <w:r w:rsidR="00D4051A" w:rsidRPr="007E614B">
        <w:rPr>
          <w:rFonts w:ascii="Times" w:hAnsi="Times"/>
          <w:lang w:val="en-US"/>
        </w:rPr>
        <w:t xml:space="preserve"> </w:t>
      </w:r>
      <w:proofErr w:type="spellStart"/>
      <w:r w:rsidR="006B71D1" w:rsidRPr="007E614B">
        <w:rPr>
          <w:rFonts w:ascii="Times" w:hAnsi="Times"/>
          <w:lang w:val="en-US"/>
        </w:rPr>
        <w:t>Myloc</w:t>
      </w:r>
      <w:proofErr w:type="spellEnd"/>
      <w:r w:rsidR="006B71D1" w:rsidRPr="007E614B">
        <w:rPr>
          <w:rFonts w:ascii="Times" w:hAnsi="Times"/>
          <w:lang w:val="en-US"/>
        </w:rPr>
        <w:t xml:space="preserve"> </w:t>
      </w:r>
      <w:r w:rsidR="00D62270">
        <w:rPr>
          <w:rFonts w:ascii="Times" w:hAnsi="Times"/>
          <w:lang w:val="en-US"/>
        </w:rPr>
        <w:t>is</w:t>
      </w:r>
      <w:r w:rsidR="006B71D1" w:rsidRPr="007E614B">
        <w:rPr>
          <w:rFonts w:ascii="Times" w:hAnsi="Times"/>
          <w:lang w:val="en-US"/>
        </w:rPr>
        <w:t xml:space="preserve"> </w:t>
      </w:r>
      <w:r w:rsidR="00315A8C" w:rsidRPr="007E614B">
        <w:rPr>
          <w:rFonts w:ascii="Times" w:hAnsi="Times"/>
          <w:lang w:val="en-US"/>
        </w:rPr>
        <w:t>described further in the theory section.</w:t>
      </w:r>
    </w:p>
    <w:p w14:paraId="0828DC99" w14:textId="77777777" w:rsidR="00067381" w:rsidRPr="007E614B" w:rsidRDefault="00067381" w:rsidP="006877CE">
      <w:pPr>
        <w:rPr>
          <w:rFonts w:ascii="Times" w:hAnsi="Times"/>
          <w:lang w:val="en-US"/>
        </w:rPr>
      </w:pPr>
    </w:p>
    <w:p w14:paraId="7F12B545" w14:textId="0D0AA164" w:rsidR="00522508" w:rsidRPr="007E614B" w:rsidRDefault="006C3FCA" w:rsidP="006877CE">
      <w:pPr>
        <w:rPr>
          <w:rFonts w:ascii="Times" w:hAnsi="Times"/>
          <w:lang w:val="en-US"/>
        </w:rPr>
      </w:pPr>
      <w:proofErr w:type="spellStart"/>
      <w:r w:rsidRPr="006C3FCA">
        <w:rPr>
          <w:rFonts w:ascii="Times" w:hAnsi="Times"/>
          <w:shd w:val="clear" w:color="auto" w:fill="FFFFFF"/>
          <w:lang w:val="en-US"/>
        </w:rPr>
        <w:t>Jann</w:t>
      </w:r>
      <w:r w:rsidR="008B2870">
        <w:rPr>
          <w:rFonts w:ascii="Times" w:hAnsi="Times"/>
          <w:shd w:val="clear" w:color="auto" w:fill="FFFFFF"/>
          <w:lang w:val="en-US"/>
        </w:rPr>
        <w:t>é</w:t>
      </w:r>
      <w:proofErr w:type="spellEnd"/>
      <w:r w:rsidRPr="006C3FCA">
        <w:rPr>
          <w:rFonts w:ascii="Times" w:hAnsi="Times"/>
          <w:shd w:val="clear" w:color="auto" w:fill="FFFFFF"/>
          <w:lang w:val="en-US"/>
        </w:rPr>
        <w:t xml:space="preserve"> (2020) claims that</w:t>
      </w:r>
      <w:r w:rsidR="003B026B" w:rsidRPr="006C3FCA">
        <w:rPr>
          <w:rFonts w:ascii="Times" w:hAnsi="Times"/>
          <w:shd w:val="clear" w:color="auto" w:fill="FFFFFF"/>
          <w:lang w:val="en-US"/>
        </w:rPr>
        <w:t xml:space="preserve"> communication </w:t>
      </w:r>
      <w:r w:rsidRPr="006C3FCA">
        <w:rPr>
          <w:rFonts w:ascii="Times" w:hAnsi="Times"/>
          <w:shd w:val="clear" w:color="auto" w:fill="FFFFFF"/>
          <w:lang w:val="en-US"/>
        </w:rPr>
        <w:t xml:space="preserve">is </w:t>
      </w:r>
      <w:r w:rsidR="003B026B" w:rsidRPr="006C3FCA">
        <w:rPr>
          <w:rFonts w:ascii="Times" w:hAnsi="Times"/>
          <w:shd w:val="clear" w:color="auto" w:fill="FFFFFF"/>
          <w:lang w:val="en-US"/>
        </w:rPr>
        <w:t xml:space="preserve">one of the </w:t>
      </w:r>
      <w:r w:rsidRPr="006C3FCA">
        <w:rPr>
          <w:rFonts w:ascii="Times" w:hAnsi="Times"/>
          <w:shd w:val="clear" w:color="auto" w:fill="FFFFFF"/>
          <w:lang w:val="en-US"/>
        </w:rPr>
        <w:t xml:space="preserve">biggest sources of several problems at the </w:t>
      </w:r>
      <w:r w:rsidR="003B026B" w:rsidRPr="006C3FCA">
        <w:rPr>
          <w:rFonts w:ascii="Times" w:hAnsi="Times"/>
          <w:shd w:val="clear" w:color="auto" w:fill="FFFFFF"/>
          <w:lang w:val="en-US"/>
        </w:rPr>
        <w:t xml:space="preserve">construction </w:t>
      </w:r>
      <w:r w:rsidRPr="006C3FCA">
        <w:rPr>
          <w:rFonts w:ascii="Times" w:hAnsi="Times"/>
          <w:shd w:val="clear" w:color="auto" w:fill="FFFFFF"/>
          <w:lang w:val="en-US"/>
        </w:rPr>
        <w:t>site.</w:t>
      </w:r>
      <w:r w:rsidR="003B026B" w:rsidRPr="006C3FCA">
        <w:rPr>
          <w:rFonts w:ascii="Times" w:hAnsi="Times"/>
          <w:shd w:val="clear" w:color="auto" w:fill="FFFFFF"/>
          <w:lang w:val="en-US"/>
        </w:rPr>
        <w:t xml:space="preserve"> </w:t>
      </w:r>
      <w:r w:rsidR="00E111B4" w:rsidRPr="007E614B">
        <w:rPr>
          <w:rFonts w:ascii="Times" w:hAnsi="Times"/>
          <w:shd w:val="clear" w:color="auto" w:fill="FFFFFF"/>
          <w:lang w:val="en-US"/>
        </w:rPr>
        <w:t xml:space="preserve">It is </w:t>
      </w:r>
      <w:r w:rsidR="0014746C" w:rsidRPr="007E614B">
        <w:rPr>
          <w:rFonts w:ascii="Times" w:hAnsi="Times"/>
          <w:shd w:val="clear" w:color="auto" w:fill="FFFFFF"/>
          <w:lang w:val="en-US"/>
        </w:rPr>
        <w:t>therefore</w:t>
      </w:r>
      <w:r w:rsidR="00E111B4" w:rsidRPr="007E614B">
        <w:rPr>
          <w:rFonts w:ascii="Times" w:hAnsi="Times"/>
          <w:shd w:val="clear" w:color="auto" w:fill="FFFFFF"/>
          <w:lang w:val="en-US"/>
        </w:rPr>
        <w:t xml:space="preserve"> important to examine these issues as it notably affects savings, planning, damage, resources and more. </w:t>
      </w:r>
      <w:r w:rsidR="000B4726" w:rsidRPr="007E614B">
        <w:rPr>
          <w:rFonts w:ascii="Times" w:hAnsi="Times"/>
          <w:lang w:val="en-US"/>
        </w:rPr>
        <w:t>Since</w:t>
      </w:r>
      <w:r w:rsidR="009D3EAC" w:rsidRPr="007E614B">
        <w:rPr>
          <w:rFonts w:ascii="Times" w:hAnsi="Times"/>
          <w:lang w:val="en-US"/>
        </w:rPr>
        <w:t xml:space="preserve"> communication</w:t>
      </w:r>
      <w:r w:rsidR="006D1FA7" w:rsidRPr="007E614B">
        <w:rPr>
          <w:rFonts w:ascii="Times" w:hAnsi="Times"/>
          <w:lang w:val="en-US"/>
        </w:rPr>
        <w:t xml:space="preserve"> and collaboration in</w:t>
      </w:r>
      <w:r w:rsidR="000B4726" w:rsidRPr="007E614B">
        <w:rPr>
          <w:rFonts w:ascii="Times" w:hAnsi="Times"/>
          <w:lang w:val="en-US"/>
        </w:rPr>
        <w:t xml:space="preserve"> construction logistics is relatively untouched topic</w:t>
      </w:r>
      <w:r w:rsidR="006D1FA7" w:rsidRPr="007E614B">
        <w:rPr>
          <w:rFonts w:ascii="Times" w:hAnsi="Times"/>
          <w:lang w:val="en-US"/>
        </w:rPr>
        <w:t>s</w:t>
      </w:r>
      <w:r w:rsidR="000B4726" w:rsidRPr="007E614B">
        <w:rPr>
          <w:rFonts w:ascii="Times" w:hAnsi="Times"/>
          <w:lang w:val="en-US"/>
        </w:rPr>
        <w:t xml:space="preserve">, the study </w:t>
      </w:r>
      <w:r w:rsidR="000B4726" w:rsidRPr="007E614B">
        <w:rPr>
          <w:rFonts w:ascii="Times" w:hAnsi="Times"/>
          <w:lang w:val="en-US"/>
        </w:rPr>
        <w:lastRenderedPageBreak/>
        <w:t>aims to recognize the challenges and opportunities for the potential development in construction logistics in the future.</w:t>
      </w:r>
    </w:p>
    <w:p w14:paraId="36089BF6" w14:textId="77777777" w:rsidR="00FA3506" w:rsidRPr="007E614B" w:rsidRDefault="00FA3506" w:rsidP="00FA3506">
      <w:pPr>
        <w:rPr>
          <w:rFonts w:ascii="Times" w:hAnsi="Times"/>
          <w:lang w:val="en-US"/>
        </w:rPr>
      </w:pPr>
    </w:p>
    <w:p w14:paraId="0353F9D9" w14:textId="19841A9C" w:rsidR="00FA3506" w:rsidRPr="007E614B" w:rsidRDefault="00E46E20" w:rsidP="00FA3506">
      <w:pPr>
        <w:pStyle w:val="Rubrik2"/>
        <w:rPr>
          <w:rFonts w:ascii="Times" w:hAnsi="Times"/>
          <w:lang w:val="en-US"/>
        </w:rPr>
      </w:pPr>
      <w:bookmarkStart w:id="15" w:name="_Toc73618528"/>
      <w:r w:rsidRPr="007E614B">
        <w:rPr>
          <w:rFonts w:ascii="Times" w:hAnsi="Times"/>
          <w:lang w:val="en-US"/>
        </w:rPr>
        <w:t>Purpose</w:t>
      </w:r>
      <w:bookmarkEnd w:id="15"/>
    </w:p>
    <w:p w14:paraId="788C5228" w14:textId="1E4569BD" w:rsidR="00895C54" w:rsidRPr="007E614B" w:rsidRDefault="00AD0A0E" w:rsidP="00895C54">
      <w:pPr>
        <w:rPr>
          <w:rFonts w:ascii="Times" w:hAnsi="Times"/>
          <w:color w:val="000000"/>
          <w:lang w:val="en-US"/>
        </w:rPr>
      </w:pPr>
      <w:r w:rsidRPr="007E614B">
        <w:rPr>
          <w:rFonts w:ascii="Times" w:hAnsi="Times"/>
          <w:color w:val="000000"/>
          <w:lang w:val="en-US"/>
        </w:rPr>
        <w:t xml:space="preserve">The purpose of this thesis is to identify and investigate problems with communication in construction logistics and examine what development opportunities exist to improve </w:t>
      </w:r>
      <w:r w:rsidR="00597571">
        <w:rPr>
          <w:rFonts w:ascii="Times" w:hAnsi="Times"/>
          <w:color w:val="000000"/>
          <w:lang w:val="en-US"/>
        </w:rPr>
        <w:t>communications within the construction logistics</w:t>
      </w:r>
      <w:r w:rsidRPr="007E614B">
        <w:rPr>
          <w:rFonts w:ascii="Times" w:hAnsi="Times"/>
          <w:color w:val="000000"/>
          <w:lang w:val="en-US"/>
        </w:rPr>
        <w:t>.</w:t>
      </w:r>
      <w:r w:rsidR="0040724A" w:rsidRPr="007E614B">
        <w:rPr>
          <w:rFonts w:ascii="Times" w:hAnsi="Times"/>
          <w:color w:val="000000"/>
          <w:lang w:val="en-US"/>
        </w:rPr>
        <w:t xml:space="preserve"> </w:t>
      </w:r>
      <w:r w:rsidR="006338ED">
        <w:rPr>
          <w:rFonts w:ascii="Times" w:hAnsi="Times"/>
          <w:color w:val="000000"/>
          <w:lang w:val="en-US"/>
        </w:rPr>
        <w:t xml:space="preserve">Furthermore, the use of digital systems will also be </w:t>
      </w:r>
      <w:r w:rsidR="000F78F4">
        <w:rPr>
          <w:rFonts w:ascii="Times" w:hAnsi="Times"/>
          <w:color w:val="000000"/>
          <w:lang w:val="en-US"/>
        </w:rPr>
        <w:t>examined</w:t>
      </w:r>
      <w:r w:rsidR="0010000A">
        <w:rPr>
          <w:rFonts w:ascii="Times" w:hAnsi="Times"/>
          <w:color w:val="000000"/>
          <w:lang w:val="en-US"/>
        </w:rPr>
        <w:t xml:space="preserve"> in this thesis.</w:t>
      </w:r>
      <w:r w:rsidR="000F78F4">
        <w:rPr>
          <w:rFonts w:ascii="Times" w:hAnsi="Times"/>
          <w:color w:val="000000"/>
          <w:lang w:val="en-US"/>
        </w:rPr>
        <w:t xml:space="preserve"> </w:t>
      </w:r>
      <w:r w:rsidR="0040724A" w:rsidRPr="007E614B">
        <w:rPr>
          <w:rFonts w:ascii="Times" w:hAnsi="Times"/>
          <w:color w:val="000000"/>
          <w:lang w:val="en-US"/>
        </w:rPr>
        <w:t>To fulfill this purpose</w:t>
      </w:r>
      <w:r w:rsidR="007B19DC" w:rsidRPr="007E614B">
        <w:rPr>
          <w:rFonts w:ascii="Times" w:hAnsi="Times"/>
          <w:color w:val="000000"/>
          <w:lang w:val="en-US"/>
        </w:rPr>
        <w:t xml:space="preserve"> a set of research questions has been formulated below in subsection 1.4.</w:t>
      </w:r>
    </w:p>
    <w:p w14:paraId="39388461" w14:textId="77777777" w:rsidR="00442D75" w:rsidRPr="007E614B" w:rsidRDefault="00442D75" w:rsidP="00FA3506">
      <w:pPr>
        <w:rPr>
          <w:rFonts w:ascii="Times" w:hAnsi="Times"/>
          <w:lang w:val="en-US"/>
        </w:rPr>
      </w:pPr>
    </w:p>
    <w:p w14:paraId="165F67AC" w14:textId="140AA8E2" w:rsidR="00895C54" w:rsidRPr="007E614B" w:rsidRDefault="008A58FA" w:rsidP="00FA3506">
      <w:pPr>
        <w:pStyle w:val="Rubrik2"/>
        <w:rPr>
          <w:rFonts w:ascii="Times" w:hAnsi="Times"/>
          <w:lang w:val="en-US"/>
        </w:rPr>
      </w:pPr>
      <w:bookmarkStart w:id="16" w:name="_Toc73618529"/>
      <w:r w:rsidRPr="007E614B">
        <w:rPr>
          <w:rFonts w:ascii="Times" w:hAnsi="Times"/>
          <w:lang w:val="en-US"/>
        </w:rPr>
        <w:t>Delimitations</w:t>
      </w:r>
      <w:bookmarkEnd w:id="16"/>
    </w:p>
    <w:p w14:paraId="7F971CD9" w14:textId="78DF718F" w:rsidR="00B87146" w:rsidRPr="007E614B" w:rsidRDefault="00B87146" w:rsidP="00B87146">
      <w:pPr>
        <w:rPr>
          <w:rFonts w:ascii="Times" w:hAnsi="Times"/>
          <w:color w:val="000000"/>
          <w:lang w:val="en-US"/>
        </w:rPr>
      </w:pPr>
      <w:r w:rsidRPr="007E614B">
        <w:rPr>
          <w:rFonts w:ascii="Times" w:hAnsi="Times"/>
          <w:color w:val="000000"/>
          <w:lang w:val="en-US"/>
        </w:rPr>
        <w:t xml:space="preserve">As the construction industry and the approach to a construction project differ greatly in different countries, the focus of this thesis is going to be towards the Swedish construction industry. The logistics process is a major one with several parts including, therefore this thesis will only aim towards investigating the problems in </w:t>
      </w:r>
      <w:r w:rsidRPr="008819A4">
        <w:rPr>
          <w:rFonts w:ascii="Times" w:hAnsi="Times"/>
          <w:lang w:val="en-US"/>
        </w:rPr>
        <w:t xml:space="preserve">communication </w:t>
      </w:r>
      <w:r w:rsidRPr="00B2636E">
        <w:rPr>
          <w:rFonts w:ascii="Times" w:hAnsi="Times"/>
          <w:color w:val="000000" w:themeColor="text1"/>
          <w:lang w:val="en-US"/>
        </w:rPr>
        <w:t>and collaboration.</w:t>
      </w:r>
    </w:p>
    <w:p w14:paraId="226A33CB" w14:textId="5F51B043" w:rsidR="001053EF" w:rsidRPr="007E614B" w:rsidRDefault="001053EF" w:rsidP="00B87146">
      <w:pPr>
        <w:rPr>
          <w:rFonts w:ascii="Times" w:hAnsi="Times"/>
          <w:color w:val="000000"/>
          <w:lang w:val="en-US"/>
        </w:rPr>
      </w:pPr>
    </w:p>
    <w:p w14:paraId="5BE3D90C" w14:textId="77777777" w:rsidR="001053EF" w:rsidRPr="007E614B" w:rsidRDefault="001053EF" w:rsidP="00B87146">
      <w:pPr>
        <w:rPr>
          <w:rFonts w:ascii="Times" w:hAnsi="Times"/>
          <w:color w:val="000000"/>
          <w:lang w:val="en-US"/>
        </w:rPr>
      </w:pPr>
    </w:p>
    <w:p w14:paraId="2746023C" w14:textId="20CDCA0D" w:rsidR="001C7B76" w:rsidRPr="007E614B" w:rsidRDefault="001C7B76" w:rsidP="001C7B76">
      <w:pPr>
        <w:pStyle w:val="Rubrik2"/>
        <w:rPr>
          <w:rFonts w:ascii="Times" w:hAnsi="Times"/>
          <w:lang w:val="en-US"/>
        </w:rPr>
      </w:pPr>
      <w:bookmarkStart w:id="17" w:name="_Toc73618530"/>
      <w:r w:rsidRPr="007E614B">
        <w:rPr>
          <w:rFonts w:ascii="Times" w:hAnsi="Times"/>
          <w:lang w:val="en-US"/>
        </w:rPr>
        <w:t>Research questions</w:t>
      </w:r>
      <w:bookmarkEnd w:id="17"/>
    </w:p>
    <w:p w14:paraId="3CB4A001" w14:textId="77777777" w:rsidR="00DA24A5" w:rsidRPr="007E614B" w:rsidRDefault="00DA24A5" w:rsidP="00DA24A5">
      <w:pPr>
        <w:rPr>
          <w:rFonts w:ascii="Times" w:hAnsi="Times"/>
          <w:lang w:val="en-US"/>
        </w:rPr>
      </w:pPr>
    </w:p>
    <w:p w14:paraId="112957B1" w14:textId="32150D87" w:rsidR="00097A1C" w:rsidRDefault="00097A1C" w:rsidP="002D167B">
      <w:pPr>
        <w:pStyle w:val="Liststycke"/>
        <w:numPr>
          <w:ilvl w:val="0"/>
          <w:numId w:val="4"/>
        </w:numPr>
        <w:spacing w:line="276" w:lineRule="auto"/>
        <w:rPr>
          <w:rFonts w:ascii="Times" w:hAnsi="Times"/>
          <w:color w:val="000000"/>
          <w:lang w:val="en-US"/>
        </w:rPr>
      </w:pPr>
      <w:r w:rsidRPr="00097A1C">
        <w:rPr>
          <w:rFonts w:ascii="Times" w:hAnsi="Times"/>
          <w:color w:val="000000"/>
          <w:lang w:val="en-US"/>
        </w:rPr>
        <w:t>What does the connection between communication and logistics look like today</w:t>
      </w:r>
      <w:r>
        <w:rPr>
          <w:rFonts w:ascii="Times" w:hAnsi="Times"/>
          <w:color w:val="000000"/>
          <w:lang w:val="en-US"/>
        </w:rPr>
        <w:t>?</w:t>
      </w:r>
    </w:p>
    <w:p w14:paraId="067591D8" w14:textId="29C9411A" w:rsidR="00315DEE" w:rsidRPr="007E614B" w:rsidRDefault="00315DEE" w:rsidP="002D167B">
      <w:pPr>
        <w:pStyle w:val="Liststycke"/>
        <w:numPr>
          <w:ilvl w:val="0"/>
          <w:numId w:val="4"/>
        </w:numPr>
        <w:spacing w:line="276" w:lineRule="auto"/>
        <w:rPr>
          <w:rFonts w:ascii="Times" w:hAnsi="Times"/>
          <w:color w:val="000000"/>
          <w:lang w:val="en-US"/>
        </w:rPr>
      </w:pPr>
      <w:r>
        <w:rPr>
          <w:rFonts w:ascii="Times" w:hAnsi="Times"/>
          <w:color w:val="000000"/>
          <w:lang w:val="en-US"/>
        </w:rPr>
        <w:t>What are the most challenging</w:t>
      </w:r>
      <w:r w:rsidR="0068537F">
        <w:rPr>
          <w:rFonts w:ascii="Times" w:hAnsi="Times"/>
          <w:color w:val="000000"/>
          <w:lang w:val="en-US"/>
        </w:rPr>
        <w:t xml:space="preserve"> </w:t>
      </w:r>
      <w:r>
        <w:rPr>
          <w:rFonts w:ascii="Times" w:hAnsi="Times"/>
          <w:color w:val="000000"/>
          <w:lang w:val="en-US"/>
        </w:rPr>
        <w:t xml:space="preserve">problems </w:t>
      </w:r>
      <w:r w:rsidR="0068537F">
        <w:rPr>
          <w:rFonts w:ascii="Times" w:hAnsi="Times"/>
          <w:color w:val="000000"/>
          <w:lang w:val="en-US"/>
        </w:rPr>
        <w:t xml:space="preserve">in construction logistics </w:t>
      </w:r>
      <w:r>
        <w:rPr>
          <w:rFonts w:ascii="Times" w:hAnsi="Times"/>
          <w:color w:val="000000"/>
          <w:lang w:val="en-US"/>
        </w:rPr>
        <w:t xml:space="preserve">that can </w:t>
      </w:r>
      <w:r w:rsidR="0068537F">
        <w:rPr>
          <w:rFonts w:ascii="Times" w:hAnsi="Times"/>
          <w:color w:val="000000"/>
          <w:lang w:val="en-US"/>
        </w:rPr>
        <w:t>arise from poor communication?</w:t>
      </w:r>
    </w:p>
    <w:p w14:paraId="2E12DBF4" w14:textId="77777777" w:rsidR="002D167B" w:rsidRDefault="002D167B" w:rsidP="002D167B">
      <w:pPr>
        <w:pStyle w:val="Liststycke"/>
        <w:numPr>
          <w:ilvl w:val="0"/>
          <w:numId w:val="4"/>
        </w:numPr>
        <w:spacing w:line="276" w:lineRule="auto"/>
        <w:rPr>
          <w:rFonts w:ascii="Times" w:hAnsi="Times"/>
          <w:color w:val="000000"/>
          <w:lang w:val="en-US"/>
        </w:rPr>
      </w:pPr>
      <w:r w:rsidRPr="007E614B">
        <w:rPr>
          <w:rFonts w:ascii="Times" w:hAnsi="Times"/>
          <w:color w:val="000000"/>
          <w:lang w:val="en-US"/>
        </w:rPr>
        <w:t>What digital solutions are there today and how are they used?</w:t>
      </w:r>
    </w:p>
    <w:p w14:paraId="434602FE" w14:textId="4864CF0F" w:rsidR="00E8069E" w:rsidRPr="007E614B" w:rsidRDefault="002D167B" w:rsidP="00B87146">
      <w:pPr>
        <w:pStyle w:val="Liststycke"/>
        <w:numPr>
          <w:ilvl w:val="0"/>
          <w:numId w:val="4"/>
        </w:numPr>
        <w:spacing w:line="276" w:lineRule="auto"/>
        <w:rPr>
          <w:rFonts w:ascii="Times" w:hAnsi="Times"/>
          <w:color w:val="000000"/>
          <w:lang w:val="en-US"/>
        </w:rPr>
      </w:pPr>
      <w:r w:rsidRPr="007E614B">
        <w:rPr>
          <w:rFonts w:ascii="Times" w:hAnsi="Times"/>
          <w:color w:val="000000"/>
          <w:lang w:val="en-US"/>
        </w:rPr>
        <w:t>What digital solutions would need to be developed to improve communication?</w:t>
      </w:r>
    </w:p>
    <w:p w14:paraId="2D9D8789" w14:textId="77777777" w:rsidR="00DA24A5" w:rsidRPr="007E614B" w:rsidRDefault="00DA24A5" w:rsidP="00DA24A5">
      <w:pPr>
        <w:pStyle w:val="Rubrik2"/>
        <w:numPr>
          <w:ilvl w:val="0"/>
          <w:numId w:val="0"/>
        </w:numPr>
        <w:ind w:left="862"/>
        <w:rPr>
          <w:rFonts w:ascii="Times" w:hAnsi="Times"/>
          <w:lang w:val="en-US"/>
        </w:rPr>
      </w:pPr>
    </w:p>
    <w:p w14:paraId="4F8A3B74" w14:textId="77777777" w:rsidR="002552A8" w:rsidRDefault="002552A8" w:rsidP="002552A8">
      <w:pPr>
        <w:rPr>
          <w:lang w:val="en-US"/>
        </w:rPr>
      </w:pPr>
    </w:p>
    <w:p w14:paraId="76974168" w14:textId="77777777" w:rsidR="002552A8" w:rsidRDefault="002552A8" w:rsidP="002552A8">
      <w:pPr>
        <w:rPr>
          <w:lang w:val="en-US"/>
        </w:rPr>
      </w:pPr>
    </w:p>
    <w:p w14:paraId="2294893E" w14:textId="77777777" w:rsidR="002552A8" w:rsidRDefault="002552A8" w:rsidP="002552A8">
      <w:pPr>
        <w:rPr>
          <w:lang w:val="en-US"/>
        </w:rPr>
      </w:pPr>
    </w:p>
    <w:p w14:paraId="3D695C89" w14:textId="77777777" w:rsidR="002552A8" w:rsidRDefault="002552A8" w:rsidP="002552A8">
      <w:pPr>
        <w:rPr>
          <w:lang w:val="en-US"/>
        </w:rPr>
      </w:pPr>
    </w:p>
    <w:p w14:paraId="2EB56E44" w14:textId="77777777" w:rsidR="002552A8" w:rsidRDefault="002552A8" w:rsidP="002552A8">
      <w:pPr>
        <w:rPr>
          <w:lang w:val="en-US"/>
        </w:rPr>
      </w:pPr>
    </w:p>
    <w:p w14:paraId="71EE3A17" w14:textId="77777777" w:rsidR="002552A8" w:rsidRDefault="002552A8" w:rsidP="002552A8">
      <w:pPr>
        <w:rPr>
          <w:lang w:val="en-US"/>
        </w:rPr>
      </w:pPr>
    </w:p>
    <w:p w14:paraId="4CE96E0A" w14:textId="77777777" w:rsidR="002552A8" w:rsidRDefault="002552A8" w:rsidP="002552A8">
      <w:pPr>
        <w:rPr>
          <w:lang w:val="en-US"/>
        </w:rPr>
      </w:pPr>
    </w:p>
    <w:p w14:paraId="6482F71A" w14:textId="77777777" w:rsidR="002552A8" w:rsidRDefault="002552A8" w:rsidP="002552A8">
      <w:pPr>
        <w:rPr>
          <w:lang w:val="en-US"/>
        </w:rPr>
      </w:pPr>
    </w:p>
    <w:p w14:paraId="783163CC" w14:textId="77777777" w:rsidR="002552A8" w:rsidRDefault="002552A8" w:rsidP="002552A8">
      <w:pPr>
        <w:rPr>
          <w:lang w:val="en-US"/>
        </w:rPr>
      </w:pPr>
    </w:p>
    <w:p w14:paraId="7E051E54" w14:textId="77777777" w:rsidR="002552A8" w:rsidRDefault="002552A8" w:rsidP="002552A8">
      <w:pPr>
        <w:rPr>
          <w:lang w:val="en-US"/>
        </w:rPr>
      </w:pPr>
    </w:p>
    <w:p w14:paraId="0046584C" w14:textId="77777777" w:rsidR="002552A8" w:rsidRDefault="002552A8" w:rsidP="002552A8">
      <w:pPr>
        <w:rPr>
          <w:lang w:val="en-US"/>
        </w:rPr>
      </w:pPr>
    </w:p>
    <w:p w14:paraId="279EECBF" w14:textId="77777777" w:rsidR="002552A8" w:rsidRDefault="002552A8" w:rsidP="002552A8">
      <w:pPr>
        <w:rPr>
          <w:lang w:val="en-US"/>
        </w:rPr>
      </w:pPr>
    </w:p>
    <w:p w14:paraId="206B3E24" w14:textId="77777777" w:rsidR="002552A8" w:rsidRDefault="002552A8" w:rsidP="002552A8">
      <w:pPr>
        <w:rPr>
          <w:lang w:val="en-US"/>
        </w:rPr>
      </w:pPr>
    </w:p>
    <w:p w14:paraId="2B5EA262" w14:textId="77777777" w:rsidR="002552A8" w:rsidRDefault="002552A8" w:rsidP="002552A8">
      <w:pPr>
        <w:rPr>
          <w:lang w:val="en-US"/>
        </w:rPr>
      </w:pPr>
    </w:p>
    <w:p w14:paraId="7FD1F9AC" w14:textId="77777777" w:rsidR="002552A8" w:rsidRDefault="002552A8" w:rsidP="002552A8">
      <w:pPr>
        <w:rPr>
          <w:lang w:val="en-US"/>
        </w:rPr>
      </w:pPr>
    </w:p>
    <w:p w14:paraId="4D0ED4B8" w14:textId="77777777" w:rsidR="002552A8" w:rsidRDefault="002552A8" w:rsidP="002552A8">
      <w:pPr>
        <w:rPr>
          <w:lang w:val="en-US"/>
        </w:rPr>
      </w:pPr>
    </w:p>
    <w:p w14:paraId="121435A8" w14:textId="77777777" w:rsidR="002552A8" w:rsidRDefault="002552A8" w:rsidP="002552A8">
      <w:pPr>
        <w:rPr>
          <w:lang w:val="en-US"/>
        </w:rPr>
      </w:pPr>
    </w:p>
    <w:p w14:paraId="0993C914" w14:textId="77777777" w:rsidR="002552A8" w:rsidRDefault="002552A8" w:rsidP="002552A8">
      <w:pPr>
        <w:rPr>
          <w:lang w:val="en-US"/>
        </w:rPr>
      </w:pPr>
    </w:p>
    <w:p w14:paraId="1A1A8CC7" w14:textId="77777777" w:rsidR="002552A8" w:rsidRDefault="002552A8" w:rsidP="002552A8">
      <w:pPr>
        <w:rPr>
          <w:lang w:val="en-US"/>
        </w:rPr>
      </w:pPr>
    </w:p>
    <w:p w14:paraId="30EAC015" w14:textId="77777777" w:rsidR="002552A8" w:rsidRDefault="002552A8" w:rsidP="002552A8">
      <w:pPr>
        <w:rPr>
          <w:lang w:val="en-US"/>
        </w:rPr>
      </w:pPr>
    </w:p>
    <w:p w14:paraId="6EE06AF9" w14:textId="77777777" w:rsidR="002552A8" w:rsidRPr="002552A8" w:rsidRDefault="002552A8" w:rsidP="002552A8">
      <w:pPr>
        <w:rPr>
          <w:lang w:val="en-US"/>
        </w:rPr>
      </w:pPr>
    </w:p>
    <w:p w14:paraId="3D545B61" w14:textId="131C7F46" w:rsidR="00FA3506" w:rsidRDefault="00B76F4F" w:rsidP="00AB15E3">
      <w:pPr>
        <w:pStyle w:val="Rubrik1"/>
      </w:pPr>
      <w:bookmarkStart w:id="18" w:name="_Toc73618531"/>
      <w:r>
        <w:lastRenderedPageBreak/>
        <w:t>M</w:t>
      </w:r>
      <w:r w:rsidRPr="007E614B">
        <w:t>ethodology</w:t>
      </w:r>
      <w:bookmarkEnd w:id="18"/>
    </w:p>
    <w:p w14:paraId="7EF21D90" w14:textId="0B224708" w:rsidR="0039690A" w:rsidRDefault="002552A8" w:rsidP="0039690A">
      <w:pPr>
        <w:rPr>
          <w:rFonts w:ascii="Times" w:hAnsi="Times"/>
          <w:color w:val="000000"/>
          <w:lang w:val="en-US"/>
        </w:rPr>
      </w:pPr>
      <w:r>
        <w:rPr>
          <w:lang w:val="en-US"/>
        </w:rPr>
        <w:t xml:space="preserve">This chapter presents the method used for making this thesis. </w:t>
      </w:r>
      <w:r w:rsidR="00097A74">
        <w:rPr>
          <w:lang w:val="en-US"/>
        </w:rPr>
        <w:t>The focus here is to question every decision that was taken during</w:t>
      </w:r>
      <w:r w:rsidR="0026414E">
        <w:rPr>
          <w:lang w:val="en-US"/>
        </w:rPr>
        <w:t xml:space="preserve"> the</w:t>
      </w:r>
      <w:r w:rsidR="00097A74">
        <w:rPr>
          <w:lang w:val="en-US"/>
        </w:rPr>
        <w:t xml:space="preserve"> thesis and explain to the reader why these decisions were chosen</w:t>
      </w:r>
      <w:r w:rsidR="00C01887">
        <w:rPr>
          <w:lang w:val="en-US"/>
        </w:rPr>
        <w:t>.</w:t>
      </w:r>
      <w:r w:rsidR="0039690A">
        <w:rPr>
          <w:lang w:val="en-US"/>
        </w:rPr>
        <w:t xml:space="preserve"> </w:t>
      </w:r>
      <w:r w:rsidR="0039690A">
        <w:rPr>
          <w:rFonts w:ascii="Times" w:hAnsi="Times"/>
          <w:color w:val="000000"/>
          <w:lang w:val="en-US"/>
        </w:rPr>
        <w:t>In order to present a credible master thesis, several steps have been taking into consideration to make the thesis trustworthy for the reader. The subject of the thesis has been selected since there is a major problem in communication in construction logistics.</w:t>
      </w:r>
    </w:p>
    <w:p w14:paraId="461469D5" w14:textId="77777777" w:rsidR="00D444D1" w:rsidRDefault="00D444D1" w:rsidP="002552A8">
      <w:pPr>
        <w:rPr>
          <w:lang w:val="en-US"/>
        </w:rPr>
      </w:pPr>
    </w:p>
    <w:p w14:paraId="52899B3C" w14:textId="12347DC4" w:rsidR="00D11575" w:rsidRDefault="00D11575" w:rsidP="00D11575">
      <w:pPr>
        <w:rPr>
          <w:rFonts w:ascii="Times" w:hAnsi="Times"/>
          <w:color w:val="000000"/>
          <w:lang w:val="en-US"/>
        </w:rPr>
      </w:pPr>
      <w:r w:rsidRPr="007E614B">
        <w:rPr>
          <w:rFonts w:ascii="Times" w:hAnsi="Times"/>
          <w:color w:val="000000"/>
          <w:lang w:val="en-US"/>
        </w:rPr>
        <w:t xml:space="preserve">Qualitative approach is going to be used as the </w:t>
      </w:r>
      <w:r>
        <w:rPr>
          <w:rFonts w:ascii="Times" w:hAnsi="Times"/>
          <w:color w:val="000000"/>
          <w:lang w:val="en-US"/>
        </w:rPr>
        <w:t>thesis</w:t>
      </w:r>
      <w:r w:rsidRPr="007E614B">
        <w:rPr>
          <w:rFonts w:ascii="Times" w:hAnsi="Times"/>
          <w:color w:val="000000"/>
          <w:lang w:val="en-US"/>
        </w:rPr>
        <w:t xml:space="preserve"> is focused on literature reviews and interviews with interested people in the topic to obtain evidence from a range of outlets, as the report's emphasis on logistics is emerging both in reality and in science. For the analysis, the qualitative approach is selected to be </w:t>
      </w:r>
      <w:r w:rsidR="00000C36">
        <w:rPr>
          <w:rFonts w:ascii="Times" w:hAnsi="Times"/>
          <w:color w:val="000000"/>
          <w:lang w:val="en-US"/>
        </w:rPr>
        <w:t>flexible</w:t>
      </w:r>
      <w:r w:rsidRPr="007E614B">
        <w:rPr>
          <w:rFonts w:ascii="Times" w:hAnsi="Times"/>
          <w:color w:val="000000"/>
          <w:lang w:val="en-US"/>
        </w:rPr>
        <w:t xml:space="preserve">, to be able to examine data more thoroughly and to discern trends and expectations of individual </w:t>
      </w:r>
      <w:r w:rsidR="00EB4E03">
        <w:rPr>
          <w:rFonts w:ascii="Times" w:hAnsi="Times"/>
          <w:color w:val="000000"/>
          <w:lang w:val="en-US"/>
        </w:rPr>
        <w:t>studies.</w:t>
      </w:r>
      <w:r w:rsidR="00290860">
        <w:rPr>
          <w:rFonts w:ascii="Times" w:hAnsi="Times"/>
          <w:color w:val="000000"/>
          <w:lang w:val="en-US"/>
        </w:rPr>
        <w:t xml:space="preserve"> </w:t>
      </w:r>
      <w:r w:rsidRPr="007E614B">
        <w:rPr>
          <w:rFonts w:ascii="Times" w:hAnsi="Times"/>
          <w:color w:val="000000"/>
          <w:lang w:val="en-US"/>
        </w:rPr>
        <w:t xml:space="preserve">This thesis is going to use an abductive approach in which theoretical experiments and data collection are carried out simultaneously across parts of the research. In realistic terms, this means that work for the research can move from week to week with data collection in the first week and then focus the second week on </w:t>
      </w:r>
      <w:r w:rsidR="00203721">
        <w:rPr>
          <w:rFonts w:ascii="Times" w:hAnsi="Times"/>
          <w:color w:val="000000"/>
          <w:lang w:val="en-US"/>
        </w:rPr>
        <w:t>empirical interviews</w:t>
      </w:r>
      <w:r w:rsidRPr="007E614B">
        <w:rPr>
          <w:rFonts w:ascii="Times" w:hAnsi="Times"/>
          <w:color w:val="000000"/>
          <w:lang w:val="en-US"/>
        </w:rPr>
        <w:t xml:space="preserve"> and then on theory in the next week.</w:t>
      </w:r>
    </w:p>
    <w:p w14:paraId="0E2F9D7C" w14:textId="77777777" w:rsidR="00A22D18" w:rsidRDefault="00A22D18" w:rsidP="00D11575">
      <w:pPr>
        <w:rPr>
          <w:rFonts w:ascii="Times" w:hAnsi="Times"/>
          <w:color w:val="000000"/>
          <w:lang w:val="en-US"/>
        </w:rPr>
      </w:pPr>
    </w:p>
    <w:p w14:paraId="4F240CEA" w14:textId="77777777" w:rsidR="00A22D18" w:rsidRPr="00CB1244" w:rsidRDefault="00A22D18" w:rsidP="00A22D18">
      <w:pPr>
        <w:rPr>
          <w:rFonts w:ascii="Times" w:hAnsi="Times"/>
          <w:lang w:val="en-US"/>
        </w:rPr>
      </w:pPr>
      <w:r w:rsidRPr="009F05F6">
        <w:rPr>
          <w:rFonts w:ascii="Times" w:hAnsi="Times"/>
          <w:lang w:val="en-US"/>
        </w:rPr>
        <w:t>The course ACE130 provided a lot of information about construction logistics and how much of the errors that actually occur in construction logistics were due to communication. The course also showed how communication is lacking in logistics. This aroused interest in a study which resulted in the choice of the subject for this work.</w:t>
      </w:r>
    </w:p>
    <w:p w14:paraId="063D2195" w14:textId="77777777" w:rsidR="00A22D18" w:rsidRDefault="00A22D18" w:rsidP="00D11575">
      <w:pPr>
        <w:rPr>
          <w:rFonts w:ascii="Times" w:hAnsi="Times"/>
          <w:color w:val="000000"/>
          <w:lang w:val="en-US"/>
        </w:rPr>
      </w:pPr>
    </w:p>
    <w:p w14:paraId="59AB3C00" w14:textId="6277F726" w:rsidR="00D444D1" w:rsidRDefault="00D444D1" w:rsidP="002552A8">
      <w:pPr>
        <w:rPr>
          <w:lang w:val="en-US"/>
        </w:rPr>
      </w:pPr>
    </w:p>
    <w:p w14:paraId="61DE808E" w14:textId="22BA4842" w:rsidR="00D444D1" w:rsidRPr="007E614B" w:rsidRDefault="00842CBF" w:rsidP="00D444D1">
      <w:pPr>
        <w:pStyle w:val="Rubrik2"/>
        <w:rPr>
          <w:rFonts w:ascii="Times" w:hAnsi="Times"/>
          <w:lang w:val="en-US"/>
        </w:rPr>
      </w:pPr>
      <w:bookmarkStart w:id="19" w:name="_Toc73618532"/>
      <w:r>
        <w:rPr>
          <w:rFonts w:ascii="Times" w:hAnsi="Times"/>
          <w:lang w:val="en-US"/>
        </w:rPr>
        <w:t>Literature</w:t>
      </w:r>
      <w:r w:rsidR="003B0A42">
        <w:rPr>
          <w:rFonts w:ascii="Times" w:hAnsi="Times"/>
          <w:lang w:val="en-US"/>
        </w:rPr>
        <w:t xml:space="preserve"> studies</w:t>
      </w:r>
      <w:bookmarkEnd w:id="19"/>
    </w:p>
    <w:p w14:paraId="09A977BF" w14:textId="78C89EDB" w:rsidR="004A6063" w:rsidRPr="004A6063" w:rsidRDefault="00B25936" w:rsidP="004A6063">
      <w:pPr>
        <w:rPr>
          <w:lang w:val="en-US"/>
        </w:rPr>
      </w:pPr>
      <w:r w:rsidRPr="00B25936">
        <w:rPr>
          <w:rFonts w:ascii="Times" w:hAnsi="Times"/>
          <w:lang w:val="en-US"/>
        </w:rPr>
        <w:t>As the research in the subject is very limited, it was difficult to find relevant sources for writing the theory part. Therefore, a lot of time was spent finding credible sources.</w:t>
      </w:r>
      <w:r>
        <w:rPr>
          <w:rFonts w:ascii="Times" w:hAnsi="Times"/>
          <w:lang w:val="en-US"/>
        </w:rPr>
        <w:t xml:space="preserve"> </w:t>
      </w:r>
      <w:r w:rsidR="00A749EF">
        <w:rPr>
          <w:rFonts w:ascii="Times" w:hAnsi="Times"/>
          <w:lang w:val="en-US"/>
        </w:rPr>
        <w:t xml:space="preserve">to </w:t>
      </w:r>
      <w:r w:rsidR="00B41F68">
        <w:rPr>
          <w:rFonts w:ascii="Times" w:hAnsi="Times"/>
          <w:lang w:val="en-US"/>
        </w:rPr>
        <w:t>start off the literature stud</w:t>
      </w:r>
      <w:r w:rsidR="003520D9">
        <w:rPr>
          <w:rFonts w:ascii="Times" w:hAnsi="Times"/>
          <w:lang w:val="en-US"/>
        </w:rPr>
        <w:t xml:space="preserve">y. </w:t>
      </w:r>
      <w:r w:rsidR="002B287B">
        <w:rPr>
          <w:rFonts w:ascii="Times" w:hAnsi="Times"/>
          <w:lang w:val="en-US"/>
        </w:rPr>
        <w:t>There were also multiple internet</w:t>
      </w:r>
      <w:r w:rsidR="00D964EB">
        <w:rPr>
          <w:rFonts w:ascii="Times" w:hAnsi="Times"/>
          <w:lang w:val="en-US"/>
        </w:rPr>
        <w:t xml:space="preserve"> platforms used to find </w:t>
      </w:r>
      <w:r w:rsidR="002B287B">
        <w:rPr>
          <w:rFonts w:ascii="Times" w:hAnsi="Times"/>
          <w:lang w:val="en-US"/>
        </w:rPr>
        <w:t>these sources such as Google Scholar, Chalmers Library, Diva-Portal</w:t>
      </w:r>
      <w:r w:rsidR="00FF6C92">
        <w:rPr>
          <w:rFonts w:ascii="Times" w:hAnsi="Times"/>
          <w:lang w:val="en-US"/>
        </w:rPr>
        <w:t xml:space="preserve"> and Scopus</w:t>
      </w:r>
      <w:r w:rsidR="00BB34FC">
        <w:rPr>
          <w:rFonts w:ascii="Times" w:hAnsi="Times"/>
          <w:lang w:val="en-US"/>
        </w:rPr>
        <w:t xml:space="preserve">. </w:t>
      </w:r>
      <w:r w:rsidR="00FF6C92">
        <w:rPr>
          <w:rFonts w:ascii="Times" w:hAnsi="Times"/>
          <w:lang w:val="en-US"/>
        </w:rPr>
        <w:t>Keywords used in order to find articles were construction</w:t>
      </w:r>
      <w:r w:rsidR="004D7E2E">
        <w:rPr>
          <w:rFonts w:ascii="Times" w:hAnsi="Times"/>
          <w:lang w:val="en-US"/>
        </w:rPr>
        <w:t>,</w:t>
      </w:r>
      <w:r w:rsidR="00EA2790">
        <w:rPr>
          <w:rFonts w:ascii="Times" w:hAnsi="Times"/>
          <w:lang w:val="en-US"/>
        </w:rPr>
        <w:t xml:space="preserve"> </w:t>
      </w:r>
      <w:r w:rsidR="00FF6C92">
        <w:rPr>
          <w:rFonts w:ascii="Times" w:hAnsi="Times"/>
          <w:lang w:val="en-US"/>
        </w:rPr>
        <w:t>logistics, communication</w:t>
      </w:r>
      <w:r w:rsidR="00F23EF1">
        <w:rPr>
          <w:rFonts w:ascii="Times" w:hAnsi="Times"/>
          <w:lang w:val="en-US"/>
        </w:rPr>
        <w:t>, strategies,</w:t>
      </w:r>
      <w:r w:rsidR="009945A9">
        <w:rPr>
          <w:rFonts w:ascii="Times" w:hAnsi="Times"/>
          <w:lang w:val="en-US"/>
        </w:rPr>
        <w:t xml:space="preserve"> technological solutions,</w:t>
      </w:r>
      <w:r w:rsidR="00E45139">
        <w:rPr>
          <w:rFonts w:ascii="Times" w:hAnsi="Times"/>
          <w:lang w:val="en-US"/>
        </w:rPr>
        <w:t xml:space="preserve"> </w:t>
      </w:r>
      <w:r w:rsidR="0075373D">
        <w:rPr>
          <w:rFonts w:ascii="Times" w:hAnsi="Times"/>
          <w:lang w:val="en-US"/>
        </w:rPr>
        <w:t>third-party-logistics</w:t>
      </w:r>
      <w:r w:rsidR="00BD39F9">
        <w:rPr>
          <w:rFonts w:ascii="Times" w:hAnsi="Times"/>
          <w:lang w:val="en-US"/>
        </w:rPr>
        <w:t>, just-in-time</w:t>
      </w:r>
      <w:r w:rsidR="001C11B7">
        <w:rPr>
          <w:rFonts w:ascii="Times" w:hAnsi="Times"/>
          <w:lang w:val="en-US"/>
        </w:rPr>
        <w:t xml:space="preserve"> and</w:t>
      </w:r>
      <w:r w:rsidR="00BD39F9">
        <w:rPr>
          <w:rFonts w:ascii="Times" w:hAnsi="Times"/>
          <w:lang w:val="en-US"/>
        </w:rPr>
        <w:t xml:space="preserve"> </w:t>
      </w:r>
      <w:r w:rsidR="006A08BC">
        <w:rPr>
          <w:rFonts w:ascii="Times" w:hAnsi="Times"/>
          <w:lang w:val="en-US"/>
        </w:rPr>
        <w:t>collaboration</w:t>
      </w:r>
      <w:r w:rsidR="001C11B7">
        <w:rPr>
          <w:rFonts w:ascii="Times" w:hAnsi="Times"/>
          <w:lang w:val="en-US"/>
        </w:rPr>
        <w:t xml:space="preserve">. </w:t>
      </w:r>
      <w:r w:rsidR="00DF2E19">
        <w:rPr>
          <w:rFonts w:ascii="Times" w:hAnsi="Times"/>
          <w:lang w:val="en-US"/>
        </w:rPr>
        <w:t xml:space="preserve">The keywords were used several times in different combinations </w:t>
      </w:r>
      <w:r w:rsidR="009E30C9">
        <w:rPr>
          <w:rFonts w:ascii="Times" w:hAnsi="Times"/>
          <w:lang w:val="en-US"/>
        </w:rPr>
        <w:t>to</w:t>
      </w:r>
      <w:r w:rsidR="00DF2E19">
        <w:rPr>
          <w:rFonts w:ascii="Times" w:hAnsi="Times"/>
          <w:lang w:val="en-US"/>
        </w:rPr>
        <w:t xml:space="preserve"> broaden our hits</w:t>
      </w:r>
      <w:r w:rsidR="008D34D5">
        <w:rPr>
          <w:rFonts w:ascii="Times" w:hAnsi="Times"/>
          <w:lang w:val="en-US"/>
        </w:rPr>
        <w:t xml:space="preserve">. </w:t>
      </w:r>
      <w:r w:rsidR="00E47D6A">
        <w:rPr>
          <w:rFonts w:ascii="Times" w:hAnsi="Times"/>
          <w:lang w:val="en-US"/>
        </w:rPr>
        <w:t xml:space="preserve">Although all the hits </w:t>
      </w:r>
      <w:r w:rsidR="001620B3">
        <w:rPr>
          <w:rFonts w:ascii="Times" w:hAnsi="Times"/>
          <w:lang w:val="en-US"/>
        </w:rPr>
        <w:t>were not</w:t>
      </w:r>
      <w:r w:rsidR="00E47D6A">
        <w:rPr>
          <w:rFonts w:ascii="Times" w:hAnsi="Times"/>
          <w:lang w:val="en-US"/>
        </w:rPr>
        <w:t xml:space="preserve"> relevant for our thesis, an analyzation was made for each </w:t>
      </w:r>
      <w:r w:rsidR="00F432A0">
        <w:rPr>
          <w:rFonts w:ascii="Times" w:hAnsi="Times"/>
          <w:lang w:val="en-US"/>
        </w:rPr>
        <w:t>of the thesis used</w:t>
      </w:r>
      <w:r w:rsidR="005D62A9">
        <w:rPr>
          <w:rFonts w:ascii="Times" w:hAnsi="Times"/>
          <w:lang w:val="en-US"/>
        </w:rPr>
        <w:t>.</w:t>
      </w:r>
      <w:r w:rsidR="00CE71C1">
        <w:rPr>
          <w:rFonts w:ascii="Times" w:hAnsi="Times"/>
          <w:lang w:val="en-US"/>
        </w:rPr>
        <w:t xml:space="preserve"> </w:t>
      </w:r>
      <w:r w:rsidR="001445D9">
        <w:rPr>
          <w:rFonts w:ascii="Times" w:hAnsi="Times"/>
          <w:lang w:val="en-US"/>
        </w:rPr>
        <w:t xml:space="preserve">When choosing articles, the focus was to </w:t>
      </w:r>
      <w:r w:rsidR="0010542B">
        <w:rPr>
          <w:rFonts w:ascii="Times" w:hAnsi="Times"/>
          <w:lang w:val="en-US"/>
        </w:rPr>
        <w:t xml:space="preserve">find and use </w:t>
      </w:r>
      <w:r w:rsidR="00E97395">
        <w:rPr>
          <w:rFonts w:ascii="Times" w:hAnsi="Times"/>
          <w:lang w:val="en-US"/>
        </w:rPr>
        <w:t>scientific articles and articles used in previous courses</w:t>
      </w:r>
      <w:r w:rsidR="00160D1B">
        <w:rPr>
          <w:rFonts w:ascii="Times" w:hAnsi="Times"/>
          <w:lang w:val="en-US"/>
        </w:rPr>
        <w:t>,</w:t>
      </w:r>
      <w:r w:rsidR="00E97395">
        <w:rPr>
          <w:rFonts w:ascii="Times" w:hAnsi="Times"/>
          <w:lang w:val="en-US"/>
        </w:rPr>
        <w:t xml:space="preserve"> </w:t>
      </w:r>
      <w:r w:rsidR="00D231A0">
        <w:rPr>
          <w:rFonts w:ascii="Times" w:hAnsi="Times"/>
          <w:lang w:val="en-US"/>
        </w:rPr>
        <w:t xml:space="preserve">such as </w:t>
      </w:r>
      <w:r w:rsidR="00D231A0" w:rsidRPr="00D231A0">
        <w:rPr>
          <w:rFonts w:ascii="Times" w:hAnsi="Times"/>
          <w:lang w:val="en-US"/>
        </w:rPr>
        <w:t>ACE130 Construction logistics and supply chain management</w:t>
      </w:r>
      <w:r w:rsidR="00656225">
        <w:rPr>
          <w:rFonts w:ascii="Times" w:hAnsi="Times"/>
          <w:lang w:val="en-US"/>
        </w:rPr>
        <w:t>,</w:t>
      </w:r>
      <w:r w:rsidR="00E97395">
        <w:rPr>
          <w:rFonts w:ascii="Times" w:hAnsi="Times"/>
          <w:lang w:val="en-US"/>
        </w:rPr>
        <w:t xml:space="preserve"> at Chalmers </w:t>
      </w:r>
      <w:r w:rsidR="00C221D9">
        <w:rPr>
          <w:rFonts w:ascii="Times" w:hAnsi="Times"/>
          <w:lang w:val="en-US"/>
        </w:rPr>
        <w:t>technical university, which was chosen by our teacher.</w:t>
      </w:r>
      <w:r w:rsidR="00623A39">
        <w:rPr>
          <w:rFonts w:ascii="Times" w:hAnsi="Times"/>
          <w:lang w:val="en-US"/>
        </w:rPr>
        <w:t xml:space="preserve"> This was made in order to try and </w:t>
      </w:r>
      <w:r w:rsidR="0055072A">
        <w:rPr>
          <w:rFonts w:ascii="Times" w:hAnsi="Times"/>
          <w:lang w:val="en-US"/>
        </w:rPr>
        <w:t xml:space="preserve">raise </w:t>
      </w:r>
      <w:r w:rsidR="009650F6">
        <w:rPr>
          <w:rFonts w:ascii="Times" w:hAnsi="Times"/>
          <w:lang w:val="en-US"/>
        </w:rPr>
        <w:t xml:space="preserve">the credibility of this </w:t>
      </w:r>
      <w:r w:rsidR="009650F6" w:rsidRPr="0028694C">
        <w:rPr>
          <w:lang w:val="en-US"/>
        </w:rPr>
        <w:t>thesis.</w:t>
      </w:r>
      <w:r w:rsidR="00AE56A2">
        <w:rPr>
          <w:lang w:val="en-US"/>
        </w:rPr>
        <w:t xml:space="preserve"> </w:t>
      </w:r>
      <w:r w:rsidR="001C579F" w:rsidRPr="001C579F">
        <w:rPr>
          <w:lang w:val="en-US"/>
        </w:rPr>
        <w:t>To increase the collection of information on the subject, books were also used.</w:t>
      </w:r>
      <w:r w:rsidR="00726A25">
        <w:rPr>
          <w:lang w:val="en-US"/>
        </w:rPr>
        <w:t xml:space="preserve"> </w:t>
      </w:r>
      <w:r w:rsidR="004E3D68" w:rsidRPr="004E3D68">
        <w:rPr>
          <w:lang w:val="en-US"/>
        </w:rPr>
        <w:t>The books that came into use described communication in the construction industry, especially construction logistics. Other books were also used to develop the right method for conducting the study.</w:t>
      </w:r>
    </w:p>
    <w:p w14:paraId="63F544D4" w14:textId="77777777" w:rsidR="00051D44" w:rsidRDefault="00051D44" w:rsidP="00987B12">
      <w:pPr>
        <w:rPr>
          <w:lang w:val="en-US"/>
        </w:rPr>
      </w:pPr>
    </w:p>
    <w:p w14:paraId="684962F0" w14:textId="3024CC65" w:rsidR="00051D44" w:rsidRDefault="004E09F9" w:rsidP="00987B12">
      <w:pPr>
        <w:rPr>
          <w:rFonts w:ascii="Times" w:hAnsi="Times"/>
          <w:lang w:val="en-US"/>
        </w:rPr>
      </w:pPr>
      <w:r w:rsidRPr="004E09F9">
        <w:rPr>
          <w:rFonts w:ascii="Times" w:hAnsi="Times"/>
          <w:lang w:val="en-US"/>
        </w:rPr>
        <w:t xml:space="preserve">The articles were analyzed by first reading the title and then the abstract to determine if there was anything interesting that could be related to the problem formulation for this </w:t>
      </w:r>
      <w:r w:rsidR="00A66E62">
        <w:rPr>
          <w:rFonts w:ascii="Times" w:hAnsi="Times"/>
          <w:lang w:val="en-US"/>
        </w:rPr>
        <w:t>thesis</w:t>
      </w:r>
      <w:r w:rsidRPr="004E09F9">
        <w:rPr>
          <w:rFonts w:ascii="Times" w:hAnsi="Times"/>
          <w:lang w:val="en-US"/>
        </w:rPr>
        <w:t xml:space="preserve"> and then to compile a good literature review. If the title and abstract </w:t>
      </w:r>
      <w:r w:rsidR="00633C41" w:rsidRPr="00633C41">
        <w:rPr>
          <w:rFonts w:ascii="Times" w:hAnsi="Times"/>
          <w:lang w:val="en-US"/>
        </w:rPr>
        <w:t>aroused</w:t>
      </w:r>
      <w:r w:rsidRPr="004E09F9">
        <w:rPr>
          <w:rFonts w:ascii="Times" w:hAnsi="Times"/>
          <w:lang w:val="en-US"/>
        </w:rPr>
        <w:t xml:space="preserve"> interest, the reading </w:t>
      </w:r>
      <w:r w:rsidR="00633C41" w:rsidRPr="00633C41">
        <w:rPr>
          <w:rFonts w:ascii="Times" w:hAnsi="Times"/>
          <w:lang w:val="en-US"/>
        </w:rPr>
        <w:t xml:space="preserve">of the article </w:t>
      </w:r>
      <w:r w:rsidRPr="004E09F9">
        <w:rPr>
          <w:rFonts w:ascii="Times" w:hAnsi="Times"/>
          <w:lang w:val="en-US"/>
        </w:rPr>
        <w:t xml:space="preserve">was </w:t>
      </w:r>
      <w:r w:rsidR="00633C41" w:rsidRPr="00633C41">
        <w:rPr>
          <w:rFonts w:ascii="Times" w:hAnsi="Times"/>
          <w:lang w:val="en-US"/>
        </w:rPr>
        <w:t>deepened.</w:t>
      </w:r>
      <w:r w:rsidR="00683E06">
        <w:rPr>
          <w:rFonts w:ascii="Times" w:hAnsi="Times"/>
          <w:lang w:val="en-US"/>
        </w:rPr>
        <w:t xml:space="preserve"> </w:t>
      </w:r>
      <w:r w:rsidR="00683E06" w:rsidRPr="00683E06">
        <w:rPr>
          <w:rFonts w:ascii="Times" w:hAnsi="Times"/>
          <w:lang w:val="en-US"/>
        </w:rPr>
        <w:t xml:space="preserve">To filter out irrelevant </w:t>
      </w:r>
      <w:r w:rsidR="00683E06" w:rsidRPr="00683E06">
        <w:rPr>
          <w:rFonts w:ascii="Times" w:hAnsi="Times"/>
          <w:lang w:val="en-US"/>
        </w:rPr>
        <w:lastRenderedPageBreak/>
        <w:t xml:space="preserve">articles, quote characters </w:t>
      </w:r>
      <w:r w:rsidR="00683E06">
        <w:rPr>
          <w:rFonts w:ascii="Times" w:hAnsi="Times"/>
          <w:lang w:val="en-US"/>
        </w:rPr>
        <w:t>were</w:t>
      </w:r>
      <w:r w:rsidR="00683E06" w:rsidRPr="00683E06">
        <w:rPr>
          <w:rFonts w:ascii="Times" w:hAnsi="Times"/>
          <w:lang w:val="en-US"/>
        </w:rPr>
        <w:t xml:space="preserve"> used when searching. </w:t>
      </w:r>
      <w:r w:rsidR="00A63FAE">
        <w:rPr>
          <w:rFonts w:ascii="Times" w:hAnsi="Times"/>
          <w:lang w:val="en-US"/>
        </w:rPr>
        <w:t xml:space="preserve">Even though </w:t>
      </w:r>
      <w:r w:rsidR="00D6282D">
        <w:rPr>
          <w:rFonts w:ascii="Times" w:hAnsi="Times"/>
          <w:lang w:val="en-US"/>
        </w:rPr>
        <w:t xml:space="preserve">the quote-method helped with finding </w:t>
      </w:r>
      <w:r w:rsidR="00D2339F">
        <w:rPr>
          <w:rFonts w:ascii="Times" w:hAnsi="Times"/>
          <w:lang w:val="en-US"/>
        </w:rPr>
        <w:t xml:space="preserve">articles, there were still </w:t>
      </w:r>
      <w:r w:rsidR="00A66E62">
        <w:rPr>
          <w:rFonts w:ascii="Times" w:hAnsi="Times"/>
          <w:lang w:val="en-US"/>
        </w:rPr>
        <w:t>some articles that were not relevant to this thesis.</w:t>
      </w:r>
      <w:r w:rsidR="00370457">
        <w:rPr>
          <w:rFonts w:ascii="Times" w:hAnsi="Times"/>
          <w:lang w:val="en-US"/>
        </w:rPr>
        <w:t xml:space="preserve"> </w:t>
      </w:r>
      <w:r w:rsidR="00683E06" w:rsidRPr="00683E06">
        <w:rPr>
          <w:rFonts w:ascii="Times" w:hAnsi="Times"/>
          <w:lang w:val="en-US"/>
        </w:rPr>
        <w:t>The most common search performed was "Construction logistics"</w:t>
      </w:r>
      <w:r w:rsidR="00710F3E">
        <w:rPr>
          <w:rFonts w:ascii="Times" w:hAnsi="Times"/>
          <w:lang w:val="en-US"/>
        </w:rPr>
        <w:t xml:space="preserve"> -</w:t>
      </w:r>
      <w:r w:rsidR="00683E06" w:rsidRPr="00683E06">
        <w:rPr>
          <w:rFonts w:ascii="Times" w:hAnsi="Times"/>
          <w:lang w:val="en-US"/>
        </w:rPr>
        <w:t xml:space="preserve"> "communication". In th</w:t>
      </w:r>
      <w:r w:rsidR="00AA4CFF">
        <w:rPr>
          <w:rFonts w:ascii="Times" w:hAnsi="Times"/>
          <w:lang w:val="en-US"/>
        </w:rPr>
        <w:t xml:space="preserve">is </w:t>
      </w:r>
      <w:r w:rsidR="00683E06" w:rsidRPr="00683E06">
        <w:rPr>
          <w:rFonts w:ascii="Times" w:hAnsi="Times"/>
          <w:lang w:val="en-US"/>
        </w:rPr>
        <w:t xml:space="preserve">way, only articles that discussed topics of communication on construction logistics </w:t>
      </w:r>
      <w:r w:rsidR="003C6BD3">
        <w:rPr>
          <w:rFonts w:ascii="Times" w:hAnsi="Times"/>
          <w:lang w:val="en-US"/>
        </w:rPr>
        <w:t>appeared</w:t>
      </w:r>
      <w:r w:rsidR="00683E06" w:rsidRPr="00683E06">
        <w:rPr>
          <w:rFonts w:ascii="Times" w:hAnsi="Times"/>
          <w:lang w:val="en-US"/>
        </w:rPr>
        <w:t>.</w:t>
      </w:r>
      <w:r w:rsidR="003C6BD3">
        <w:rPr>
          <w:rFonts w:ascii="Times" w:hAnsi="Times"/>
          <w:lang w:val="en-US"/>
        </w:rPr>
        <w:t xml:space="preserve"> </w:t>
      </w:r>
      <w:r w:rsidR="00A63FAE" w:rsidRPr="00A63FAE">
        <w:rPr>
          <w:rFonts w:ascii="Times" w:hAnsi="Times"/>
          <w:lang w:val="en-US"/>
        </w:rPr>
        <w:t xml:space="preserve">This search gave us a hit of 2340 </w:t>
      </w:r>
      <w:r w:rsidR="00A63FAE">
        <w:rPr>
          <w:rFonts w:ascii="Times" w:hAnsi="Times"/>
          <w:lang w:val="en-US"/>
        </w:rPr>
        <w:t xml:space="preserve">articles, </w:t>
      </w:r>
      <w:r w:rsidR="00A63FAE" w:rsidRPr="00A63FAE">
        <w:rPr>
          <w:rFonts w:ascii="Times" w:hAnsi="Times"/>
          <w:lang w:val="en-US"/>
        </w:rPr>
        <w:t xml:space="preserve">which may </w:t>
      </w:r>
      <w:r w:rsidR="00A63FAE" w:rsidRPr="00A63FAE">
        <w:rPr>
          <w:rFonts w:ascii="Times" w:hAnsi="Times"/>
          <w:lang w:val="en-US"/>
        </w:rPr>
        <w:t>seem like much</w:t>
      </w:r>
      <w:r w:rsidR="000E2EA7">
        <w:rPr>
          <w:rFonts w:ascii="Times" w:hAnsi="Times"/>
          <w:lang w:val="en-US"/>
        </w:rPr>
        <w:t xml:space="preserve"> but the majority of the </w:t>
      </w:r>
      <w:r w:rsidR="0079491D">
        <w:rPr>
          <w:rFonts w:ascii="Times" w:hAnsi="Times"/>
          <w:lang w:val="en-US"/>
        </w:rPr>
        <w:t>articles were not relevant for this study.</w:t>
      </w:r>
      <w:r w:rsidR="003869DF">
        <w:rPr>
          <w:rFonts w:ascii="Times" w:hAnsi="Times"/>
          <w:lang w:val="en-US"/>
        </w:rPr>
        <w:t xml:space="preserve"> </w:t>
      </w:r>
      <w:r w:rsidR="00CF36F0">
        <w:rPr>
          <w:rFonts w:ascii="Times" w:hAnsi="Times"/>
          <w:lang w:val="en-US"/>
        </w:rPr>
        <w:t xml:space="preserve">Due to this, </w:t>
      </w:r>
      <w:r w:rsidR="00DD299B">
        <w:rPr>
          <w:rFonts w:ascii="Times" w:hAnsi="Times"/>
          <w:lang w:val="en-US"/>
        </w:rPr>
        <w:t xml:space="preserve">articles were selected </w:t>
      </w:r>
      <w:r w:rsidR="007D7C33">
        <w:rPr>
          <w:rFonts w:ascii="Times" w:hAnsi="Times"/>
          <w:lang w:val="en-US"/>
        </w:rPr>
        <w:t xml:space="preserve">carefully </w:t>
      </w:r>
      <w:r w:rsidR="00DD299B">
        <w:rPr>
          <w:rFonts w:ascii="Times" w:hAnsi="Times"/>
          <w:lang w:val="en-US"/>
        </w:rPr>
        <w:t xml:space="preserve">and </w:t>
      </w:r>
      <w:r w:rsidR="00A6315E">
        <w:rPr>
          <w:rFonts w:ascii="Times" w:hAnsi="Times"/>
          <w:lang w:val="en-US"/>
        </w:rPr>
        <w:t xml:space="preserve">a lot of time were given into finding the appropriate </w:t>
      </w:r>
      <w:r w:rsidR="008C5289">
        <w:rPr>
          <w:rFonts w:ascii="Times" w:hAnsi="Times"/>
          <w:lang w:val="en-US"/>
        </w:rPr>
        <w:t xml:space="preserve">facts for the </w:t>
      </w:r>
      <w:r w:rsidR="007D7C33">
        <w:rPr>
          <w:rFonts w:ascii="Times" w:hAnsi="Times"/>
          <w:lang w:val="en-US"/>
        </w:rPr>
        <w:t>literature study</w:t>
      </w:r>
      <w:r w:rsidR="00A63FAE" w:rsidRPr="00A63FAE">
        <w:rPr>
          <w:rFonts w:ascii="Times" w:hAnsi="Times"/>
          <w:lang w:val="en-US"/>
        </w:rPr>
        <w:t>.</w:t>
      </w:r>
    </w:p>
    <w:p w14:paraId="4E9F4F9B" w14:textId="77777777" w:rsidR="001A7BE1" w:rsidRDefault="001A7BE1" w:rsidP="00987B12">
      <w:pPr>
        <w:rPr>
          <w:rFonts w:ascii="Times" w:hAnsi="Times"/>
          <w:lang w:val="en-US"/>
        </w:rPr>
      </w:pPr>
    </w:p>
    <w:p w14:paraId="259BDDE4" w14:textId="4937E985" w:rsidR="001A7BE1" w:rsidRPr="001A7BE1" w:rsidRDefault="001A7BE1" w:rsidP="001A7BE1">
      <w:pPr>
        <w:pStyle w:val="Rubrik2"/>
        <w:rPr>
          <w:rFonts w:ascii="Times" w:hAnsi="Times"/>
          <w:lang w:val="en-US"/>
        </w:rPr>
      </w:pPr>
      <w:bookmarkStart w:id="20" w:name="_Toc73618533"/>
      <w:r w:rsidRPr="001A7BE1">
        <w:rPr>
          <w:rFonts w:ascii="Times" w:hAnsi="Times"/>
          <w:lang w:val="en-US"/>
        </w:rPr>
        <w:t>Interviews</w:t>
      </w:r>
      <w:bookmarkEnd w:id="20"/>
    </w:p>
    <w:p w14:paraId="44D7821B" w14:textId="3A6BAC32" w:rsidR="00197110" w:rsidRPr="0028694C" w:rsidRDefault="001A7BE1" w:rsidP="00197110">
      <w:pPr>
        <w:rPr>
          <w:lang w:val="en-US"/>
        </w:rPr>
      </w:pPr>
      <w:r>
        <w:rPr>
          <w:lang w:val="en-US"/>
        </w:rPr>
        <w:t xml:space="preserve">Interviews were made in a semi-structured way in order to get </w:t>
      </w:r>
      <w:r w:rsidR="00073826">
        <w:rPr>
          <w:lang w:val="en-US"/>
        </w:rPr>
        <w:t xml:space="preserve">more of </w:t>
      </w:r>
      <w:r>
        <w:rPr>
          <w:lang w:val="en-US"/>
        </w:rPr>
        <w:t xml:space="preserve">a </w:t>
      </w:r>
      <w:r w:rsidR="00073826">
        <w:rPr>
          <w:lang w:val="en-US"/>
        </w:rPr>
        <w:t>discussion with the interviewee</w:t>
      </w:r>
      <w:r w:rsidR="00AB01C5">
        <w:rPr>
          <w:lang w:val="en-US"/>
        </w:rPr>
        <w:t xml:space="preserve">. Semi-structured interviews </w:t>
      </w:r>
      <w:r w:rsidR="005F47D7">
        <w:rPr>
          <w:lang w:val="en-US"/>
        </w:rPr>
        <w:t>contain</w:t>
      </w:r>
      <w:r w:rsidR="00AB01C5">
        <w:rPr>
          <w:lang w:val="en-US"/>
        </w:rPr>
        <w:t xml:space="preserve"> of </w:t>
      </w:r>
      <w:r w:rsidR="00FF4EDA">
        <w:rPr>
          <w:lang w:val="en-US"/>
        </w:rPr>
        <w:t xml:space="preserve">some structured </w:t>
      </w:r>
      <w:r w:rsidR="00A14EE6">
        <w:rPr>
          <w:lang w:val="en-US"/>
        </w:rPr>
        <w:t xml:space="preserve">questions followed by </w:t>
      </w:r>
      <w:r w:rsidR="009D1FC6">
        <w:rPr>
          <w:lang w:val="en-US"/>
        </w:rPr>
        <w:t xml:space="preserve">a few </w:t>
      </w:r>
      <w:r w:rsidR="007F4A36">
        <w:rPr>
          <w:lang w:val="en-US"/>
        </w:rPr>
        <w:t xml:space="preserve">unstructured </w:t>
      </w:r>
      <w:r w:rsidR="004A2B86">
        <w:rPr>
          <w:lang w:val="en-US"/>
        </w:rPr>
        <w:t>supplementary questions</w:t>
      </w:r>
      <w:r w:rsidR="004930A0">
        <w:rPr>
          <w:lang w:val="en-US"/>
        </w:rPr>
        <w:t xml:space="preserve"> (</w:t>
      </w:r>
      <w:proofErr w:type="spellStart"/>
      <w:r w:rsidR="004930A0">
        <w:rPr>
          <w:lang w:val="en-US"/>
        </w:rPr>
        <w:t>Kvale</w:t>
      </w:r>
      <w:proofErr w:type="spellEnd"/>
      <w:r w:rsidR="004930A0">
        <w:rPr>
          <w:lang w:val="en-US"/>
        </w:rPr>
        <w:t>, 2009)</w:t>
      </w:r>
      <w:r w:rsidR="004A2B86">
        <w:rPr>
          <w:lang w:val="en-US"/>
        </w:rPr>
        <w:t>.</w:t>
      </w:r>
      <w:r w:rsidR="00DD622E">
        <w:rPr>
          <w:lang w:val="en-US"/>
        </w:rPr>
        <w:t xml:space="preserve"> </w:t>
      </w:r>
      <w:r w:rsidR="00DD622E" w:rsidRPr="0028694C">
        <w:rPr>
          <w:lang w:val="en-US"/>
        </w:rPr>
        <w:t>A semi-structured interview approach allows the interviewer more leeway to ask questions because the questions are not required to follow a rigid format and the interview becomes more receptive to follow-up questions (Bryman &amp; Bell 2005).</w:t>
      </w:r>
      <w:r w:rsidR="00197110">
        <w:rPr>
          <w:lang w:val="en-US"/>
        </w:rPr>
        <w:t xml:space="preserve"> </w:t>
      </w:r>
      <w:r w:rsidR="00197110" w:rsidRPr="0028694C">
        <w:rPr>
          <w:lang w:val="en-US"/>
        </w:rPr>
        <w:t>The interview method was chosen in order to be able to conduct a dialogue in a simpler way with the interviewees, who all have different knowledge and experience of the subject that concerns construction logistics and communication. The interviewees thus open up more easily, which provides a larger basis on which the analysis can be deduced (</w:t>
      </w:r>
      <w:proofErr w:type="spellStart"/>
      <w:r w:rsidR="00197110" w:rsidRPr="0028694C">
        <w:rPr>
          <w:lang w:val="en-US"/>
        </w:rPr>
        <w:t>Darmer</w:t>
      </w:r>
      <w:proofErr w:type="spellEnd"/>
      <w:r w:rsidR="00197110" w:rsidRPr="0028694C">
        <w:rPr>
          <w:lang w:val="en-US"/>
        </w:rPr>
        <w:t xml:space="preserve"> &amp; Freytag 1995).</w:t>
      </w:r>
      <w:r w:rsidR="00106238">
        <w:rPr>
          <w:lang w:val="en-US"/>
        </w:rPr>
        <w:t xml:space="preserve"> </w:t>
      </w:r>
      <w:r w:rsidR="006C2676">
        <w:rPr>
          <w:lang w:val="en-US"/>
        </w:rPr>
        <w:t xml:space="preserve">Since most of the interviews were </w:t>
      </w:r>
      <w:r w:rsidR="00CF3D48">
        <w:rPr>
          <w:lang w:val="en-US"/>
        </w:rPr>
        <w:t xml:space="preserve">conducted with Swedish </w:t>
      </w:r>
      <w:r w:rsidR="009D60EC">
        <w:rPr>
          <w:lang w:val="en-US"/>
        </w:rPr>
        <w:t>people in the construction industry</w:t>
      </w:r>
      <w:r w:rsidR="003A276B">
        <w:rPr>
          <w:lang w:val="en-US"/>
        </w:rPr>
        <w:t xml:space="preserve">, the more natural </w:t>
      </w:r>
      <w:r w:rsidR="00425725">
        <w:rPr>
          <w:lang w:val="en-US"/>
        </w:rPr>
        <w:t>option was to conduct the interview</w:t>
      </w:r>
      <w:r w:rsidR="00E62C05">
        <w:rPr>
          <w:lang w:val="en-US"/>
        </w:rPr>
        <w:t>s</w:t>
      </w:r>
      <w:r w:rsidR="00425725">
        <w:rPr>
          <w:lang w:val="en-US"/>
        </w:rPr>
        <w:t xml:space="preserve"> in Swedish</w:t>
      </w:r>
      <w:r w:rsidR="00471447">
        <w:rPr>
          <w:lang w:val="en-US"/>
        </w:rPr>
        <w:t>.</w:t>
      </w:r>
      <w:r w:rsidR="00E62C05">
        <w:rPr>
          <w:lang w:val="en-US"/>
        </w:rPr>
        <w:t xml:space="preserve"> However, one of the respondents </w:t>
      </w:r>
      <w:r w:rsidR="00DE3D9A">
        <w:rPr>
          <w:lang w:val="en-US"/>
        </w:rPr>
        <w:t xml:space="preserve">were only </w:t>
      </w:r>
      <w:r w:rsidR="007F47AA">
        <w:rPr>
          <w:lang w:val="en-US"/>
        </w:rPr>
        <w:t xml:space="preserve">able to speak Danish or English with us therefore that one interview was conducted in English. </w:t>
      </w:r>
      <w:r w:rsidR="00F44D3B">
        <w:rPr>
          <w:lang w:val="en-US"/>
        </w:rPr>
        <w:t xml:space="preserve">Thereafter, the interviews were transcribed and </w:t>
      </w:r>
      <w:r w:rsidR="00683FF7">
        <w:rPr>
          <w:lang w:val="en-US"/>
        </w:rPr>
        <w:t xml:space="preserve">translated into English </w:t>
      </w:r>
      <w:r w:rsidR="00945D1B">
        <w:rPr>
          <w:lang w:val="en-US"/>
        </w:rPr>
        <w:t xml:space="preserve">before </w:t>
      </w:r>
      <w:r w:rsidR="00AE097D">
        <w:rPr>
          <w:lang w:val="en-US"/>
        </w:rPr>
        <w:t>it was added to the empirical part.</w:t>
      </w:r>
    </w:p>
    <w:p w14:paraId="40F3864E" w14:textId="77777777" w:rsidR="009275EB" w:rsidRPr="00BE0874" w:rsidRDefault="009275EB" w:rsidP="002552A8">
      <w:pPr>
        <w:rPr>
          <w:lang w:val="en-US"/>
        </w:rPr>
      </w:pPr>
    </w:p>
    <w:p w14:paraId="413F5091" w14:textId="389CB6A4" w:rsidR="002E6EBE" w:rsidRPr="002E6EBE" w:rsidRDefault="00906848" w:rsidP="00D4074A">
      <w:pPr>
        <w:pStyle w:val="Rubrik3"/>
        <w:numPr>
          <w:ilvl w:val="2"/>
          <w:numId w:val="2"/>
        </w:numPr>
        <w:rPr>
          <w:rFonts w:ascii="Times" w:hAnsi="Times"/>
          <w:lang w:val="en-US"/>
        </w:rPr>
      </w:pPr>
      <w:bookmarkStart w:id="21" w:name="_Toc73618534"/>
      <w:r w:rsidRPr="00703716">
        <w:rPr>
          <w:rFonts w:ascii="Times" w:hAnsi="Times"/>
          <w:lang w:val="en-US"/>
        </w:rPr>
        <w:t xml:space="preserve">Selecting </w:t>
      </w:r>
      <w:r w:rsidR="00785FD0" w:rsidRPr="00703716">
        <w:rPr>
          <w:rFonts w:ascii="Times" w:hAnsi="Times"/>
          <w:lang w:val="en-US"/>
        </w:rPr>
        <w:t>interviewees</w:t>
      </w:r>
      <w:bookmarkEnd w:id="21"/>
    </w:p>
    <w:p w14:paraId="544F94E0" w14:textId="256AB267" w:rsidR="00806234" w:rsidRDefault="00806234" w:rsidP="00806234">
      <w:pPr>
        <w:rPr>
          <w:lang w:val="en-US"/>
        </w:rPr>
      </w:pPr>
      <w:r w:rsidRPr="00806234">
        <w:rPr>
          <w:lang w:val="en-US"/>
        </w:rPr>
        <w:t xml:space="preserve">During the interview phase of the </w:t>
      </w:r>
      <w:r>
        <w:rPr>
          <w:lang w:val="en-US"/>
        </w:rPr>
        <w:t>thesis</w:t>
      </w:r>
      <w:r w:rsidRPr="00806234">
        <w:rPr>
          <w:lang w:val="en-US"/>
        </w:rPr>
        <w:t xml:space="preserve">, </w:t>
      </w:r>
      <w:r w:rsidR="009C00C8">
        <w:rPr>
          <w:lang w:val="en-US"/>
        </w:rPr>
        <w:t>52</w:t>
      </w:r>
      <w:r w:rsidRPr="00806234">
        <w:rPr>
          <w:lang w:val="en-US"/>
        </w:rPr>
        <w:t xml:space="preserve"> different people from different parts of the construction industry were contacted who were considered relevant for questions regarding construction logistics. An email template (see appendix) was arranged for an initial contact via email, there was also telephone contact</w:t>
      </w:r>
      <w:r w:rsidR="007B7C2E">
        <w:rPr>
          <w:lang w:val="en-US"/>
        </w:rPr>
        <w:t xml:space="preserve"> </w:t>
      </w:r>
      <w:r w:rsidR="00233D0C">
        <w:rPr>
          <w:lang w:val="en-US"/>
        </w:rPr>
        <w:t>occurring.</w:t>
      </w:r>
    </w:p>
    <w:p w14:paraId="3C7F2F11" w14:textId="77777777" w:rsidR="00806234" w:rsidRPr="00806234" w:rsidRDefault="00806234" w:rsidP="00806234">
      <w:pPr>
        <w:rPr>
          <w:lang w:val="en-US"/>
        </w:rPr>
      </w:pPr>
    </w:p>
    <w:p w14:paraId="2215F8E5" w14:textId="47DE3ACE" w:rsidR="00A03457" w:rsidRDefault="008E59C2" w:rsidP="008E59C2">
      <w:pPr>
        <w:rPr>
          <w:lang w:val="en-US"/>
        </w:rPr>
      </w:pPr>
      <w:r>
        <w:rPr>
          <w:lang w:val="en-US"/>
        </w:rPr>
        <w:t xml:space="preserve">The interviewees chosen for the thesis came from different construction companies and organizations to be able to present results from different viewpoints in the construction industry. </w:t>
      </w:r>
      <w:r w:rsidR="00EE2D33">
        <w:rPr>
          <w:lang w:val="en-US"/>
        </w:rPr>
        <w:t xml:space="preserve">In the </w:t>
      </w:r>
      <w:r w:rsidRPr="008E59C2">
        <w:rPr>
          <w:lang w:val="en-US"/>
        </w:rPr>
        <w:t xml:space="preserve">interviews, people with different areas of responsibility in construction logistics were used. By using different </w:t>
      </w:r>
      <w:r w:rsidR="00482348">
        <w:rPr>
          <w:lang w:val="en-US"/>
        </w:rPr>
        <w:t>interviewees</w:t>
      </w:r>
      <w:r w:rsidR="00217E2E">
        <w:rPr>
          <w:lang w:val="en-US"/>
        </w:rPr>
        <w:t xml:space="preserve"> in</w:t>
      </w:r>
      <w:r w:rsidRPr="008E59C2">
        <w:rPr>
          <w:lang w:val="en-US"/>
        </w:rPr>
        <w:t xml:space="preserve"> different parts of the </w:t>
      </w:r>
      <w:r w:rsidR="00EE2D33">
        <w:rPr>
          <w:lang w:val="en-US"/>
        </w:rPr>
        <w:t xml:space="preserve">supply </w:t>
      </w:r>
      <w:r w:rsidRPr="008E59C2">
        <w:rPr>
          <w:lang w:val="en-US"/>
        </w:rPr>
        <w:t>chain, a clearer and broader picture of what the</w:t>
      </w:r>
      <w:r w:rsidR="00B57854">
        <w:rPr>
          <w:lang w:val="en-US"/>
        </w:rPr>
        <w:t xml:space="preserve"> construction</w:t>
      </w:r>
      <w:r w:rsidRPr="008E59C2">
        <w:rPr>
          <w:lang w:val="en-US"/>
        </w:rPr>
        <w:t xml:space="preserve"> logistics look like today</w:t>
      </w:r>
      <w:r w:rsidR="00AC420E">
        <w:rPr>
          <w:lang w:val="en-US"/>
        </w:rPr>
        <w:t xml:space="preserve"> was given</w:t>
      </w:r>
      <w:r w:rsidRPr="008E59C2">
        <w:rPr>
          <w:lang w:val="en-US"/>
        </w:rPr>
        <w:t xml:space="preserve"> </w:t>
      </w:r>
      <w:r w:rsidR="00EC1824" w:rsidRPr="008E59C2">
        <w:rPr>
          <w:lang w:val="en-US"/>
        </w:rPr>
        <w:t>and</w:t>
      </w:r>
      <w:r w:rsidRPr="008E59C2">
        <w:rPr>
          <w:lang w:val="en-US"/>
        </w:rPr>
        <w:t xml:space="preserve"> how the different </w:t>
      </w:r>
      <w:r w:rsidR="00482348">
        <w:rPr>
          <w:lang w:val="en-US"/>
        </w:rPr>
        <w:t>interviewees</w:t>
      </w:r>
      <w:r w:rsidRPr="008E59C2">
        <w:rPr>
          <w:lang w:val="en-US"/>
        </w:rPr>
        <w:t xml:space="preserve"> look at the issue from their different standpoints.</w:t>
      </w:r>
      <w:r w:rsidR="004538AE">
        <w:rPr>
          <w:lang w:val="en-US"/>
        </w:rPr>
        <w:t xml:space="preserve"> </w:t>
      </w:r>
    </w:p>
    <w:p w14:paraId="7DFBDD50" w14:textId="77777777" w:rsidR="00A03457" w:rsidRDefault="00A03457" w:rsidP="008E59C2">
      <w:pPr>
        <w:rPr>
          <w:lang w:val="en-US"/>
        </w:rPr>
      </w:pPr>
    </w:p>
    <w:p w14:paraId="708FFD2F" w14:textId="652FCD5C" w:rsidR="008E59C2" w:rsidRDefault="004538AE" w:rsidP="008E59C2">
      <w:pPr>
        <w:rPr>
          <w:lang w:val="en-US"/>
        </w:rPr>
      </w:pPr>
      <w:r w:rsidRPr="004538AE">
        <w:rPr>
          <w:lang w:val="en-US"/>
        </w:rPr>
        <w:t xml:space="preserve">The selected </w:t>
      </w:r>
      <w:r w:rsidR="003B6C33">
        <w:rPr>
          <w:lang w:val="en-US"/>
        </w:rPr>
        <w:t>respondents</w:t>
      </w:r>
      <w:r w:rsidRPr="004538AE">
        <w:rPr>
          <w:lang w:val="en-US"/>
        </w:rPr>
        <w:t xml:space="preserve"> came from well-established construction companies as well as suppliers</w:t>
      </w:r>
      <w:r w:rsidR="00995832">
        <w:rPr>
          <w:lang w:val="en-US"/>
        </w:rPr>
        <w:t>,</w:t>
      </w:r>
      <w:r w:rsidRPr="004538AE">
        <w:rPr>
          <w:lang w:val="en-US"/>
        </w:rPr>
        <w:t xml:space="preserve"> third-party logistics</w:t>
      </w:r>
      <w:r w:rsidR="00017D69">
        <w:rPr>
          <w:lang w:val="en-US"/>
        </w:rPr>
        <w:t xml:space="preserve"> companies and one </w:t>
      </w:r>
      <w:r w:rsidR="000C4B25">
        <w:rPr>
          <w:lang w:val="en-US"/>
        </w:rPr>
        <w:t>logistics expert at Chalmers</w:t>
      </w:r>
      <w:r w:rsidR="00F62815">
        <w:rPr>
          <w:lang w:val="en-US"/>
        </w:rPr>
        <w:t xml:space="preserve"> wh</w:t>
      </w:r>
      <w:r w:rsidR="00B07986">
        <w:rPr>
          <w:lang w:val="en-US"/>
        </w:rPr>
        <w:t>o</w:t>
      </w:r>
      <w:r w:rsidR="00F62815">
        <w:rPr>
          <w:lang w:val="en-US"/>
        </w:rPr>
        <w:t xml:space="preserve"> possesses </w:t>
      </w:r>
      <w:r w:rsidR="00C27D11">
        <w:rPr>
          <w:lang w:val="en-US"/>
        </w:rPr>
        <w:t>a lot of information about the construction logistics</w:t>
      </w:r>
      <w:r w:rsidR="00C30D41">
        <w:rPr>
          <w:lang w:val="en-US"/>
        </w:rPr>
        <w:t>.</w:t>
      </w:r>
      <w:r w:rsidR="00244E05">
        <w:rPr>
          <w:lang w:val="en-US"/>
        </w:rPr>
        <w:t xml:space="preserve"> Although </w:t>
      </w:r>
      <w:r w:rsidR="001316C1">
        <w:rPr>
          <w:lang w:val="en-US"/>
        </w:rPr>
        <w:t>interviewing</w:t>
      </w:r>
      <w:r w:rsidR="00244E05">
        <w:rPr>
          <w:lang w:val="en-US"/>
        </w:rPr>
        <w:t xml:space="preserve"> </w:t>
      </w:r>
      <w:r w:rsidR="006F4BBA">
        <w:rPr>
          <w:lang w:val="en-US"/>
        </w:rPr>
        <w:t xml:space="preserve">smaller </w:t>
      </w:r>
      <w:r w:rsidR="009F1B09">
        <w:rPr>
          <w:lang w:val="en-US"/>
        </w:rPr>
        <w:t xml:space="preserve">construction </w:t>
      </w:r>
      <w:r w:rsidR="001316C1">
        <w:rPr>
          <w:lang w:val="en-US"/>
        </w:rPr>
        <w:t>businesses</w:t>
      </w:r>
      <w:r w:rsidR="009F1B09">
        <w:rPr>
          <w:lang w:val="en-US"/>
        </w:rPr>
        <w:t xml:space="preserve"> </w:t>
      </w:r>
      <w:r w:rsidR="005135FA">
        <w:rPr>
          <w:lang w:val="en-US"/>
        </w:rPr>
        <w:t>was</w:t>
      </w:r>
      <w:r w:rsidR="0021602C">
        <w:rPr>
          <w:lang w:val="en-US"/>
        </w:rPr>
        <w:t xml:space="preserve"> preferred</w:t>
      </w:r>
      <w:r w:rsidR="005135FA">
        <w:rPr>
          <w:lang w:val="en-US"/>
        </w:rPr>
        <w:t xml:space="preserve"> and could have </w:t>
      </w:r>
      <w:r w:rsidR="005F2C1E">
        <w:rPr>
          <w:lang w:val="en-US"/>
        </w:rPr>
        <w:t>contributed to a wider aspect to the subject</w:t>
      </w:r>
      <w:r w:rsidR="006F49F0">
        <w:rPr>
          <w:lang w:val="en-US"/>
        </w:rPr>
        <w:t>, there w</w:t>
      </w:r>
      <w:r w:rsidR="00F35A3C">
        <w:rPr>
          <w:lang w:val="en-US"/>
        </w:rPr>
        <w:t xml:space="preserve">as </w:t>
      </w:r>
      <w:r w:rsidR="00CE62CC">
        <w:rPr>
          <w:lang w:val="en-US"/>
        </w:rPr>
        <w:t xml:space="preserve">complication </w:t>
      </w:r>
      <w:r w:rsidR="00705E87">
        <w:rPr>
          <w:lang w:val="en-US"/>
        </w:rPr>
        <w:t xml:space="preserve">in finding </w:t>
      </w:r>
      <w:r w:rsidR="001156D1">
        <w:rPr>
          <w:lang w:val="en-US"/>
        </w:rPr>
        <w:t>relevant re</w:t>
      </w:r>
      <w:r w:rsidR="00215570">
        <w:rPr>
          <w:lang w:val="en-US"/>
        </w:rPr>
        <w:t>spondents in smaller companies.</w:t>
      </w:r>
      <w:r w:rsidR="0004358B">
        <w:rPr>
          <w:lang w:val="en-US"/>
        </w:rPr>
        <w:t xml:space="preserve"> The respondents are presented in a table on the next page.</w:t>
      </w:r>
    </w:p>
    <w:p w14:paraId="43B4A200" w14:textId="77777777" w:rsidR="00B33FFC" w:rsidRPr="00B33FFC" w:rsidRDefault="00B33FFC" w:rsidP="00B33FFC">
      <w:pPr>
        <w:rPr>
          <w:lang w:val="en-US"/>
        </w:rPr>
      </w:pPr>
    </w:p>
    <w:p w14:paraId="20A4DE6D" w14:textId="40BF6C29" w:rsidR="003D0676" w:rsidRPr="00703716" w:rsidRDefault="003D0676" w:rsidP="003D0676">
      <w:pPr>
        <w:pStyle w:val="Rubrik3"/>
        <w:numPr>
          <w:ilvl w:val="2"/>
          <w:numId w:val="28"/>
        </w:numPr>
        <w:rPr>
          <w:rFonts w:ascii="Times" w:hAnsi="Times"/>
          <w:lang w:val="en-US"/>
        </w:rPr>
      </w:pPr>
      <w:bookmarkStart w:id="22" w:name="_Toc73618535"/>
      <w:r>
        <w:rPr>
          <w:rFonts w:ascii="Times" w:hAnsi="Times"/>
          <w:lang w:val="en-US"/>
        </w:rPr>
        <w:lastRenderedPageBreak/>
        <w:t>Conducting interviews</w:t>
      </w:r>
      <w:r w:rsidR="00EA16A8">
        <w:rPr>
          <w:rFonts w:ascii="Times" w:hAnsi="Times"/>
          <w:lang w:val="en-US"/>
        </w:rPr>
        <w:t xml:space="preserve"> digitally</w:t>
      </w:r>
      <w:bookmarkEnd w:id="22"/>
    </w:p>
    <w:p w14:paraId="3E95A6E9" w14:textId="3214F23E" w:rsidR="00135A57" w:rsidRPr="00B96982" w:rsidRDefault="00B314BD" w:rsidP="00CE21DF">
      <w:pPr>
        <w:rPr>
          <w:rFonts w:ascii="Times" w:hAnsi="Times"/>
          <w:lang w:val="en-US"/>
        </w:rPr>
      </w:pPr>
      <w:r>
        <w:rPr>
          <w:rFonts w:ascii="Times" w:hAnsi="Times"/>
          <w:lang w:val="en-US"/>
        </w:rPr>
        <w:t xml:space="preserve">The interviews were conducted via digital </w:t>
      </w:r>
      <w:r w:rsidR="00002F7F">
        <w:rPr>
          <w:rFonts w:ascii="Times" w:hAnsi="Times"/>
          <w:lang w:val="en-US"/>
        </w:rPr>
        <w:t>two digital platforms</w:t>
      </w:r>
      <w:r w:rsidR="00E84C02">
        <w:rPr>
          <w:rFonts w:ascii="Times" w:hAnsi="Times"/>
          <w:lang w:val="en-US"/>
        </w:rPr>
        <w:t xml:space="preserve">, </w:t>
      </w:r>
      <w:r>
        <w:rPr>
          <w:rFonts w:ascii="Times" w:hAnsi="Times"/>
          <w:lang w:val="en-US"/>
        </w:rPr>
        <w:t>Microsoft Teams and Zoom</w:t>
      </w:r>
      <w:r w:rsidR="00E84C02">
        <w:rPr>
          <w:rFonts w:ascii="Times" w:hAnsi="Times"/>
          <w:lang w:val="en-US"/>
        </w:rPr>
        <w:t xml:space="preserve">. The options to use either platform was given to the interviewee before the </w:t>
      </w:r>
      <w:r w:rsidR="00A574C5">
        <w:rPr>
          <w:rFonts w:ascii="Times" w:hAnsi="Times"/>
          <w:lang w:val="en-US"/>
        </w:rPr>
        <w:t xml:space="preserve">appointed time of the interview. </w:t>
      </w:r>
      <w:r w:rsidR="009F3917">
        <w:rPr>
          <w:rFonts w:ascii="Times" w:hAnsi="Times"/>
          <w:lang w:val="en-US"/>
        </w:rPr>
        <w:t xml:space="preserve">One interview </w:t>
      </w:r>
      <w:r w:rsidR="00DF2B3D">
        <w:rPr>
          <w:rFonts w:ascii="Times" w:hAnsi="Times"/>
          <w:lang w:val="en-US"/>
        </w:rPr>
        <w:t>was</w:t>
      </w:r>
      <w:r w:rsidR="009F3917">
        <w:rPr>
          <w:rFonts w:ascii="Times" w:hAnsi="Times"/>
          <w:lang w:val="en-US"/>
        </w:rPr>
        <w:t xml:space="preserve"> </w:t>
      </w:r>
      <w:r w:rsidR="002A4D09">
        <w:rPr>
          <w:rFonts w:ascii="Times" w:hAnsi="Times"/>
          <w:lang w:val="en-US"/>
        </w:rPr>
        <w:t xml:space="preserve">made </w:t>
      </w:r>
      <w:r w:rsidR="00CD157D">
        <w:rPr>
          <w:rFonts w:ascii="Times" w:hAnsi="Times"/>
          <w:lang w:val="en-US"/>
        </w:rPr>
        <w:t xml:space="preserve">through </w:t>
      </w:r>
      <w:r w:rsidR="006520D1">
        <w:rPr>
          <w:rFonts w:ascii="Times" w:hAnsi="Times"/>
          <w:lang w:val="en-US"/>
        </w:rPr>
        <w:t>email contact where the questions were sent to the interviewee and</w:t>
      </w:r>
      <w:r w:rsidR="00306DCE">
        <w:rPr>
          <w:rFonts w:ascii="Times" w:hAnsi="Times"/>
          <w:lang w:val="en-US"/>
        </w:rPr>
        <w:t xml:space="preserve"> answers were sent back to us. </w:t>
      </w:r>
      <w:r w:rsidR="000B47DA">
        <w:rPr>
          <w:rFonts w:ascii="Times" w:hAnsi="Times"/>
          <w:lang w:val="en-US"/>
        </w:rPr>
        <w:t xml:space="preserve">The reason </w:t>
      </w:r>
      <w:r w:rsidR="003F1D08">
        <w:rPr>
          <w:rFonts w:ascii="Times" w:hAnsi="Times"/>
          <w:lang w:val="en-US"/>
        </w:rPr>
        <w:t xml:space="preserve">why </w:t>
      </w:r>
      <w:r w:rsidR="00CA021E">
        <w:rPr>
          <w:rFonts w:ascii="Times" w:hAnsi="Times"/>
          <w:lang w:val="en-US"/>
        </w:rPr>
        <w:t xml:space="preserve">interviews were conducted through digital systems were </w:t>
      </w:r>
      <w:r w:rsidR="00014412">
        <w:rPr>
          <w:rFonts w:ascii="Times" w:hAnsi="Times"/>
          <w:lang w:val="en-US"/>
        </w:rPr>
        <w:t xml:space="preserve">because of the current global situation regarding the pandemic of COVID-19. </w:t>
      </w:r>
      <w:r w:rsidR="00027108">
        <w:rPr>
          <w:rFonts w:ascii="Times" w:hAnsi="Times"/>
          <w:lang w:val="en-US"/>
        </w:rPr>
        <w:t>T</w:t>
      </w:r>
      <w:r w:rsidR="00027108" w:rsidRPr="00027108">
        <w:rPr>
          <w:rFonts w:ascii="Times" w:hAnsi="Times"/>
          <w:lang w:val="en-US"/>
        </w:rPr>
        <w:t xml:space="preserve">he use of digital systems facilitates in time, which made it more efficient as </w:t>
      </w:r>
      <w:r w:rsidR="00027108">
        <w:rPr>
          <w:rFonts w:ascii="Times" w:hAnsi="Times"/>
          <w:lang w:val="en-US"/>
        </w:rPr>
        <w:t xml:space="preserve">it </w:t>
      </w:r>
      <w:r w:rsidR="00027108" w:rsidRPr="00027108">
        <w:rPr>
          <w:rFonts w:ascii="Times" w:hAnsi="Times"/>
          <w:lang w:val="en-US"/>
        </w:rPr>
        <w:t xml:space="preserve">did not </w:t>
      </w:r>
      <w:r w:rsidR="00027108">
        <w:rPr>
          <w:rFonts w:ascii="Times" w:hAnsi="Times"/>
          <w:lang w:val="en-US"/>
        </w:rPr>
        <w:t>require travel to</w:t>
      </w:r>
      <w:r w:rsidR="00027108" w:rsidRPr="00027108">
        <w:rPr>
          <w:rFonts w:ascii="Times" w:hAnsi="Times"/>
          <w:lang w:val="en-US"/>
        </w:rPr>
        <w:t xml:space="preserve"> every company and have the interview on site.</w:t>
      </w:r>
      <w:r w:rsidR="00027108">
        <w:rPr>
          <w:rFonts w:ascii="Times" w:hAnsi="Times"/>
          <w:lang w:val="en-US"/>
        </w:rPr>
        <w:t xml:space="preserve"> Since the</w:t>
      </w:r>
      <w:r w:rsidR="00B35E2F">
        <w:rPr>
          <w:rFonts w:ascii="Times" w:hAnsi="Times"/>
          <w:lang w:val="en-US"/>
        </w:rPr>
        <w:t xml:space="preserve"> distance between the two authors </w:t>
      </w:r>
      <w:r w:rsidR="00F40E68">
        <w:rPr>
          <w:rFonts w:ascii="Times" w:hAnsi="Times"/>
          <w:lang w:val="en-US"/>
        </w:rPr>
        <w:t xml:space="preserve">is </w:t>
      </w:r>
      <w:r w:rsidR="00FC2D51">
        <w:rPr>
          <w:rFonts w:ascii="Times" w:hAnsi="Times"/>
          <w:lang w:val="en-US"/>
        </w:rPr>
        <w:t>about one and a half hour, the use of digital</w:t>
      </w:r>
      <w:r w:rsidR="00093A11">
        <w:rPr>
          <w:rFonts w:ascii="Times" w:hAnsi="Times"/>
          <w:lang w:val="en-US"/>
        </w:rPr>
        <w:t xml:space="preserve"> interviews</w:t>
      </w:r>
      <w:r w:rsidR="0046758C">
        <w:rPr>
          <w:rFonts w:ascii="Times" w:hAnsi="Times"/>
          <w:lang w:val="en-US"/>
        </w:rPr>
        <w:t xml:space="preserve"> </w:t>
      </w:r>
      <w:r w:rsidR="00DD69CD">
        <w:rPr>
          <w:rFonts w:ascii="Times" w:hAnsi="Times"/>
          <w:lang w:val="en-US"/>
        </w:rPr>
        <w:t>was</w:t>
      </w:r>
      <w:r w:rsidR="0046758C">
        <w:rPr>
          <w:rFonts w:ascii="Times" w:hAnsi="Times"/>
          <w:lang w:val="en-US"/>
        </w:rPr>
        <w:t xml:space="preserve"> greatly appreciated.</w:t>
      </w:r>
      <w:r w:rsidR="0062187E">
        <w:rPr>
          <w:rFonts w:ascii="Times" w:hAnsi="Times"/>
          <w:lang w:val="en-US"/>
        </w:rPr>
        <w:t xml:space="preserve"> </w:t>
      </w:r>
    </w:p>
    <w:p w14:paraId="1B8096B8" w14:textId="496855CF" w:rsidR="00135A57" w:rsidRPr="00B96982" w:rsidRDefault="00135A57" w:rsidP="00CE21DF">
      <w:pPr>
        <w:rPr>
          <w:rFonts w:ascii="Times" w:hAnsi="Times"/>
          <w:lang w:val="en-US"/>
        </w:rPr>
      </w:pPr>
    </w:p>
    <w:p w14:paraId="31755840" w14:textId="35F1CC54" w:rsidR="0078745E" w:rsidRPr="00703716" w:rsidRDefault="0078745E" w:rsidP="0078745E">
      <w:pPr>
        <w:pStyle w:val="Rubrik3"/>
        <w:numPr>
          <w:ilvl w:val="2"/>
          <w:numId w:val="28"/>
        </w:numPr>
        <w:rPr>
          <w:rFonts w:ascii="Times" w:hAnsi="Times"/>
          <w:lang w:val="en-US"/>
        </w:rPr>
      </w:pPr>
      <w:bookmarkStart w:id="23" w:name="_Toc73618536"/>
      <w:r>
        <w:rPr>
          <w:rFonts w:ascii="Times" w:hAnsi="Times"/>
          <w:lang w:val="en-US"/>
        </w:rPr>
        <w:t>Selecting interview questions</w:t>
      </w:r>
      <w:bookmarkEnd w:id="23"/>
    </w:p>
    <w:p w14:paraId="66DA6C8A" w14:textId="77777777" w:rsidR="00135A57" w:rsidRPr="00652435" w:rsidRDefault="00135A57" w:rsidP="00CE21DF">
      <w:pPr>
        <w:rPr>
          <w:rFonts w:ascii="Times" w:hAnsi="Times"/>
          <w:lang w:val="en-US"/>
        </w:rPr>
      </w:pPr>
    </w:p>
    <w:p w14:paraId="7F17A332" w14:textId="511810AE" w:rsidR="001F34B2" w:rsidRDefault="001F34B2" w:rsidP="001F34B2">
      <w:pPr>
        <w:rPr>
          <w:rFonts w:ascii="Times" w:hAnsi="Times"/>
          <w:lang w:val="en-US"/>
        </w:rPr>
      </w:pPr>
      <w:r w:rsidRPr="001F34B2">
        <w:rPr>
          <w:rFonts w:ascii="Times" w:hAnsi="Times"/>
          <w:lang w:val="en-US"/>
        </w:rPr>
        <w:t xml:space="preserve">Because the study was limited in time to be held during a semester, it was therefore important to come up with research questions that were not too broad. Therefore, several questions were chosen that were considered specific to the topic but also very narrow in their size. The amount of questions that was </w:t>
      </w:r>
      <w:r w:rsidRPr="001F34B2">
        <w:rPr>
          <w:rFonts w:ascii="Times" w:hAnsi="Times"/>
          <w:lang w:val="en-US"/>
        </w:rPr>
        <w:t>chosen</w:t>
      </w:r>
      <w:r w:rsidRPr="001F34B2">
        <w:rPr>
          <w:rFonts w:ascii="Times" w:hAnsi="Times"/>
          <w:lang w:val="en-US"/>
        </w:rPr>
        <w:t xml:space="preserve"> is four. After that, relevant questions for the interview could be easily formed, as the interview questions would touch on the main questions in the study and at the same time touch on the facts that were gathered in the theory chapter.</w:t>
      </w:r>
    </w:p>
    <w:p w14:paraId="4FF8A114" w14:textId="77777777" w:rsidR="001F34B2" w:rsidRDefault="001F34B2" w:rsidP="00CE21DF">
      <w:pPr>
        <w:rPr>
          <w:rFonts w:ascii="Times" w:hAnsi="Times"/>
          <w:lang w:val="en-US"/>
        </w:rPr>
      </w:pPr>
    </w:p>
    <w:p w14:paraId="60D01C34" w14:textId="55EF7887" w:rsidR="00336610" w:rsidRPr="00CB1244" w:rsidRDefault="00CB1244" w:rsidP="00CE21DF">
      <w:pPr>
        <w:rPr>
          <w:rFonts w:ascii="Times" w:hAnsi="Times"/>
          <w:lang w:val="en-US"/>
        </w:rPr>
      </w:pPr>
      <w:r w:rsidRPr="00CB1244">
        <w:rPr>
          <w:rFonts w:ascii="Times" w:hAnsi="Times"/>
          <w:lang w:val="en-US"/>
        </w:rPr>
        <w:t>The interview questions are based on the literature study where the intention was to question the information in the theory to get an idea of what it is like in reality.</w:t>
      </w:r>
      <w:r w:rsidR="00B82588">
        <w:rPr>
          <w:rFonts w:ascii="Times" w:hAnsi="Times"/>
          <w:lang w:val="en-US"/>
        </w:rPr>
        <w:t xml:space="preserve"> </w:t>
      </w:r>
      <w:r w:rsidR="00B82588" w:rsidRPr="00B82588">
        <w:rPr>
          <w:rFonts w:ascii="Times" w:hAnsi="Times"/>
          <w:lang w:val="en-US"/>
        </w:rPr>
        <w:t>The questions that were chosen touched on the chosen problem statement for this thesis, at the same time as the questions were also open for discussion where there was an opportunity for follow-up questions.</w:t>
      </w:r>
      <w:r w:rsidR="00336610">
        <w:rPr>
          <w:rFonts w:ascii="Times" w:hAnsi="Times"/>
          <w:lang w:val="en-US"/>
        </w:rPr>
        <w:t xml:space="preserve"> </w:t>
      </w:r>
      <w:r w:rsidR="00336610" w:rsidRPr="00336610">
        <w:rPr>
          <w:rFonts w:ascii="Times" w:hAnsi="Times"/>
          <w:lang w:val="en-US"/>
        </w:rPr>
        <w:t>Although specific questions were chosen to ask during the interview, follow-up questions could also be asked of the interviewee. These were not predetermined questions, but became very spontaneous.</w:t>
      </w:r>
      <w:r w:rsidR="00052F2C">
        <w:rPr>
          <w:rFonts w:ascii="Times" w:hAnsi="Times"/>
          <w:lang w:val="en-US"/>
        </w:rPr>
        <w:t xml:space="preserve"> </w:t>
      </w:r>
      <w:r w:rsidR="00052F2C" w:rsidRPr="00052F2C">
        <w:rPr>
          <w:rFonts w:ascii="Times" w:hAnsi="Times"/>
          <w:lang w:val="en-US"/>
        </w:rPr>
        <w:t xml:space="preserve">A template with 12 questions was made (see Appendix) where the questions were adapted to the person and their area of </w:t>
      </w:r>
      <w:r w:rsidR="00ED1FA6">
        <w:rPr>
          <w:rFonts w:ascii="Times" w:hAnsi="Times"/>
          <w:lang w:val="en-US"/>
        </w:rPr>
        <w:t>expertise</w:t>
      </w:r>
      <w:r w:rsidR="00052F2C" w:rsidRPr="00052F2C">
        <w:rPr>
          <w:rFonts w:ascii="Times" w:hAnsi="Times"/>
          <w:lang w:val="en-US"/>
        </w:rPr>
        <w:t>.</w:t>
      </w:r>
    </w:p>
    <w:p w14:paraId="55E22E5F" w14:textId="77777777" w:rsidR="005D47FF" w:rsidRPr="00CB1244" w:rsidRDefault="005D47FF" w:rsidP="00CE21DF">
      <w:pPr>
        <w:rPr>
          <w:rFonts w:ascii="Times" w:hAnsi="Times"/>
          <w:lang w:val="en-US"/>
        </w:rPr>
      </w:pPr>
    </w:p>
    <w:p w14:paraId="349677D1" w14:textId="77777777" w:rsidR="005D47FF" w:rsidRPr="00CB1244" w:rsidRDefault="005D47FF" w:rsidP="00CE21DF">
      <w:pPr>
        <w:rPr>
          <w:rFonts w:ascii="Times" w:hAnsi="Times"/>
          <w:lang w:val="en-US"/>
        </w:rPr>
      </w:pPr>
    </w:p>
    <w:p w14:paraId="0D4DB7F4" w14:textId="77777777" w:rsidR="00135A57" w:rsidRPr="00CB1244" w:rsidRDefault="00135A57" w:rsidP="00CE21DF">
      <w:pPr>
        <w:rPr>
          <w:rFonts w:ascii="Times" w:hAnsi="Times"/>
          <w:lang w:val="en-US"/>
        </w:rPr>
      </w:pPr>
    </w:p>
    <w:tbl>
      <w:tblPr>
        <w:tblStyle w:val="Tabellrutnt"/>
        <w:tblpPr w:leftFromText="141" w:rightFromText="141" w:horzAnchor="margin" w:tblpXSpec="center" w:tblpY="696"/>
        <w:tblW w:w="9951" w:type="dxa"/>
        <w:tblLook w:val="04A0" w:firstRow="1" w:lastRow="0" w:firstColumn="1" w:lastColumn="0" w:noHBand="0" w:noVBand="1"/>
      </w:tblPr>
      <w:tblGrid>
        <w:gridCol w:w="1546"/>
        <w:gridCol w:w="2120"/>
        <w:gridCol w:w="2698"/>
        <w:gridCol w:w="1570"/>
        <w:gridCol w:w="2017"/>
      </w:tblGrid>
      <w:tr w:rsidR="00463488" w14:paraId="6364ADF7" w14:textId="77777777" w:rsidTr="00BA4FCB">
        <w:trPr>
          <w:trHeight w:val="1272"/>
        </w:trPr>
        <w:tc>
          <w:tcPr>
            <w:tcW w:w="1546" w:type="dxa"/>
          </w:tcPr>
          <w:p w14:paraId="18C0C41D" w14:textId="77777777" w:rsidR="00135A57" w:rsidRPr="00CB1244" w:rsidRDefault="00135A57" w:rsidP="005F6A19">
            <w:pPr>
              <w:jc w:val="center"/>
              <w:rPr>
                <w:rFonts w:ascii="Times" w:hAnsi="Times"/>
                <w:b/>
                <w:lang w:val="en-US"/>
              </w:rPr>
            </w:pPr>
          </w:p>
        </w:tc>
        <w:tc>
          <w:tcPr>
            <w:tcW w:w="2120" w:type="dxa"/>
          </w:tcPr>
          <w:p w14:paraId="363043D5" w14:textId="706674E0" w:rsidR="00135A57" w:rsidRPr="00DC15FF" w:rsidRDefault="00A17450" w:rsidP="005F6A19">
            <w:pPr>
              <w:jc w:val="center"/>
              <w:rPr>
                <w:rFonts w:ascii="Times" w:hAnsi="Times"/>
                <w:b/>
                <w:lang w:val="en-US"/>
              </w:rPr>
            </w:pPr>
            <w:r w:rsidRPr="00DC15FF">
              <w:rPr>
                <w:rFonts w:ascii="Times" w:hAnsi="Times"/>
                <w:b/>
                <w:lang w:val="en-US"/>
              </w:rPr>
              <w:t>Name</w:t>
            </w:r>
          </w:p>
        </w:tc>
        <w:tc>
          <w:tcPr>
            <w:tcW w:w="2698" w:type="dxa"/>
          </w:tcPr>
          <w:p w14:paraId="74A71E2A" w14:textId="4867E8C7" w:rsidR="00135A57" w:rsidRPr="00DC15FF" w:rsidRDefault="006D22FB" w:rsidP="005F6A19">
            <w:pPr>
              <w:jc w:val="center"/>
              <w:rPr>
                <w:rFonts w:ascii="Times" w:hAnsi="Times"/>
                <w:b/>
                <w:lang w:val="en-US"/>
              </w:rPr>
            </w:pPr>
            <w:r w:rsidRPr="00DC15FF">
              <w:rPr>
                <w:rFonts w:ascii="Times" w:hAnsi="Times"/>
                <w:b/>
                <w:lang w:val="en-US"/>
              </w:rPr>
              <w:t>Company/</w:t>
            </w:r>
            <w:proofErr w:type="spellStart"/>
            <w:r w:rsidRPr="00DC15FF">
              <w:rPr>
                <w:rFonts w:ascii="Times" w:hAnsi="Times"/>
                <w:b/>
                <w:lang w:val="en-US"/>
              </w:rPr>
              <w:t>Organisation</w:t>
            </w:r>
            <w:proofErr w:type="spellEnd"/>
          </w:p>
        </w:tc>
        <w:tc>
          <w:tcPr>
            <w:tcW w:w="1570" w:type="dxa"/>
          </w:tcPr>
          <w:p w14:paraId="4A3D1EA7" w14:textId="766DE0B5" w:rsidR="00135A57" w:rsidRPr="00DC15FF" w:rsidRDefault="00492EE0" w:rsidP="005F6A19">
            <w:pPr>
              <w:jc w:val="center"/>
              <w:rPr>
                <w:rFonts w:ascii="Times" w:hAnsi="Times"/>
                <w:b/>
                <w:lang w:val="en-US"/>
              </w:rPr>
            </w:pPr>
            <w:r w:rsidRPr="00DC15FF">
              <w:rPr>
                <w:rFonts w:ascii="Times" w:hAnsi="Times"/>
                <w:b/>
                <w:lang w:val="en-US"/>
              </w:rPr>
              <w:t>Job Title</w:t>
            </w:r>
          </w:p>
        </w:tc>
        <w:tc>
          <w:tcPr>
            <w:tcW w:w="2017" w:type="dxa"/>
          </w:tcPr>
          <w:p w14:paraId="25CDCE00" w14:textId="308ECD74" w:rsidR="00135A57" w:rsidRPr="00DC15FF" w:rsidRDefault="00492EE0" w:rsidP="005F6A19">
            <w:pPr>
              <w:jc w:val="center"/>
              <w:rPr>
                <w:rFonts w:ascii="Times" w:hAnsi="Times"/>
                <w:b/>
                <w:lang w:val="en-US"/>
              </w:rPr>
            </w:pPr>
            <w:proofErr w:type="spellStart"/>
            <w:r w:rsidRPr="00DC15FF">
              <w:rPr>
                <w:rFonts w:ascii="Times" w:hAnsi="Times"/>
                <w:b/>
                <w:lang w:val="en-US"/>
              </w:rPr>
              <w:t>Refered</w:t>
            </w:r>
            <w:proofErr w:type="spellEnd"/>
            <w:r w:rsidRPr="00DC15FF">
              <w:rPr>
                <w:rFonts w:ascii="Times" w:hAnsi="Times"/>
                <w:b/>
                <w:lang w:val="en-US"/>
              </w:rPr>
              <w:t xml:space="preserve"> in text as</w:t>
            </w:r>
          </w:p>
        </w:tc>
      </w:tr>
      <w:tr w:rsidR="000919AD" w:rsidRPr="000E2EA7" w14:paraId="59332061" w14:textId="77777777" w:rsidTr="004F37ED">
        <w:trPr>
          <w:trHeight w:val="972"/>
        </w:trPr>
        <w:tc>
          <w:tcPr>
            <w:tcW w:w="1546" w:type="dxa"/>
          </w:tcPr>
          <w:p w14:paraId="54B6FB3A" w14:textId="77777777" w:rsidR="00601394" w:rsidRPr="00DC15FF" w:rsidRDefault="00601394" w:rsidP="005F6A19">
            <w:pPr>
              <w:jc w:val="center"/>
              <w:rPr>
                <w:rFonts w:ascii="Times" w:hAnsi="Times"/>
                <w:lang w:val="en-US"/>
              </w:rPr>
            </w:pPr>
          </w:p>
          <w:p w14:paraId="2872C003" w14:textId="5C08B28F" w:rsidR="00135A57" w:rsidRPr="00DC15FF" w:rsidRDefault="00A5097E" w:rsidP="005F6A19">
            <w:pPr>
              <w:jc w:val="center"/>
              <w:rPr>
                <w:rFonts w:ascii="Times" w:hAnsi="Times"/>
                <w:lang w:val="en-US"/>
              </w:rPr>
            </w:pPr>
            <w:r w:rsidRPr="00DC15FF">
              <w:rPr>
                <w:rFonts w:ascii="Times" w:hAnsi="Times"/>
                <w:lang w:val="en-US"/>
              </w:rPr>
              <w:t>Interview 1</w:t>
            </w:r>
          </w:p>
        </w:tc>
        <w:tc>
          <w:tcPr>
            <w:tcW w:w="2120" w:type="dxa"/>
          </w:tcPr>
          <w:p w14:paraId="242FC1C5" w14:textId="77777777" w:rsidR="00135A57" w:rsidRPr="00FD71AF" w:rsidRDefault="00135A57" w:rsidP="005F6A19">
            <w:pPr>
              <w:jc w:val="center"/>
              <w:rPr>
                <w:rFonts w:ascii="Times" w:hAnsi="Times"/>
              </w:rPr>
            </w:pPr>
          </w:p>
          <w:p w14:paraId="553D006A" w14:textId="37F073E4" w:rsidR="00566084" w:rsidRPr="00FD71AF" w:rsidRDefault="00566084" w:rsidP="005F6A19">
            <w:pPr>
              <w:jc w:val="center"/>
              <w:rPr>
                <w:rFonts w:ascii="Times" w:hAnsi="Times"/>
              </w:rPr>
            </w:pPr>
            <w:r w:rsidRPr="00FD71AF">
              <w:rPr>
                <w:rFonts w:ascii="Times" w:hAnsi="Times"/>
              </w:rPr>
              <w:t xml:space="preserve">Petter </w:t>
            </w:r>
            <w:proofErr w:type="spellStart"/>
            <w:r w:rsidRPr="00FD71AF">
              <w:rPr>
                <w:rFonts w:ascii="Times" w:hAnsi="Times"/>
              </w:rPr>
              <w:t>Wadmark</w:t>
            </w:r>
            <w:proofErr w:type="spellEnd"/>
          </w:p>
        </w:tc>
        <w:tc>
          <w:tcPr>
            <w:tcW w:w="2698" w:type="dxa"/>
          </w:tcPr>
          <w:p w14:paraId="212CFC12" w14:textId="77777777" w:rsidR="00601394" w:rsidRPr="00FD71AF" w:rsidRDefault="00601394" w:rsidP="005F6A19">
            <w:pPr>
              <w:jc w:val="center"/>
              <w:rPr>
                <w:rFonts w:ascii="Times" w:hAnsi="Times"/>
              </w:rPr>
            </w:pPr>
          </w:p>
          <w:p w14:paraId="2045CDBC" w14:textId="191DA418" w:rsidR="00135A57" w:rsidRPr="00FD71AF" w:rsidRDefault="00566084" w:rsidP="005F6A19">
            <w:pPr>
              <w:jc w:val="center"/>
              <w:rPr>
                <w:rFonts w:ascii="Times" w:hAnsi="Times"/>
              </w:rPr>
            </w:pPr>
            <w:proofErr w:type="spellStart"/>
            <w:r w:rsidRPr="00FD71AF">
              <w:rPr>
                <w:rFonts w:ascii="Times" w:hAnsi="Times"/>
              </w:rPr>
              <w:t>AFRY</w:t>
            </w:r>
            <w:proofErr w:type="spellEnd"/>
          </w:p>
        </w:tc>
        <w:tc>
          <w:tcPr>
            <w:tcW w:w="1570" w:type="dxa"/>
          </w:tcPr>
          <w:p w14:paraId="50E017E7" w14:textId="77777777" w:rsidR="005A5FD3" w:rsidRDefault="005A5FD3" w:rsidP="005F6A19">
            <w:pPr>
              <w:jc w:val="center"/>
              <w:rPr>
                <w:rFonts w:ascii="Times" w:hAnsi="Times"/>
              </w:rPr>
            </w:pPr>
          </w:p>
          <w:p w14:paraId="30F25600" w14:textId="5D84F60C" w:rsidR="00D720F5" w:rsidRPr="00FD71AF" w:rsidRDefault="00D720F5" w:rsidP="005F6A19">
            <w:pPr>
              <w:jc w:val="center"/>
              <w:rPr>
                <w:rFonts w:ascii="Times" w:hAnsi="Times"/>
              </w:rPr>
            </w:pPr>
            <w:proofErr w:type="spellStart"/>
            <w:r w:rsidRPr="00FD71AF">
              <w:rPr>
                <w:rFonts w:ascii="Times" w:hAnsi="Times"/>
              </w:rPr>
              <w:t>Supply</w:t>
            </w:r>
            <w:proofErr w:type="spellEnd"/>
            <w:r w:rsidRPr="00FD71AF">
              <w:rPr>
                <w:rFonts w:ascii="Times" w:hAnsi="Times"/>
              </w:rPr>
              <w:t xml:space="preserve"> </w:t>
            </w:r>
            <w:proofErr w:type="spellStart"/>
            <w:r w:rsidRPr="00FD71AF">
              <w:rPr>
                <w:rFonts w:ascii="Times" w:hAnsi="Times"/>
              </w:rPr>
              <w:t>chain</w:t>
            </w:r>
            <w:proofErr w:type="spellEnd"/>
            <w:r w:rsidRPr="00FD71AF">
              <w:rPr>
                <w:rFonts w:ascii="Times" w:hAnsi="Times"/>
              </w:rPr>
              <w:t xml:space="preserve"> specialist</w:t>
            </w:r>
          </w:p>
        </w:tc>
        <w:tc>
          <w:tcPr>
            <w:tcW w:w="2017" w:type="dxa"/>
          </w:tcPr>
          <w:p w14:paraId="5BDA1A63" w14:textId="4152EAA6" w:rsidR="00135A57" w:rsidRPr="00FD71AF" w:rsidRDefault="00020482" w:rsidP="005F6A19">
            <w:pPr>
              <w:jc w:val="center"/>
              <w:rPr>
                <w:rFonts w:ascii="Times" w:hAnsi="Times"/>
                <w:lang w:val="en-US"/>
              </w:rPr>
            </w:pPr>
            <w:r w:rsidRPr="00FD71AF">
              <w:rPr>
                <w:rFonts w:ascii="Times" w:hAnsi="Times"/>
                <w:lang w:val="en-US"/>
              </w:rPr>
              <w:t xml:space="preserve">Supply chain specialist </w:t>
            </w:r>
            <w:r w:rsidR="002F0211" w:rsidRPr="00FD71AF">
              <w:rPr>
                <w:rFonts w:ascii="Times" w:hAnsi="Times"/>
                <w:lang w:val="en-US"/>
              </w:rPr>
              <w:t xml:space="preserve">at </w:t>
            </w:r>
            <w:proofErr w:type="spellStart"/>
            <w:r w:rsidR="002F0211" w:rsidRPr="00FD71AF">
              <w:rPr>
                <w:rFonts w:ascii="Times" w:hAnsi="Times"/>
                <w:lang w:val="en-US"/>
              </w:rPr>
              <w:t>AFRY</w:t>
            </w:r>
            <w:proofErr w:type="spellEnd"/>
          </w:p>
        </w:tc>
      </w:tr>
      <w:tr w:rsidR="000919AD" w:rsidRPr="002F0211" w14:paraId="02C47282" w14:textId="77777777" w:rsidTr="004F37ED">
        <w:trPr>
          <w:trHeight w:val="1018"/>
        </w:trPr>
        <w:tc>
          <w:tcPr>
            <w:tcW w:w="1546" w:type="dxa"/>
          </w:tcPr>
          <w:p w14:paraId="0858A4B4" w14:textId="77777777" w:rsidR="00601394" w:rsidRPr="00FD71AF" w:rsidRDefault="00601394" w:rsidP="005F6A19">
            <w:pPr>
              <w:jc w:val="center"/>
              <w:rPr>
                <w:rFonts w:ascii="Times" w:hAnsi="Times"/>
                <w:lang w:val="en-US"/>
              </w:rPr>
            </w:pPr>
          </w:p>
          <w:p w14:paraId="196E0FF8" w14:textId="0AD0D3C3" w:rsidR="00135A57" w:rsidRPr="00DC15FF" w:rsidRDefault="00A5097E" w:rsidP="005F6A19">
            <w:pPr>
              <w:jc w:val="center"/>
              <w:rPr>
                <w:rFonts w:ascii="Times" w:hAnsi="Times"/>
                <w:lang w:val="en-US"/>
              </w:rPr>
            </w:pPr>
            <w:r w:rsidRPr="00DC15FF">
              <w:rPr>
                <w:rFonts w:ascii="Times" w:hAnsi="Times"/>
                <w:lang w:val="en-US"/>
              </w:rPr>
              <w:t>Interview 2</w:t>
            </w:r>
          </w:p>
        </w:tc>
        <w:tc>
          <w:tcPr>
            <w:tcW w:w="2120" w:type="dxa"/>
          </w:tcPr>
          <w:p w14:paraId="63C14586" w14:textId="77777777" w:rsidR="00601394" w:rsidRPr="00FD71AF" w:rsidRDefault="00601394" w:rsidP="005F6A19">
            <w:pPr>
              <w:jc w:val="center"/>
              <w:rPr>
                <w:rFonts w:ascii="Times" w:hAnsi="Times"/>
              </w:rPr>
            </w:pPr>
          </w:p>
          <w:p w14:paraId="2E6751B2" w14:textId="4230C34D" w:rsidR="00135A57" w:rsidRPr="00FD71AF" w:rsidRDefault="00566084" w:rsidP="005F6A19">
            <w:pPr>
              <w:jc w:val="center"/>
              <w:rPr>
                <w:rFonts w:ascii="Times" w:hAnsi="Times"/>
              </w:rPr>
            </w:pPr>
            <w:r w:rsidRPr="00FD71AF">
              <w:rPr>
                <w:rFonts w:ascii="Times" w:hAnsi="Times"/>
              </w:rPr>
              <w:t xml:space="preserve">Tobias </w:t>
            </w:r>
            <w:r w:rsidR="00146AC9" w:rsidRPr="00FD71AF">
              <w:rPr>
                <w:rFonts w:ascii="Times" w:hAnsi="Times"/>
              </w:rPr>
              <w:t>Larsson</w:t>
            </w:r>
          </w:p>
        </w:tc>
        <w:tc>
          <w:tcPr>
            <w:tcW w:w="2698" w:type="dxa"/>
          </w:tcPr>
          <w:p w14:paraId="6CD549D4" w14:textId="77777777" w:rsidR="00601394" w:rsidRPr="00FD71AF" w:rsidRDefault="00601394" w:rsidP="005F6A19">
            <w:pPr>
              <w:jc w:val="center"/>
              <w:rPr>
                <w:rFonts w:ascii="Times" w:hAnsi="Times"/>
              </w:rPr>
            </w:pPr>
          </w:p>
          <w:p w14:paraId="4CB5E0C5" w14:textId="447C3A4C" w:rsidR="00135A57" w:rsidRPr="00FD71AF" w:rsidRDefault="00566084" w:rsidP="005F6A19">
            <w:pPr>
              <w:jc w:val="center"/>
              <w:rPr>
                <w:rFonts w:ascii="Times" w:hAnsi="Times"/>
              </w:rPr>
            </w:pPr>
            <w:r w:rsidRPr="00FD71AF">
              <w:rPr>
                <w:rFonts w:ascii="Times" w:hAnsi="Times"/>
              </w:rPr>
              <w:t>Bygg Sjögren</w:t>
            </w:r>
          </w:p>
        </w:tc>
        <w:tc>
          <w:tcPr>
            <w:tcW w:w="1570" w:type="dxa"/>
          </w:tcPr>
          <w:p w14:paraId="7807D510" w14:textId="77777777" w:rsidR="00601394" w:rsidRPr="00FD71AF" w:rsidRDefault="00601394" w:rsidP="005F6A19">
            <w:pPr>
              <w:jc w:val="center"/>
              <w:rPr>
                <w:rFonts w:ascii="Times" w:hAnsi="Times"/>
              </w:rPr>
            </w:pPr>
          </w:p>
          <w:p w14:paraId="787CCDDD" w14:textId="0DA09CCC" w:rsidR="00135A57" w:rsidRPr="00FD71AF" w:rsidRDefault="00146AC9" w:rsidP="005F6A19">
            <w:pPr>
              <w:jc w:val="center"/>
              <w:rPr>
                <w:rFonts w:ascii="Times" w:hAnsi="Times"/>
              </w:rPr>
            </w:pPr>
            <w:r w:rsidRPr="00FD71AF">
              <w:rPr>
                <w:rFonts w:ascii="Times" w:hAnsi="Times"/>
              </w:rPr>
              <w:t>Proje</w:t>
            </w:r>
            <w:r w:rsidR="009514FB" w:rsidRPr="00FD71AF">
              <w:rPr>
                <w:rFonts w:ascii="Times" w:hAnsi="Times"/>
              </w:rPr>
              <w:t>ct manager</w:t>
            </w:r>
          </w:p>
        </w:tc>
        <w:tc>
          <w:tcPr>
            <w:tcW w:w="2017" w:type="dxa"/>
          </w:tcPr>
          <w:p w14:paraId="66F2917E" w14:textId="635C14C9" w:rsidR="00135A57" w:rsidRPr="003C2B29" w:rsidRDefault="002F0211" w:rsidP="00B33FFC">
            <w:pPr>
              <w:jc w:val="center"/>
              <w:rPr>
                <w:rFonts w:ascii="Times" w:hAnsi="Times"/>
                <w:lang w:val="en-US"/>
              </w:rPr>
            </w:pPr>
            <w:r w:rsidRPr="003C2B29">
              <w:rPr>
                <w:rFonts w:ascii="Times" w:hAnsi="Times"/>
                <w:lang w:val="en-US"/>
              </w:rPr>
              <w:t>Project manager at Bygg Sjögren</w:t>
            </w:r>
          </w:p>
        </w:tc>
      </w:tr>
      <w:tr w:rsidR="000919AD" w14:paraId="550F7C41" w14:textId="77777777" w:rsidTr="004F37ED">
        <w:trPr>
          <w:trHeight w:val="1151"/>
        </w:trPr>
        <w:tc>
          <w:tcPr>
            <w:tcW w:w="1546" w:type="dxa"/>
          </w:tcPr>
          <w:p w14:paraId="3661FB1B" w14:textId="77777777" w:rsidR="00601394" w:rsidRPr="00FD71AF" w:rsidRDefault="00601394" w:rsidP="005F6A19">
            <w:pPr>
              <w:jc w:val="center"/>
              <w:rPr>
                <w:rFonts w:ascii="Times" w:hAnsi="Times"/>
                <w:lang w:val="en-US"/>
              </w:rPr>
            </w:pPr>
          </w:p>
          <w:p w14:paraId="45698FA3" w14:textId="4BB33E18" w:rsidR="00135A57" w:rsidRPr="00DC15FF" w:rsidRDefault="00A5097E" w:rsidP="005F6A19">
            <w:pPr>
              <w:jc w:val="center"/>
              <w:rPr>
                <w:rFonts w:ascii="Times" w:hAnsi="Times"/>
                <w:lang w:val="en-US"/>
              </w:rPr>
            </w:pPr>
            <w:r w:rsidRPr="00DC15FF">
              <w:rPr>
                <w:rFonts w:ascii="Times" w:hAnsi="Times"/>
                <w:lang w:val="en-US"/>
              </w:rPr>
              <w:t>Interview 3</w:t>
            </w:r>
          </w:p>
        </w:tc>
        <w:tc>
          <w:tcPr>
            <w:tcW w:w="2120" w:type="dxa"/>
          </w:tcPr>
          <w:p w14:paraId="5B7C708D" w14:textId="77777777" w:rsidR="00601394" w:rsidRPr="003C2B29" w:rsidRDefault="00601394" w:rsidP="005F6A19">
            <w:pPr>
              <w:jc w:val="center"/>
              <w:rPr>
                <w:rFonts w:ascii="Times" w:hAnsi="Times"/>
              </w:rPr>
            </w:pPr>
          </w:p>
          <w:p w14:paraId="7DB832B6" w14:textId="08951CBF" w:rsidR="00135A57" w:rsidRPr="003C2B29" w:rsidRDefault="00566084" w:rsidP="005F6A19">
            <w:pPr>
              <w:jc w:val="center"/>
              <w:rPr>
                <w:rFonts w:ascii="Times" w:hAnsi="Times"/>
              </w:rPr>
            </w:pPr>
            <w:r w:rsidRPr="003C2B29">
              <w:rPr>
                <w:rFonts w:ascii="Times" w:hAnsi="Times"/>
              </w:rPr>
              <w:t>Max Allström</w:t>
            </w:r>
          </w:p>
        </w:tc>
        <w:tc>
          <w:tcPr>
            <w:tcW w:w="2698" w:type="dxa"/>
          </w:tcPr>
          <w:p w14:paraId="7C23CF70" w14:textId="77777777" w:rsidR="00601394" w:rsidRPr="00FD71AF" w:rsidRDefault="00601394" w:rsidP="005F6A19">
            <w:pPr>
              <w:jc w:val="center"/>
              <w:rPr>
                <w:rFonts w:ascii="Times" w:hAnsi="Times"/>
              </w:rPr>
            </w:pPr>
          </w:p>
          <w:p w14:paraId="1E7E6070" w14:textId="18B5D570" w:rsidR="00135A57" w:rsidRPr="00FD71AF" w:rsidRDefault="00883673" w:rsidP="005F6A19">
            <w:pPr>
              <w:jc w:val="center"/>
              <w:rPr>
                <w:rFonts w:ascii="Times" w:hAnsi="Times"/>
              </w:rPr>
            </w:pPr>
            <w:r>
              <w:rPr>
                <w:rFonts w:ascii="Times" w:hAnsi="Times"/>
              </w:rPr>
              <w:t>Skanska</w:t>
            </w:r>
          </w:p>
        </w:tc>
        <w:tc>
          <w:tcPr>
            <w:tcW w:w="1570" w:type="dxa"/>
          </w:tcPr>
          <w:p w14:paraId="2BA0A5A6" w14:textId="77777777" w:rsidR="00601394" w:rsidRPr="00FD71AF" w:rsidRDefault="00601394" w:rsidP="005F6A19">
            <w:pPr>
              <w:jc w:val="center"/>
              <w:rPr>
                <w:rFonts w:ascii="Times" w:hAnsi="Times"/>
              </w:rPr>
            </w:pPr>
          </w:p>
          <w:p w14:paraId="714666F3" w14:textId="5136D8A6" w:rsidR="00135A57" w:rsidRPr="00FD71AF" w:rsidRDefault="004D0E6E" w:rsidP="005F6A19">
            <w:pPr>
              <w:jc w:val="center"/>
              <w:rPr>
                <w:rFonts w:ascii="Times" w:hAnsi="Times"/>
              </w:rPr>
            </w:pPr>
            <w:r w:rsidRPr="00FD71AF">
              <w:rPr>
                <w:rFonts w:ascii="Times" w:hAnsi="Times"/>
              </w:rPr>
              <w:t>Operation manager</w:t>
            </w:r>
          </w:p>
        </w:tc>
        <w:tc>
          <w:tcPr>
            <w:tcW w:w="2017" w:type="dxa"/>
          </w:tcPr>
          <w:p w14:paraId="34E8764F" w14:textId="2FE7C8CE" w:rsidR="00135A57" w:rsidRPr="00FD71AF" w:rsidRDefault="002F0211" w:rsidP="005F6A19">
            <w:pPr>
              <w:jc w:val="center"/>
              <w:rPr>
                <w:rFonts w:ascii="Times" w:hAnsi="Times"/>
                <w:bCs/>
              </w:rPr>
            </w:pPr>
            <w:r w:rsidRPr="00FD71AF">
              <w:rPr>
                <w:rFonts w:ascii="Times" w:hAnsi="Times"/>
                <w:bCs/>
              </w:rPr>
              <w:t xml:space="preserve">Operation manager at </w:t>
            </w:r>
            <w:r w:rsidR="00883673">
              <w:rPr>
                <w:rFonts w:ascii="Times" w:hAnsi="Times"/>
                <w:bCs/>
              </w:rPr>
              <w:t>Skanska</w:t>
            </w:r>
          </w:p>
        </w:tc>
      </w:tr>
      <w:tr w:rsidR="000919AD" w14:paraId="5415CDE8" w14:textId="77777777" w:rsidTr="00BA4FCB">
        <w:trPr>
          <w:trHeight w:val="1272"/>
        </w:trPr>
        <w:tc>
          <w:tcPr>
            <w:tcW w:w="1546" w:type="dxa"/>
          </w:tcPr>
          <w:p w14:paraId="404D586F" w14:textId="77777777" w:rsidR="00601394" w:rsidRPr="00DC15FF" w:rsidRDefault="00601394" w:rsidP="005F6A19">
            <w:pPr>
              <w:jc w:val="center"/>
              <w:rPr>
                <w:rFonts w:ascii="Times" w:hAnsi="Times"/>
                <w:lang w:val="en-US"/>
              </w:rPr>
            </w:pPr>
          </w:p>
          <w:p w14:paraId="4E1EB55C" w14:textId="67EB1339" w:rsidR="00135A57" w:rsidRPr="00DC15FF" w:rsidRDefault="00A5097E" w:rsidP="005F6A19">
            <w:pPr>
              <w:jc w:val="center"/>
              <w:rPr>
                <w:rFonts w:ascii="Times" w:hAnsi="Times"/>
                <w:lang w:val="en-US"/>
              </w:rPr>
            </w:pPr>
            <w:r w:rsidRPr="00DC15FF">
              <w:rPr>
                <w:rFonts w:ascii="Times" w:hAnsi="Times"/>
                <w:lang w:val="en-US"/>
              </w:rPr>
              <w:t>Interview 4</w:t>
            </w:r>
          </w:p>
        </w:tc>
        <w:tc>
          <w:tcPr>
            <w:tcW w:w="2120" w:type="dxa"/>
          </w:tcPr>
          <w:p w14:paraId="45975047" w14:textId="77777777" w:rsidR="00601394" w:rsidRPr="00FD71AF" w:rsidRDefault="00601394" w:rsidP="005F6A19">
            <w:pPr>
              <w:jc w:val="center"/>
              <w:rPr>
                <w:rFonts w:ascii="Times" w:hAnsi="Times"/>
              </w:rPr>
            </w:pPr>
          </w:p>
          <w:p w14:paraId="0B206BE8" w14:textId="4FF6AEA8" w:rsidR="00135A57" w:rsidRPr="00FD71AF" w:rsidRDefault="00086C43" w:rsidP="005F6A19">
            <w:pPr>
              <w:jc w:val="center"/>
              <w:rPr>
                <w:rFonts w:ascii="Times" w:hAnsi="Times"/>
              </w:rPr>
            </w:pPr>
            <w:r w:rsidRPr="00FD71AF">
              <w:rPr>
                <w:rFonts w:ascii="Times" w:hAnsi="Times"/>
              </w:rPr>
              <w:t xml:space="preserve">Rasmus </w:t>
            </w:r>
            <w:proofErr w:type="spellStart"/>
            <w:r w:rsidRPr="00FD71AF">
              <w:rPr>
                <w:rFonts w:ascii="Times" w:hAnsi="Times"/>
              </w:rPr>
              <w:t>Linge</w:t>
            </w:r>
            <w:proofErr w:type="spellEnd"/>
          </w:p>
        </w:tc>
        <w:tc>
          <w:tcPr>
            <w:tcW w:w="2698" w:type="dxa"/>
          </w:tcPr>
          <w:p w14:paraId="3A78C1F3" w14:textId="77777777" w:rsidR="00601394" w:rsidRPr="00FD71AF" w:rsidRDefault="00601394" w:rsidP="005F6A19">
            <w:pPr>
              <w:jc w:val="center"/>
              <w:rPr>
                <w:rFonts w:ascii="Times" w:hAnsi="Times"/>
              </w:rPr>
            </w:pPr>
          </w:p>
          <w:p w14:paraId="75D862D1" w14:textId="04DA0183" w:rsidR="00135A57" w:rsidRPr="00FD71AF" w:rsidRDefault="0019743E" w:rsidP="005F6A19">
            <w:pPr>
              <w:jc w:val="center"/>
              <w:rPr>
                <w:rFonts w:ascii="Times" w:hAnsi="Times"/>
              </w:rPr>
            </w:pPr>
            <w:proofErr w:type="spellStart"/>
            <w:r w:rsidRPr="00FD71AF">
              <w:rPr>
                <w:rFonts w:ascii="Times" w:hAnsi="Times"/>
              </w:rPr>
              <w:t>Veidekke</w:t>
            </w:r>
            <w:proofErr w:type="spellEnd"/>
          </w:p>
        </w:tc>
        <w:tc>
          <w:tcPr>
            <w:tcW w:w="1570" w:type="dxa"/>
          </w:tcPr>
          <w:p w14:paraId="0CAB9D38" w14:textId="77777777" w:rsidR="00135A57" w:rsidRPr="00FD71AF" w:rsidRDefault="00135A57" w:rsidP="005F6A19">
            <w:pPr>
              <w:jc w:val="center"/>
              <w:rPr>
                <w:rFonts w:ascii="Times" w:hAnsi="Times"/>
              </w:rPr>
            </w:pPr>
          </w:p>
          <w:p w14:paraId="0953ED55" w14:textId="12334E3E" w:rsidR="0040009A" w:rsidRPr="00FD71AF" w:rsidRDefault="0040009A" w:rsidP="005F6A19">
            <w:pPr>
              <w:jc w:val="center"/>
              <w:rPr>
                <w:rFonts w:ascii="Times" w:hAnsi="Times"/>
              </w:rPr>
            </w:pPr>
            <w:proofErr w:type="spellStart"/>
            <w:r w:rsidRPr="00FD71AF">
              <w:rPr>
                <w:rFonts w:ascii="Times" w:hAnsi="Times"/>
              </w:rPr>
              <w:t>Produ</w:t>
            </w:r>
            <w:r w:rsidR="009E5373" w:rsidRPr="00FD71AF">
              <w:rPr>
                <w:rFonts w:ascii="Times" w:hAnsi="Times"/>
              </w:rPr>
              <w:t>ction</w:t>
            </w:r>
            <w:proofErr w:type="spellEnd"/>
            <w:r w:rsidR="009E5373" w:rsidRPr="00FD71AF">
              <w:rPr>
                <w:rFonts w:ascii="Times" w:hAnsi="Times"/>
              </w:rPr>
              <w:t xml:space="preserve"> </w:t>
            </w:r>
            <w:proofErr w:type="spellStart"/>
            <w:r w:rsidR="009E5373" w:rsidRPr="00FD71AF">
              <w:rPr>
                <w:rFonts w:ascii="Times" w:hAnsi="Times"/>
              </w:rPr>
              <w:t>developer</w:t>
            </w:r>
            <w:proofErr w:type="spellEnd"/>
          </w:p>
        </w:tc>
        <w:tc>
          <w:tcPr>
            <w:tcW w:w="2017" w:type="dxa"/>
          </w:tcPr>
          <w:p w14:paraId="73C47DAA" w14:textId="28340B76" w:rsidR="00135A57" w:rsidRPr="00FD71AF" w:rsidRDefault="002F0211" w:rsidP="005F6A19">
            <w:pPr>
              <w:jc w:val="center"/>
              <w:rPr>
                <w:rFonts w:ascii="Times" w:hAnsi="Times"/>
              </w:rPr>
            </w:pPr>
            <w:proofErr w:type="spellStart"/>
            <w:r w:rsidRPr="00FD71AF">
              <w:rPr>
                <w:rFonts w:ascii="Times" w:hAnsi="Times"/>
              </w:rPr>
              <w:t>Production</w:t>
            </w:r>
            <w:proofErr w:type="spellEnd"/>
            <w:r w:rsidRPr="00FD71AF">
              <w:rPr>
                <w:rFonts w:ascii="Times" w:hAnsi="Times"/>
              </w:rPr>
              <w:t xml:space="preserve"> </w:t>
            </w:r>
            <w:proofErr w:type="spellStart"/>
            <w:r w:rsidRPr="00FD71AF">
              <w:rPr>
                <w:rFonts w:ascii="Times" w:hAnsi="Times"/>
              </w:rPr>
              <w:t>developer</w:t>
            </w:r>
            <w:proofErr w:type="spellEnd"/>
            <w:r w:rsidRPr="00FD71AF">
              <w:rPr>
                <w:rFonts w:ascii="Times" w:hAnsi="Times"/>
              </w:rPr>
              <w:t xml:space="preserve"> at </w:t>
            </w:r>
            <w:proofErr w:type="spellStart"/>
            <w:r w:rsidRPr="00FD71AF">
              <w:rPr>
                <w:rFonts w:ascii="Times" w:hAnsi="Times"/>
              </w:rPr>
              <w:t>Veidekke</w:t>
            </w:r>
            <w:proofErr w:type="spellEnd"/>
          </w:p>
        </w:tc>
      </w:tr>
      <w:tr w:rsidR="000919AD" w:rsidRPr="002F0211" w14:paraId="1331ACAF" w14:textId="77777777" w:rsidTr="004F37ED">
        <w:trPr>
          <w:trHeight w:val="1144"/>
        </w:trPr>
        <w:tc>
          <w:tcPr>
            <w:tcW w:w="1546" w:type="dxa"/>
          </w:tcPr>
          <w:p w14:paraId="140E5EFE" w14:textId="77777777" w:rsidR="00601394" w:rsidRPr="00DC15FF" w:rsidRDefault="00601394" w:rsidP="005F6A19">
            <w:pPr>
              <w:jc w:val="center"/>
              <w:rPr>
                <w:rFonts w:ascii="Times" w:hAnsi="Times"/>
                <w:lang w:val="en-US"/>
              </w:rPr>
            </w:pPr>
          </w:p>
          <w:p w14:paraId="63890D87" w14:textId="72467549" w:rsidR="00135A57" w:rsidRPr="00DC15FF" w:rsidRDefault="00A5097E" w:rsidP="005F6A19">
            <w:pPr>
              <w:jc w:val="center"/>
              <w:rPr>
                <w:rFonts w:ascii="Times" w:hAnsi="Times"/>
                <w:lang w:val="en-US"/>
              </w:rPr>
            </w:pPr>
            <w:r w:rsidRPr="00DC15FF">
              <w:rPr>
                <w:rFonts w:ascii="Times" w:hAnsi="Times"/>
                <w:lang w:val="en-US"/>
              </w:rPr>
              <w:t>Interview 5</w:t>
            </w:r>
          </w:p>
        </w:tc>
        <w:tc>
          <w:tcPr>
            <w:tcW w:w="2120" w:type="dxa"/>
          </w:tcPr>
          <w:p w14:paraId="78221CA4" w14:textId="77777777" w:rsidR="00601394" w:rsidRPr="00FD71AF" w:rsidRDefault="00601394" w:rsidP="005F6A19">
            <w:pPr>
              <w:jc w:val="center"/>
              <w:rPr>
                <w:rFonts w:ascii="Times" w:hAnsi="Times"/>
              </w:rPr>
            </w:pPr>
          </w:p>
          <w:p w14:paraId="1BD8E27D" w14:textId="58EF8730" w:rsidR="00135A57" w:rsidRPr="00FD71AF" w:rsidRDefault="00086C43" w:rsidP="005F6A19">
            <w:pPr>
              <w:jc w:val="center"/>
              <w:rPr>
                <w:rFonts w:ascii="Times" w:hAnsi="Times"/>
              </w:rPr>
            </w:pPr>
            <w:r w:rsidRPr="00FD71AF">
              <w:rPr>
                <w:rFonts w:ascii="Times" w:hAnsi="Times"/>
              </w:rPr>
              <w:t>Jonas Boy</w:t>
            </w:r>
          </w:p>
        </w:tc>
        <w:tc>
          <w:tcPr>
            <w:tcW w:w="2698" w:type="dxa"/>
          </w:tcPr>
          <w:p w14:paraId="5C0D9A0A" w14:textId="77777777" w:rsidR="00601394" w:rsidRPr="00FD71AF" w:rsidRDefault="00601394" w:rsidP="005F6A19">
            <w:pPr>
              <w:jc w:val="center"/>
              <w:rPr>
                <w:rFonts w:ascii="Times" w:hAnsi="Times"/>
              </w:rPr>
            </w:pPr>
          </w:p>
          <w:p w14:paraId="6A75A535" w14:textId="45B56C6E" w:rsidR="00135A57" w:rsidRPr="00FD71AF" w:rsidRDefault="009650D0" w:rsidP="005F6A19">
            <w:pPr>
              <w:jc w:val="center"/>
              <w:rPr>
                <w:rFonts w:ascii="Times" w:hAnsi="Times"/>
              </w:rPr>
            </w:pPr>
            <w:proofErr w:type="spellStart"/>
            <w:r w:rsidRPr="00FD71AF">
              <w:rPr>
                <w:rFonts w:ascii="Times" w:hAnsi="Times"/>
              </w:rPr>
              <w:t>Sydsten</w:t>
            </w:r>
            <w:proofErr w:type="spellEnd"/>
            <w:r w:rsidRPr="00FD71AF">
              <w:rPr>
                <w:rFonts w:ascii="Times" w:hAnsi="Times"/>
              </w:rPr>
              <w:t xml:space="preserve"> Betong</w:t>
            </w:r>
          </w:p>
        </w:tc>
        <w:tc>
          <w:tcPr>
            <w:tcW w:w="1570" w:type="dxa"/>
          </w:tcPr>
          <w:p w14:paraId="78AE571C" w14:textId="77777777" w:rsidR="00135A57" w:rsidRPr="00FD71AF" w:rsidRDefault="00135A57" w:rsidP="005F6A19">
            <w:pPr>
              <w:jc w:val="center"/>
              <w:rPr>
                <w:rFonts w:ascii="Times" w:hAnsi="Times"/>
              </w:rPr>
            </w:pPr>
          </w:p>
          <w:p w14:paraId="3E4FCD40" w14:textId="06E376E5" w:rsidR="009E56FF" w:rsidRPr="00FD71AF" w:rsidRDefault="005B06F5" w:rsidP="005F6A19">
            <w:pPr>
              <w:jc w:val="center"/>
              <w:rPr>
                <w:rFonts w:ascii="Times" w:hAnsi="Times"/>
              </w:rPr>
            </w:pPr>
            <w:r w:rsidRPr="00FD71AF">
              <w:rPr>
                <w:rFonts w:ascii="Times" w:hAnsi="Times"/>
              </w:rPr>
              <w:t>Area manager</w:t>
            </w:r>
          </w:p>
        </w:tc>
        <w:tc>
          <w:tcPr>
            <w:tcW w:w="2017" w:type="dxa"/>
          </w:tcPr>
          <w:p w14:paraId="3815921E" w14:textId="77777777" w:rsidR="009719E6" w:rsidRDefault="009719E6" w:rsidP="005F6A19">
            <w:pPr>
              <w:jc w:val="center"/>
              <w:rPr>
                <w:rFonts w:ascii="Times" w:hAnsi="Times"/>
                <w:lang w:val="en-US"/>
              </w:rPr>
            </w:pPr>
          </w:p>
          <w:p w14:paraId="1681F8C7" w14:textId="09EF301E" w:rsidR="00135A57" w:rsidRPr="003C2B29" w:rsidRDefault="00A92413" w:rsidP="005F6A19">
            <w:pPr>
              <w:jc w:val="center"/>
              <w:rPr>
                <w:rFonts w:ascii="Times" w:hAnsi="Times"/>
                <w:lang w:val="en-US"/>
              </w:rPr>
            </w:pPr>
            <w:r w:rsidRPr="003C2B29">
              <w:rPr>
                <w:rFonts w:ascii="Times" w:hAnsi="Times"/>
                <w:lang w:val="en-US"/>
              </w:rPr>
              <w:t xml:space="preserve">Area manager at </w:t>
            </w:r>
            <w:proofErr w:type="spellStart"/>
            <w:r w:rsidR="00BB1F8A" w:rsidRPr="003C2B29">
              <w:rPr>
                <w:rFonts w:ascii="Times" w:hAnsi="Times"/>
                <w:lang w:val="en-US"/>
              </w:rPr>
              <w:t>Sydsten</w:t>
            </w:r>
            <w:proofErr w:type="spellEnd"/>
          </w:p>
        </w:tc>
      </w:tr>
      <w:tr w:rsidR="000919AD" w:rsidRPr="000E2EA7" w14:paraId="7C55DF4B" w14:textId="77777777" w:rsidTr="004F37ED">
        <w:trPr>
          <w:trHeight w:val="1104"/>
        </w:trPr>
        <w:tc>
          <w:tcPr>
            <w:tcW w:w="1546" w:type="dxa"/>
          </w:tcPr>
          <w:p w14:paraId="0467E356" w14:textId="77777777" w:rsidR="00601394" w:rsidRPr="00FD71AF" w:rsidRDefault="00601394" w:rsidP="005F6A19">
            <w:pPr>
              <w:jc w:val="center"/>
              <w:rPr>
                <w:rFonts w:ascii="Times" w:hAnsi="Times"/>
                <w:lang w:val="en-US"/>
              </w:rPr>
            </w:pPr>
          </w:p>
          <w:p w14:paraId="73BA6680" w14:textId="065EF84A" w:rsidR="00135A57" w:rsidRPr="00DC15FF" w:rsidRDefault="00A5097E" w:rsidP="005F6A19">
            <w:pPr>
              <w:jc w:val="center"/>
              <w:rPr>
                <w:rFonts w:ascii="Times" w:hAnsi="Times"/>
                <w:lang w:val="en-US"/>
              </w:rPr>
            </w:pPr>
            <w:r w:rsidRPr="00DC15FF">
              <w:rPr>
                <w:rFonts w:ascii="Times" w:hAnsi="Times"/>
                <w:lang w:val="en-US"/>
              </w:rPr>
              <w:t>Interview 6</w:t>
            </w:r>
          </w:p>
        </w:tc>
        <w:tc>
          <w:tcPr>
            <w:tcW w:w="2120" w:type="dxa"/>
          </w:tcPr>
          <w:p w14:paraId="76637336" w14:textId="77777777" w:rsidR="00CE202A" w:rsidRDefault="00CE202A" w:rsidP="005F6A19">
            <w:pPr>
              <w:jc w:val="center"/>
              <w:rPr>
                <w:rFonts w:ascii="Times" w:hAnsi="Times"/>
              </w:rPr>
            </w:pPr>
          </w:p>
          <w:p w14:paraId="50FB2DCA" w14:textId="6D3B8CC9" w:rsidR="00135A57" w:rsidRPr="00FD71AF" w:rsidRDefault="00586D42" w:rsidP="005F6A19">
            <w:pPr>
              <w:jc w:val="center"/>
              <w:rPr>
                <w:rFonts w:ascii="Times" w:hAnsi="Times"/>
              </w:rPr>
            </w:pPr>
            <w:r w:rsidRPr="00FD71AF">
              <w:rPr>
                <w:rFonts w:ascii="Times" w:hAnsi="Times"/>
              </w:rPr>
              <w:t>Viktoria</w:t>
            </w:r>
            <w:r w:rsidR="00981790" w:rsidRPr="00FD71AF">
              <w:rPr>
                <w:rFonts w:ascii="Times" w:hAnsi="Times"/>
              </w:rPr>
              <w:t xml:space="preserve"> Sundq</w:t>
            </w:r>
            <w:r w:rsidR="00C605B3" w:rsidRPr="00FD71AF">
              <w:rPr>
                <w:rFonts w:ascii="Times" w:hAnsi="Times"/>
              </w:rPr>
              <w:t>vist</w:t>
            </w:r>
          </w:p>
        </w:tc>
        <w:tc>
          <w:tcPr>
            <w:tcW w:w="2698" w:type="dxa"/>
          </w:tcPr>
          <w:p w14:paraId="4C54DFCE" w14:textId="77777777" w:rsidR="00601394" w:rsidRPr="00FD71AF" w:rsidRDefault="00601394" w:rsidP="005F6A19">
            <w:pPr>
              <w:jc w:val="center"/>
              <w:rPr>
                <w:rFonts w:ascii="Times" w:hAnsi="Times"/>
              </w:rPr>
            </w:pPr>
          </w:p>
          <w:p w14:paraId="4F1890CC" w14:textId="10DB68EC" w:rsidR="00135A57" w:rsidRPr="00FD71AF" w:rsidRDefault="00C605B3" w:rsidP="005F6A19">
            <w:pPr>
              <w:jc w:val="center"/>
              <w:rPr>
                <w:rFonts w:ascii="Times" w:hAnsi="Times"/>
              </w:rPr>
            </w:pPr>
            <w:r w:rsidRPr="00FD71AF">
              <w:rPr>
                <w:rFonts w:ascii="Times" w:hAnsi="Times"/>
              </w:rPr>
              <w:t xml:space="preserve">Chalmers </w:t>
            </w:r>
            <w:r w:rsidR="003A35E1" w:rsidRPr="00FD71AF">
              <w:rPr>
                <w:rFonts w:ascii="Times" w:hAnsi="Times"/>
              </w:rPr>
              <w:t>University</w:t>
            </w:r>
          </w:p>
        </w:tc>
        <w:tc>
          <w:tcPr>
            <w:tcW w:w="1570" w:type="dxa"/>
          </w:tcPr>
          <w:p w14:paraId="41DF061B" w14:textId="77777777" w:rsidR="00135A57" w:rsidRPr="00FD71AF" w:rsidRDefault="00135A57" w:rsidP="005F6A19">
            <w:pPr>
              <w:jc w:val="center"/>
              <w:rPr>
                <w:rFonts w:ascii="Times" w:hAnsi="Times"/>
              </w:rPr>
            </w:pPr>
          </w:p>
          <w:p w14:paraId="7C77C9F5" w14:textId="3EFF2C38" w:rsidR="000919AD" w:rsidRPr="00FD71AF" w:rsidRDefault="00433277" w:rsidP="005F6A19">
            <w:pPr>
              <w:jc w:val="center"/>
              <w:rPr>
                <w:rFonts w:ascii="Times" w:hAnsi="Times"/>
              </w:rPr>
            </w:pPr>
            <w:proofErr w:type="spellStart"/>
            <w:r>
              <w:rPr>
                <w:rFonts w:ascii="Times" w:hAnsi="Times"/>
              </w:rPr>
              <w:t>Logistics</w:t>
            </w:r>
            <w:proofErr w:type="spellEnd"/>
            <w:r>
              <w:rPr>
                <w:rFonts w:ascii="Times" w:hAnsi="Times"/>
              </w:rPr>
              <w:t xml:space="preserve"> expert</w:t>
            </w:r>
          </w:p>
        </w:tc>
        <w:tc>
          <w:tcPr>
            <w:tcW w:w="2017" w:type="dxa"/>
          </w:tcPr>
          <w:p w14:paraId="1A8BB2C5" w14:textId="52E42C96" w:rsidR="00135A57" w:rsidRPr="00800A5F" w:rsidRDefault="00433277" w:rsidP="005F6A19">
            <w:pPr>
              <w:jc w:val="center"/>
              <w:rPr>
                <w:rFonts w:ascii="Times" w:hAnsi="Times"/>
                <w:lang w:val="en-US"/>
              </w:rPr>
            </w:pPr>
            <w:r w:rsidRPr="00800A5F">
              <w:rPr>
                <w:rFonts w:ascii="Times" w:hAnsi="Times"/>
                <w:lang w:val="en-US"/>
              </w:rPr>
              <w:t>Logistics expert</w:t>
            </w:r>
            <w:r w:rsidR="00CA4154" w:rsidRPr="00800A5F">
              <w:rPr>
                <w:rFonts w:ascii="Times" w:hAnsi="Times"/>
                <w:lang w:val="en-US"/>
              </w:rPr>
              <w:t xml:space="preserve"> at Chalmers University</w:t>
            </w:r>
          </w:p>
        </w:tc>
      </w:tr>
      <w:tr w:rsidR="000919AD" w14:paraId="23E57061" w14:textId="77777777" w:rsidTr="004F37ED">
        <w:trPr>
          <w:trHeight w:val="1109"/>
        </w:trPr>
        <w:tc>
          <w:tcPr>
            <w:tcW w:w="1546" w:type="dxa"/>
          </w:tcPr>
          <w:p w14:paraId="45BA93B0" w14:textId="77777777" w:rsidR="00601394" w:rsidRPr="00DC15FF" w:rsidRDefault="00601394" w:rsidP="005F6A19">
            <w:pPr>
              <w:jc w:val="center"/>
              <w:rPr>
                <w:rFonts w:ascii="Times" w:hAnsi="Times"/>
                <w:lang w:val="en-US"/>
              </w:rPr>
            </w:pPr>
          </w:p>
          <w:p w14:paraId="05643523" w14:textId="2089136A" w:rsidR="00135A57" w:rsidRPr="00DC15FF" w:rsidRDefault="00A5097E" w:rsidP="005F6A19">
            <w:pPr>
              <w:jc w:val="center"/>
              <w:rPr>
                <w:rFonts w:ascii="Times" w:hAnsi="Times"/>
                <w:lang w:val="en-US"/>
              </w:rPr>
            </w:pPr>
            <w:r w:rsidRPr="00DC15FF">
              <w:rPr>
                <w:rFonts w:ascii="Times" w:hAnsi="Times"/>
                <w:lang w:val="en-US"/>
              </w:rPr>
              <w:t>Interview 7</w:t>
            </w:r>
          </w:p>
        </w:tc>
        <w:tc>
          <w:tcPr>
            <w:tcW w:w="2120" w:type="dxa"/>
          </w:tcPr>
          <w:p w14:paraId="72649E66" w14:textId="77777777" w:rsidR="00601394" w:rsidRPr="00FD71AF" w:rsidRDefault="00601394" w:rsidP="005F6A19">
            <w:pPr>
              <w:jc w:val="center"/>
              <w:rPr>
                <w:rFonts w:ascii="Times" w:hAnsi="Times"/>
              </w:rPr>
            </w:pPr>
          </w:p>
          <w:p w14:paraId="705740FA" w14:textId="4FB1C879" w:rsidR="00135A57" w:rsidRPr="00FD71AF" w:rsidRDefault="00463488" w:rsidP="005F6A19">
            <w:pPr>
              <w:jc w:val="center"/>
              <w:rPr>
                <w:rFonts w:ascii="Times" w:hAnsi="Times"/>
              </w:rPr>
            </w:pPr>
            <w:r w:rsidRPr="00FD71AF">
              <w:rPr>
                <w:rFonts w:ascii="Times" w:hAnsi="Times"/>
              </w:rPr>
              <w:t>Patrik Lind</w:t>
            </w:r>
            <w:r w:rsidR="00C81DCA" w:rsidRPr="00FD71AF">
              <w:rPr>
                <w:rFonts w:ascii="Times" w:hAnsi="Times"/>
              </w:rPr>
              <w:t>gren</w:t>
            </w:r>
          </w:p>
        </w:tc>
        <w:tc>
          <w:tcPr>
            <w:tcW w:w="2698" w:type="dxa"/>
          </w:tcPr>
          <w:p w14:paraId="6E4E5CA6" w14:textId="77777777" w:rsidR="00601394" w:rsidRPr="00FD71AF" w:rsidRDefault="00601394" w:rsidP="005F6A19">
            <w:pPr>
              <w:jc w:val="center"/>
              <w:rPr>
                <w:rFonts w:ascii="Times" w:hAnsi="Times"/>
              </w:rPr>
            </w:pPr>
          </w:p>
          <w:p w14:paraId="5E6498AD" w14:textId="6F1AB2E8" w:rsidR="00135A57" w:rsidRPr="00FD71AF" w:rsidRDefault="00D51A71" w:rsidP="005F6A19">
            <w:pPr>
              <w:jc w:val="center"/>
              <w:rPr>
                <w:rFonts w:ascii="Times" w:hAnsi="Times"/>
              </w:rPr>
            </w:pPr>
            <w:r w:rsidRPr="00FD71AF">
              <w:rPr>
                <w:rFonts w:ascii="Times" w:hAnsi="Times"/>
              </w:rPr>
              <w:t>Bygglogistik</w:t>
            </w:r>
          </w:p>
        </w:tc>
        <w:tc>
          <w:tcPr>
            <w:tcW w:w="1570" w:type="dxa"/>
          </w:tcPr>
          <w:p w14:paraId="03FFC287" w14:textId="77777777" w:rsidR="00601394" w:rsidRPr="00FD71AF" w:rsidRDefault="00601394" w:rsidP="005F6A19">
            <w:pPr>
              <w:jc w:val="center"/>
              <w:rPr>
                <w:rFonts w:ascii="Times" w:hAnsi="Times"/>
              </w:rPr>
            </w:pPr>
          </w:p>
          <w:p w14:paraId="54420761" w14:textId="6CD5B616" w:rsidR="00135A57" w:rsidRPr="00FD71AF" w:rsidRDefault="00FB2C3A" w:rsidP="005F6A19">
            <w:pPr>
              <w:jc w:val="center"/>
              <w:rPr>
                <w:rFonts w:ascii="Times" w:hAnsi="Times"/>
              </w:rPr>
            </w:pPr>
            <w:r w:rsidRPr="00FD71AF">
              <w:rPr>
                <w:rFonts w:ascii="Times" w:hAnsi="Times"/>
              </w:rPr>
              <w:t>Business manager</w:t>
            </w:r>
          </w:p>
        </w:tc>
        <w:tc>
          <w:tcPr>
            <w:tcW w:w="2017" w:type="dxa"/>
          </w:tcPr>
          <w:p w14:paraId="3CCA1024" w14:textId="77777777" w:rsidR="009719E6" w:rsidRDefault="009719E6" w:rsidP="005F6A19">
            <w:pPr>
              <w:jc w:val="center"/>
              <w:rPr>
                <w:rFonts w:ascii="Times" w:hAnsi="Times"/>
              </w:rPr>
            </w:pPr>
          </w:p>
          <w:p w14:paraId="0421E89D" w14:textId="4019E745" w:rsidR="00135A57" w:rsidRPr="00FD71AF" w:rsidRDefault="00CA4154" w:rsidP="005F6A19">
            <w:pPr>
              <w:jc w:val="center"/>
              <w:rPr>
                <w:rFonts w:ascii="Times" w:hAnsi="Times"/>
              </w:rPr>
            </w:pPr>
            <w:r w:rsidRPr="00FD71AF">
              <w:rPr>
                <w:rFonts w:ascii="Times" w:hAnsi="Times"/>
              </w:rPr>
              <w:t>Business manager at Bygglogistik</w:t>
            </w:r>
          </w:p>
        </w:tc>
      </w:tr>
      <w:tr w:rsidR="000919AD" w:rsidRPr="0079491D" w14:paraId="7FBB7187" w14:textId="77777777" w:rsidTr="00BA4FCB">
        <w:trPr>
          <w:trHeight w:val="1370"/>
        </w:trPr>
        <w:tc>
          <w:tcPr>
            <w:tcW w:w="1546" w:type="dxa"/>
          </w:tcPr>
          <w:p w14:paraId="74E20F9A" w14:textId="77777777" w:rsidR="00601394" w:rsidRPr="00DC15FF" w:rsidRDefault="00601394" w:rsidP="005F6A19">
            <w:pPr>
              <w:jc w:val="center"/>
              <w:rPr>
                <w:rFonts w:ascii="Times" w:hAnsi="Times"/>
                <w:lang w:val="en-US"/>
              </w:rPr>
            </w:pPr>
          </w:p>
          <w:p w14:paraId="34150C8F" w14:textId="21C09A09" w:rsidR="00135A57" w:rsidRPr="00DC15FF" w:rsidRDefault="00A5097E" w:rsidP="005F6A19">
            <w:pPr>
              <w:jc w:val="center"/>
              <w:rPr>
                <w:rFonts w:ascii="Times" w:hAnsi="Times"/>
                <w:lang w:val="en-US"/>
              </w:rPr>
            </w:pPr>
            <w:r w:rsidRPr="00DC15FF">
              <w:rPr>
                <w:rFonts w:ascii="Times" w:hAnsi="Times"/>
                <w:lang w:val="en-US"/>
              </w:rPr>
              <w:t>Interview 8</w:t>
            </w:r>
          </w:p>
        </w:tc>
        <w:tc>
          <w:tcPr>
            <w:tcW w:w="2120" w:type="dxa"/>
          </w:tcPr>
          <w:p w14:paraId="01355D76" w14:textId="77777777" w:rsidR="00135A57" w:rsidRPr="00FD71AF" w:rsidRDefault="00135A57" w:rsidP="005F6A19">
            <w:pPr>
              <w:jc w:val="center"/>
              <w:rPr>
                <w:rFonts w:ascii="Times" w:hAnsi="Times"/>
              </w:rPr>
            </w:pPr>
          </w:p>
          <w:p w14:paraId="268FA331" w14:textId="081A667B" w:rsidR="00601394" w:rsidRPr="00FD71AF" w:rsidRDefault="00601394" w:rsidP="005F6A19">
            <w:pPr>
              <w:jc w:val="center"/>
              <w:rPr>
                <w:rFonts w:ascii="Times" w:hAnsi="Times"/>
              </w:rPr>
            </w:pPr>
            <w:r w:rsidRPr="00FD71AF">
              <w:rPr>
                <w:rFonts w:ascii="Times" w:hAnsi="Times"/>
              </w:rPr>
              <w:t xml:space="preserve">Roland </w:t>
            </w:r>
            <w:proofErr w:type="spellStart"/>
            <w:r w:rsidRPr="00FD71AF">
              <w:rPr>
                <w:rFonts w:ascii="Times" w:hAnsi="Times"/>
              </w:rPr>
              <w:t>S</w:t>
            </w:r>
            <w:r w:rsidR="00604A7F" w:rsidRPr="00FD71AF">
              <w:rPr>
                <w:rFonts w:ascii="Times" w:hAnsi="Times"/>
              </w:rPr>
              <w:t>isseck</w:t>
            </w:r>
            <w:proofErr w:type="spellEnd"/>
          </w:p>
        </w:tc>
        <w:tc>
          <w:tcPr>
            <w:tcW w:w="2698" w:type="dxa"/>
          </w:tcPr>
          <w:p w14:paraId="456A3FBB" w14:textId="77777777" w:rsidR="00E91D04" w:rsidRPr="00FD71AF" w:rsidRDefault="00E91D04" w:rsidP="005F6A19">
            <w:pPr>
              <w:jc w:val="center"/>
              <w:rPr>
                <w:rFonts w:ascii="Times" w:hAnsi="Times"/>
              </w:rPr>
            </w:pPr>
          </w:p>
          <w:p w14:paraId="6F744F16" w14:textId="6394CD3C" w:rsidR="00135A57" w:rsidRPr="00FD71AF" w:rsidRDefault="00E91D04" w:rsidP="005F6A19">
            <w:pPr>
              <w:jc w:val="center"/>
              <w:rPr>
                <w:rFonts w:ascii="Times" w:hAnsi="Times"/>
              </w:rPr>
            </w:pPr>
            <w:r w:rsidRPr="00FD71AF">
              <w:rPr>
                <w:rFonts w:ascii="Times" w:hAnsi="Times"/>
              </w:rPr>
              <w:t xml:space="preserve">Fm </w:t>
            </w:r>
            <w:r w:rsidR="00050D71" w:rsidRPr="00FD71AF">
              <w:rPr>
                <w:rFonts w:ascii="Times" w:hAnsi="Times"/>
              </w:rPr>
              <w:t>Management</w:t>
            </w:r>
          </w:p>
        </w:tc>
        <w:tc>
          <w:tcPr>
            <w:tcW w:w="1570" w:type="dxa"/>
          </w:tcPr>
          <w:p w14:paraId="08B88398" w14:textId="77777777" w:rsidR="000919AD" w:rsidRPr="00FD71AF" w:rsidRDefault="000919AD" w:rsidP="005F6A19">
            <w:pPr>
              <w:jc w:val="center"/>
              <w:rPr>
                <w:rFonts w:ascii="Times" w:hAnsi="Times"/>
              </w:rPr>
            </w:pPr>
          </w:p>
          <w:p w14:paraId="30D8701C" w14:textId="5F26BAED" w:rsidR="00050D71" w:rsidRPr="00FD71AF" w:rsidRDefault="00050D71" w:rsidP="005F6A19">
            <w:pPr>
              <w:jc w:val="center"/>
              <w:rPr>
                <w:rFonts w:ascii="Times" w:hAnsi="Times"/>
                <w:color w:val="000000" w:themeColor="text1"/>
              </w:rPr>
            </w:pPr>
            <w:proofErr w:type="spellStart"/>
            <w:r w:rsidRPr="00FD71AF">
              <w:rPr>
                <w:rFonts w:ascii="Times" w:hAnsi="Times" w:cs="Arial"/>
                <w:color w:val="000000" w:themeColor="text1"/>
                <w:shd w:val="clear" w:color="auto" w:fill="FFFFFF"/>
              </w:rPr>
              <w:t>Logistics</w:t>
            </w:r>
            <w:proofErr w:type="spellEnd"/>
            <w:r w:rsidRPr="00FD71AF">
              <w:rPr>
                <w:rFonts w:ascii="Times" w:hAnsi="Times" w:cs="Arial"/>
                <w:color w:val="000000" w:themeColor="text1"/>
                <w:shd w:val="clear" w:color="auto" w:fill="FFFFFF"/>
              </w:rPr>
              <w:t xml:space="preserve"> </w:t>
            </w:r>
            <w:proofErr w:type="spellStart"/>
            <w:r w:rsidR="002E546F" w:rsidRPr="00FD71AF">
              <w:rPr>
                <w:rFonts w:ascii="Times" w:hAnsi="Times" w:cs="Arial"/>
                <w:color w:val="000000" w:themeColor="text1"/>
                <w:shd w:val="clear" w:color="auto" w:fill="FFFFFF"/>
              </w:rPr>
              <w:t>coordinator</w:t>
            </w:r>
            <w:proofErr w:type="spellEnd"/>
          </w:p>
          <w:p w14:paraId="5C0AF959" w14:textId="77777777" w:rsidR="00604A7F" w:rsidRPr="00FD71AF" w:rsidRDefault="00604A7F" w:rsidP="005F6A19">
            <w:pPr>
              <w:jc w:val="center"/>
              <w:rPr>
                <w:rFonts w:ascii="Times" w:hAnsi="Times"/>
              </w:rPr>
            </w:pPr>
          </w:p>
        </w:tc>
        <w:tc>
          <w:tcPr>
            <w:tcW w:w="2017" w:type="dxa"/>
          </w:tcPr>
          <w:p w14:paraId="00058362" w14:textId="77777777" w:rsidR="005A5FD3" w:rsidRDefault="005A5FD3" w:rsidP="005F6A19">
            <w:pPr>
              <w:jc w:val="center"/>
              <w:rPr>
                <w:rFonts w:ascii="Times" w:hAnsi="Times"/>
                <w:lang w:val="en-US"/>
              </w:rPr>
            </w:pPr>
          </w:p>
          <w:p w14:paraId="2C0CBD00" w14:textId="2B448DED" w:rsidR="00135A57" w:rsidRPr="00FD71AF" w:rsidRDefault="00D273DD" w:rsidP="005F6A19">
            <w:pPr>
              <w:jc w:val="center"/>
              <w:rPr>
                <w:rFonts w:ascii="Times" w:hAnsi="Times"/>
                <w:lang w:val="en-US"/>
              </w:rPr>
            </w:pPr>
            <w:r w:rsidRPr="00FD71AF">
              <w:rPr>
                <w:rFonts w:ascii="Times" w:hAnsi="Times"/>
                <w:lang w:val="en-US"/>
              </w:rPr>
              <w:t>Logistics coordinator at FM</w:t>
            </w:r>
            <w:r w:rsidR="00540773" w:rsidRPr="00FD71AF">
              <w:rPr>
                <w:rFonts w:ascii="Times" w:hAnsi="Times"/>
                <w:lang w:val="en-US"/>
              </w:rPr>
              <w:t xml:space="preserve"> Management</w:t>
            </w:r>
          </w:p>
        </w:tc>
      </w:tr>
      <w:tr w:rsidR="000919AD" w:rsidRPr="0079491D" w14:paraId="440BF2EE" w14:textId="77777777" w:rsidTr="00BA4FCB">
        <w:trPr>
          <w:trHeight w:val="1272"/>
        </w:trPr>
        <w:tc>
          <w:tcPr>
            <w:tcW w:w="1546" w:type="dxa"/>
          </w:tcPr>
          <w:p w14:paraId="2BBCA550" w14:textId="77777777" w:rsidR="00601394" w:rsidRPr="00FD71AF" w:rsidRDefault="00601394" w:rsidP="005F6A19">
            <w:pPr>
              <w:jc w:val="center"/>
              <w:rPr>
                <w:rFonts w:ascii="Times" w:hAnsi="Times"/>
                <w:lang w:val="en-US"/>
              </w:rPr>
            </w:pPr>
          </w:p>
          <w:p w14:paraId="54FF41A7" w14:textId="1F7D79F6" w:rsidR="00135A57" w:rsidRPr="00DC15FF" w:rsidRDefault="00A5097E" w:rsidP="005F6A19">
            <w:pPr>
              <w:jc w:val="center"/>
              <w:rPr>
                <w:rFonts w:ascii="Times" w:hAnsi="Times"/>
                <w:lang w:val="en-US"/>
              </w:rPr>
            </w:pPr>
            <w:r w:rsidRPr="00DC15FF">
              <w:rPr>
                <w:rFonts w:ascii="Times" w:hAnsi="Times"/>
                <w:lang w:val="en-US"/>
              </w:rPr>
              <w:t>Interview 9</w:t>
            </w:r>
          </w:p>
        </w:tc>
        <w:tc>
          <w:tcPr>
            <w:tcW w:w="2120" w:type="dxa"/>
          </w:tcPr>
          <w:p w14:paraId="0FE7FBBC" w14:textId="77777777" w:rsidR="00135A57" w:rsidRDefault="00135A57" w:rsidP="005F6A19">
            <w:pPr>
              <w:jc w:val="center"/>
              <w:rPr>
                <w:rFonts w:ascii="Times" w:hAnsi="Times"/>
              </w:rPr>
            </w:pPr>
          </w:p>
          <w:p w14:paraId="5F867603" w14:textId="29627DC3" w:rsidR="00B61B36" w:rsidRPr="00FD71AF" w:rsidRDefault="00B61B36" w:rsidP="005F6A19">
            <w:pPr>
              <w:jc w:val="center"/>
              <w:rPr>
                <w:rFonts w:ascii="Times" w:hAnsi="Times"/>
              </w:rPr>
            </w:pPr>
            <w:r>
              <w:rPr>
                <w:rFonts w:ascii="Times" w:hAnsi="Times"/>
              </w:rPr>
              <w:t>John Johansson</w:t>
            </w:r>
          </w:p>
        </w:tc>
        <w:tc>
          <w:tcPr>
            <w:tcW w:w="2698" w:type="dxa"/>
          </w:tcPr>
          <w:p w14:paraId="2F7F1678" w14:textId="77777777" w:rsidR="00135A57" w:rsidRDefault="00135A57" w:rsidP="005F6A19">
            <w:pPr>
              <w:jc w:val="center"/>
              <w:rPr>
                <w:rFonts w:ascii="Times" w:hAnsi="Times"/>
              </w:rPr>
            </w:pPr>
          </w:p>
          <w:p w14:paraId="446A42D5" w14:textId="0A8BEF9B" w:rsidR="00B61B36" w:rsidRPr="00FD71AF" w:rsidRDefault="00B61B36" w:rsidP="005F6A19">
            <w:pPr>
              <w:jc w:val="center"/>
              <w:rPr>
                <w:rFonts w:ascii="Times" w:hAnsi="Times"/>
              </w:rPr>
            </w:pPr>
            <w:r>
              <w:rPr>
                <w:rFonts w:ascii="Times" w:hAnsi="Times"/>
              </w:rPr>
              <w:t>Thomas Betong</w:t>
            </w:r>
          </w:p>
        </w:tc>
        <w:tc>
          <w:tcPr>
            <w:tcW w:w="1570" w:type="dxa"/>
          </w:tcPr>
          <w:p w14:paraId="34C0504E" w14:textId="77777777" w:rsidR="00135A57" w:rsidRDefault="00135A57" w:rsidP="005F6A19">
            <w:pPr>
              <w:jc w:val="center"/>
              <w:rPr>
                <w:rFonts w:ascii="Times" w:hAnsi="Times"/>
              </w:rPr>
            </w:pPr>
          </w:p>
          <w:p w14:paraId="3B92B4E1" w14:textId="57EFE817" w:rsidR="00B61B36" w:rsidRPr="00FD71AF" w:rsidRDefault="00B423BC" w:rsidP="005F6A19">
            <w:pPr>
              <w:jc w:val="center"/>
              <w:rPr>
                <w:rFonts w:ascii="Times" w:hAnsi="Times"/>
              </w:rPr>
            </w:pPr>
            <w:proofErr w:type="spellStart"/>
            <w:r>
              <w:rPr>
                <w:rFonts w:ascii="Times" w:hAnsi="Times"/>
              </w:rPr>
              <w:t>Haulage</w:t>
            </w:r>
            <w:proofErr w:type="spellEnd"/>
            <w:r w:rsidR="003E14D7">
              <w:rPr>
                <w:rFonts w:ascii="Times" w:hAnsi="Times"/>
              </w:rPr>
              <w:t xml:space="preserve"> Manager</w:t>
            </w:r>
          </w:p>
        </w:tc>
        <w:tc>
          <w:tcPr>
            <w:tcW w:w="2017" w:type="dxa"/>
          </w:tcPr>
          <w:p w14:paraId="2435492A" w14:textId="77777777" w:rsidR="005A5FD3" w:rsidRDefault="005A5FD3" w:rsidP="005F6A19">
            <w:pPr>
              <w:jc w:val="center"/>
              <w:rPr>
                <w:rFonts w:ascii="Times" w:hAnsi="Times"/>
                <w:lang w:val="en-US"/>
              </w:rPr>
            </w:pPr>
          </w:p>
          <w:p w14:paraId="0631EADE" w14:textId="4001E830" w:rsidR="003E14D7" w:rsidRPr="003E14D7" w:rsidRDefault="003E14D7" w:rsidP="005F6A19">
            <w:pPr>
              <w:jc w:val="center"/>
              <w:rPr>
                <w:rFonts w:ascii="Times" w:hAnsi="Times"/>
                <w:lang w:val="en-US"/>
              </w:rPr>
            </w:pPr>
            <w:r w:rsidRPr="003E14D7">
              <w:rPr>
                <w:rFonts w:ascii="Times" w:hAnsi="Times"/>
                <w:lang w:val="en-US"/>
              </w:rPr>
              <w:t xml:space="preserve">Haulage </w:t>
            </w:r>
            <w:r>
              <w:rPr>
                <w:rFonts w:ascii="Times" w:hAnsi="Times"/>
                <w:lang w:val="en-US"/>
              </w:rPr>
              <w:t>m</w:t>
            </w:r>
            <w:r w:rsidRPr="003E14D7">
              <w:rPr>
                <w:rFonts w:ascii="Times" w:hAnsi="Times"/>
                <w:lang w:val="en-US"/>
              </w:rPr>
              <w:t xml:space="preserve">anager at Thomas </w:t>
            </w:r>
            <w:proofErr w:type="spellStart"/>
            <w:r w:rsidRPr="003E14D7">
              <w:rPr>
                <w:rFonts w:ascii="Times" w:hAnsi="Times"/>
                <w:lang w:val="en-US"/>
              </w:rPr>
              <w:t>Betong</w:t>
            </w:r>
            <w:proofErr w:type="spellEnd"/>
          </w:p>
        </w:tc>
      </w:tr>
    </w:tbl>
    <w:p w14:paraId="7A94105A" w14:textId="77777777" w:rsidR="00007703" w:rsidRDefault="00007703" w:rsidP="00785FD0">
      <w:pPr>
        <w:rPr>
          <w:rFonts w:ascii="Times" w:hAnsi="Times"/>
          <w:lang w:val="en-US"/>
        </w:rPr>
      </w:pPr>
    </w:p>
    <w:p w14:paraId="541E3666" w14:textId="20567560" w:rsidR="00A946D2" w:rsidRDefault="003A70CC" w:rsidP="00785FD0">
      <w:pPr>
        <w:rPr>
          <w:rFonts w:ascii="Times" w:hAnsi="Times"/>
          <w:lang w:val="en-US"/>
        </w:rPr>
      </w:pPr>
      <w:commentRangeStart w:id="24"/>
      <w:commentRangeEnd w:id="24"/>
      <w:r>
        <w:rPr>
          <w:rStyle w:val="Kommentarsreferens"/>
          <w:lang w:val="en-GB"/>
        </w:rPr>
        <w:commentReference w:id="24"/>
      </w:r>
    </w:p>
    <w:p w14:paraId="447FE912" w14:textId="19DF8B7C" w:rsidR="00A946D2" w:rsidRDefault="00A616D8" w:rsidP="00A616D8">
      <w:pPr>
        <w:jc w:val="center"/>
        <w:rPr>
          <w:rFonts w:ascii="Times" w:hAnsi="Times"/>
          <w:lang w:val="en-US"/>
        </w:rPr>
      </w:pPr>
      <w:r>
        <w:rPr>
          <w:rFonts w:ascii="Times" w:hAnsi="Times"/>
          <w:lang w:val="en-US"/>
        </w:rPr>
        <w:t xml:space="preserve">Table </w:t>
      </w:r>
      <w:r w:rsidR="00D86871">
        <w:rPr>
          <w:rFonts w:ascii="Times" w:hAnsi="Times"/>
          <w:lang w:val="en-US"/>
        </w:rPr>
        <w:t>1</w:t>
      </w:r>
      <w:r w:rsidR="00740F2F">
        <w:rPr>
          <w:rFonts w:ascii="Times" w:hAnsi="Times"/>
          <w:lang w:val="en-US"/>
        </w:rPr>
        <w:t xml:space="preserve">: </w:t>
      </w:r>
      <w:r w:rsidR="00740F2F" w:rsidRPr="00740F2F">
        <w:rPr>
          <w:rFonts w:ascii="Times" w:hAnsi="Times"/>
          <w:lang w:val="en-US"/>
        </w:rPr>
        <w:t xml:space="preserve">Compilation of </w:t>
      </w:r>
      <w:r w:rsidR="00740F2F">
        <w:rPr>
          <w:rFonts w:ascii="Times" w:hAnsi="Times"/>
          <w:lang w:val="en-US"/>
        </w:rPr>
        <w:t xml:space="preserve">interviewed </w:t>
      </w:r>
      <w:r w:rsidR="00740F2F" w:rsidRPr="00740F2F">
        <w:rPr>
          <w:rFonts w:ascii="Times" w:hAnsi="Times"/>
          <w:lang w:val="en-US"/>
        </w:rPr>
        <w:t xml:space="preserve">respondents </w:t>
      </w:r>
    </w:p>
    <w:p w14:paraId="4DD0DE57" w14:textId="77777777" w:rsidR="00A946D2" w:rsidRDefault="00A946D2" w:rsidP="00A616D8">
      <w:pPr>
        <w:jc w:val="center"/>
        <w:rPr>
          <w:rFonts w:ascii="Times" w:hAnsi="Times"/>
          <w:lang w:val="en-US"/>
        </w:rPr>
      </w:pPr>
    </w:p>
    <w:p w14:paraId="79233EE1" w14:textId="77777777" w:rsidR="00A946D2" w:rsidRPr="00EB16D0" w:rsidRDefault="00A946D2" w:rsidP="00785FD0">
      <w:pPr>
        <w:rPr>
          <w:rFonts w:ascii="Times" w:hAnsi="Times"/>
          <w:lang w:val="en-US"/>
        </w:rPr>
      </w:pPr>
    </w:p>
    <w:p w14:paraId="5CCBCD64" w14:textId="797FA75A" w:rsidR="00007703" w:rsidRDefault="006B05E0" w:rsidP="00A946D2">
      <w:pPr>
        <w:pStyle w:val="Rubrik3"/>
      </w:pPr>
      <w:bookmarkStart w:id="25" w:name="_Toc73618537"/>
      <w:r>
        <w:lastRenderedPageBreak/>
        <w:t>Method</w:t>
      </w:r>
      <w:r w:rsidR="00247619">
        <w:t>ological limitations</w:t>
      </w:r>
      <w:bookmarkEnd w:id="25"/>
    </w:p>
    <w:p w14:paraId="232FE04F" w14:textId="507454AE" w:rsidR="00007703" w:rsidRPr="00EB16D0" w:rsidRDefault="009E61C3" w:rsidP="00785FD0">
      <w:pPr>
        <w:rPr>
          <w:rFonts w:ascii="Times" w:hAnsi="Times"/>
          <w:lang w:val="en-US"/>
        </w:rPr>
      </w:pPr>
      <w:r w:rsidRPr="009E61C3">
        <w:rPr>
          <w:color w:val="000000"/>
          <w:shd w:val="clear" w:color="auto" w:fill="FFFFFF"/>
          <w:lang w:val="en-US"/>
        </w:rPr>
        <w:t>The method chosen for this study clearly have some limitations as all methods have negatives and positives.</w:t>
      </w:r>
      <w:r>
        <w:rPr>
          <w:color w:val="000000"/>
          <w:shd w:val="clear" w:color="auto" w:fill="FFFFFF"/>
          <w:lang w:val="en-US"/>
        </w:rPr>
        <w:t xml:space="preserve"> </w:t>
      </w:r>
      <w:r w:rsidR="00E75150" w:rsidRPr="00E75150">
        <w:rPr>
          <w:lang w:val="en-GB"/>
        </w:rPr>
        <w:t>Although the qualitative method entails several advantages with the interviews in this dissertation, there are still several disadvantages that limit and may determine the result (Larsen, 2018, p.36).</w:t>
      </w:r>
      <w:r w:rsidR="003A1A7F">
        <w:rPr>
          <w:lang w:val="en-GB"/>
        </w:rPr>
        <w:t xml:space="preserve"> </w:t>
      </w:r>
      <w:r w:rsidR="00BE29F8" w:rsidRPr="00BE29F8">
        <w:rPr>
          <w:lang w:val="en-GB"/>
        </w:rPr>
        <w:t xml:space="preserve">The downside that comes with the qualitative interviews is that the result cannot be generalized. There is also a risk that the interviewees can lack the courage to be honest or may react according to what they believe is right. Another downside is that it can take more time to compile a qualitative survey than a quantitative one as there are no predetermined answers which can then be easily categorized (Larsen, 2018, </w:t>
      </w:r>
      <w:r w:rsidR="00E06949">
        <w:rPr>
          <w:lang w:val="en-GB"/>
        </w:rPr>
        <w:t>p</w:t>
      </w:r>
      <w:r w:rsidR="00BE29F8" w:rsidRPr="00BE29F8">
        <w:rPr>
          <w:lang w:val="en-GB"/>
        </w:rPr>
        <w:t>.37).</w:t>
      </w:r>
      <w:r w:rsidR="00B35DE8">
        <w:rPr>
          <w:lang w:val="en-GB"/>
        </w:rPr>
        <w:t xml:space="preserve"> </w:t>
      </w:r>
    </w:p>
    <w:p w14:paraId="44F1BDD0" w14:textId="77777777" w:rsidR="007B0318" w:rsidRPr="007B0318" w:rsidRDefault="007B0318" w:rsidP="007B0318">
      <w:pPr>
        <w:rPr>
          <w:lang w:val="en-US"/>
        </w:rPr>
      </w:pPr>
    </w:p>
    <w:p w14:paraId="621387A8" w14:textId="33FECC58" w:rsidR="00652435" w:rsidRDefault="00652435" w:rsidP="00785FD0">
      <w:pPr>
        <w:rPr>
          <w:lang w:val="en-US"/>
        </w:rPr>
      </w:pPr>
      <w:r>
        <w:rPr>
          <w:lang w:val="en-US"/>
        </w:rPr>
        <w:t xml:space="preserve">At first, the idea was to collaborate and write the thesis on </w:t>
      </w:r>
      <w:r w:rsidR="00752EB0">
        <w:rPr>
          <w:lang w:val="en-US"/>
        </w:rPr>
        <w:t>the chosen subject at a construction company. There was contact with several companies where we pitched the idea</w:t>
      </w:r>
      <w:r w:rsidR="00766119">
        <w:rPr>
          <w:lang w:val="en-US"/>
        </w:rPr>
        <w:t xml:space="preserve">. The planning report was found </w:t>
      </w:r>
      <w:r w:rsidR="00766119">
        <w:rPr>
          <w:lang w:val="en-US"/>
        </w:rPr>
        <w:t xml:space="preserve">interesting </w:t>
      </w:r>
      <w:r w:rsidR="00766119">
        <w:rPr>
          <w:lang w:val="en-US"/>
        </w:rPr>
        <w:t xml:space="preserve">but the companies chose to move on with others. Therefore, a change of plan was made </w:t>
      </w:r>
      <w:r w:rsidR="007178B7">
        <w:rPr>
          <w:lang w:val="en-US"/>
        </w:rPr>
        <w:t>to be able write it at school instead of doing it for a company. This</w:t>
      </w:r>
      <w:r w:rsidR="00957F33">
        <w:rPr>
          <w:lang w:val="en-US"/>
        </w:rPr>
        <w:t>, in combination with the current pandemic with COVID-19,</w:t>
      </w:r>
      <w:r w:rsidR="007178B7">
        <w:rPr>
          <w:lang w:val="en-US"/>
        </w:rPr>
        <w:t xml:space="preserve"> </w:t>
      </w:r>
      <w:r w:rsidR="00957F33">
        <w:rPr>
          <w:lang w:val="en-US"/>
        </w:rPr>
        <w:t xml:space="preserve">minimized </w:t>
      </w:r>
      <w:r w:rsidR="00376E93">
        <w:rPr>
          <w:lang w:val="en-US"/>
        </w:rPr>
        <w:t>our chances of doing a case study at a project</w:t>
      </w:r>
      <w:r w:rsidR="007C40BA">
        <w:rPr>
          <w:lang w:val="en-US"/>
        </w:rPr>
        <w:t>. However, the negative aspect of doing a case study internally at a construction company is that the scope becomes very narrow-minded and therefore the viewpoints of other companies</w:t>
      </w:r>
      <w:r w:rsidR="009C4C6D">
        <w:rPr>
          <w:lang w:val="en-US"/>
        </w:rPr>
        <w:t xml:space="preserve"> and actors</w:t>
      </w:r>
      <w:r w:rsidR="007C40BA">
        <w:rPr>
          <w:lang w:val="en-US"/>
        </w:rPr>
        <w:t xml:space="preserve"> </w:t>
      </w:r>
      <w:r w:rsidR="009C4C6D">
        <w:rPr>
          <w:lang w:val="en-US"/>
        </w:rPr>
        <w:t>cannot</w:t>
      </w:r>
      <w:r w:rsidR="007C40BA">
        <w:rPr>
          <w:lang w:val="en-US"/>
        </w:rPr>
        <w:t xml:space="preserve"> be taken into account. </w:t>
      </w:r>
      <w:r w:rsidR="009C4C6D">
        <w:rPr>
          <w:lang w:val="en-US"/>
        </w:rPr>
        <w:t>Because the information</w:t>
      </w:r>
      <w:r w:rsidR="00A439D8">
        <w:rPr>
          <w:lang w:val="en-US"/>
        </w:rPr>
        <w:t xml:space="preserve"> was aimed </w:t>
      </w:r>
      <w:r w:rsidR="00F25572">
        <w:rPr>
          <w:lang w:val="en-US"/>
        </w:rPr>
        <w:t xml:space="preserve">at examining the information sharing between parties and actors in the construction logistics, the chosen method was considered most appropriate. </w:t>
      </w:r>
    </w:p>
    <w:p w14:paraId="0E215F6D" w14:textId="77777777" w:rsidR="009E61C3" w:rsidRDefault="009E61C3" w:rsidP="00785FD0">
      <w:pPr>
        <w:rPr>
          <w:lang w:val="en-US"/>
        </w:rPr>
      </w:pPr>
    </w:p>
    <w:p w14:paraId="1DFDBCD7" w14:textId="77777777" w:rsidR="00247619" w:rsidRPr="00EB16D0" w:rsidRDefault="00247619" w:rsidP="00785FD0">
      <w:pPr>
        <w:rPr>
          <w:lang w:val="en-US"/>
        </w:rPr>
      </w:pPr>
    </w:p>
    <w:p w14:paraId="58EF9B4A" w14:textId="45A6249C" w:rsidR="009275EB" w:rsidRPr="00EB16D0" w:rsidRDefault="009275EB" w:rsidP="002552A8">
      <w:pPr>
        <w:rPr>
          <w:lang w:val="en-US"/>
        </w:rPr>
      </w:pPr>
    </w:p>
    <w:p w14:paraId="4535C0FD" w14:textId="77777777" w:rsidR="002552A8" w:rsidRPr="00EB16D0" w:rsidRDefault="002552A8" w:rsidP="00AD0A0E">
      <w:pPr>
        <w:rPr>
          <w:rFonts w:ascii="Times" w:hAnsi="Times"/>
          <w:color w:val="000000"/>
          <w:lang w:val="en-US"/>
        </w:rPr>
      </w:pPr>
    </w:p>
    <w:p w14:paraId="7EA4EF3D" w14:textId="77777777" w:rsidR="00A95BAA" w:rsidRPr="00EB16D0" w:rsidRDefault="00A95BAA" w:rsidP="00AD0A0E">
      <w:pPr>
        <w:rPr>
          <w:rFonts w:ascii="Times" w:hAnsi="Times"/>
          <w:color w:val="000000"/>
          <w:lang w:val="en-US"/>
        </w:rPr>
      </w:pPr>
    </w:p>
    <w:p w14:paraId="3550C514" w14:textId="77777777" w:rsidR="00CF048E" w:rsidRPr="00EB16D0" w:rsidRDefault="00CF048E" w:rsidP="00FA3506">
      <w:pPr>
        <w:rPr>
          <w:rFonts w:ascii="Times" w:hAnsi="Times"/>
          <w:lang w:val="en-US"/>
        </w:rPr>
      </w:pPr>
    </w:p>
    <w:p w14:paraId="0EC958E2" w14:textId="5E3D244D" w:rsidR="00617267" w:rsidRPr="00617267" w:rsidRDefault="00C660DF" w:rsidP="00617267">
      <w:pPr>
        <w:pStyle w:val="Rubrik1"/>
      </w:pPr>
      <w:bookmarkStart w:id="26" w:name="_Toc73618538"/>
      <w:r w:rsidRPr="006B7CEF">
        <w:lastRenderedPageBreak/>
        <w:t>Theoretical part</w:t>
      </w:r>
      <w:bookmarkEnd w:id="26"/>
    </w:p>
    <w:p w14:paraId="2248AD40" w14:textId="5D43EBE8" w:rsidR="001514ED" w:rsidRPr="00C52461" w:rsidRDefault="001514ED" w:rsidP="00FA3506">
      <w:pPr>
        <w:rPr>
          <w:lang w:val="en-GB"/>
        </w:rPr>
      </w:pPr>
      <w:r w:rsidRPr="001514ED">
        <w:rPr>
          <w:lang w:val="en-GB"/>
        </w:rPr>
        <w:t xml:space="preserve">This chapter </w:t>
      </w:r>
      <w:r w:rsidR="0078360C">
        <w:rPr>
          <w:lang w:val="en-GB"/>
        </w:rPr>
        <w:t>features</w:t>
      </w:r>
      <w:r w:rsidRPr="001514ED">
        <w:rPr>
          <w:lang w:val="en-GB"/>
        </w:rPr>
        <w:t xml:space="preserve"> theoretical studies in construction logistics, communication and collaboration</w:t>
      </w:r>
      <w:r>
        <w:rPr>
          <w:lang w:val="en-GB"/>
        </w:rPr>
        <w:t xml:space="preserve"> to create a </w:t>
      </w:r>
      <w:r w:rsidR="0079527F">
        <w:rPr>
          <w:lang w:val="en-GB"/>
        </w:rPr>
        <w:t>better understanding</w:t>
      </w:r>
      <w:r w:rsidR="00685095">
        <w:rPr>
          <w:lang w:val="en-GB"/>
        </w:rPr>
        <w:t xml:space="preserve"> regarding the problems in the subject</w:t>
      </w:r>
      <w:r w:rsidR="0079527F">
        <w:rPr>
          <w:lang w:val="en-GB"/>
        </w:rPr>
        <w:t xml:space="preserve"> of this thesis. </w:t>
      </w:r>
    </w:p>
    <w:p w14:paraId="0266E449" w14:textId="3FEAA24F" w:rsidR="006739AD" w:rsidRPr="009062AF" w:rsidRDefault="006739AD" w:rsidP="00FA3506">
      <w:pPr>
        <w:pStyle w:val="Rubrik2"/>
      </w:pPr>
      <w:bookmarkStart w:id="27" w:name="_Toc73618539"/>
      <w:r>
        <w:t>L</w:t>
      </w:r>
      <w:r w:rsidR="00AE09BC" w:rsidRPr="00113B7E">
        <w:t>ogistics</w:t>
      </w:r>
      <w:bookmarkEnd w:id="27"/>
    </w:p>
    <w:p w14:paraId="0264232D" w14:textId="320EF201" w:rsidR="00920054" w:rsidRPr="007E614B" w:rsidRDefault="00FC5623" w:rsidP="00FA3506">
      <w:pPr>
        <w:rPr>
          <w:rFonts w:ascii="Times" w:hAnsi="Times"/>
          <w:lang w:val="en-US"/>
        </w:rPr>
      </w:pPr>
      <w:r w:rsidRPr="007E614B">
        <w:rPr>
          <w:rFonts w:ascii="Times" w:hAnsi="Times"/>
          <w:lang w:val="en-US"/>
        </w:rPr>
        <w:t>L</w:t>
      </w:r>
      <w:r w:rsidR="00920054" w:rsidRPr="007E614B">
        <w:rPr>
          <w:rFonts w:ascii="Times" w:hAnsi="Times"/>
          <w:lang w:val="en-US"/>
        </w:rPr>
        <w:t>ogistics requires implementation, preparation, monitoring, and management of quality in material flow and administrative flow, including flow from supply to distribution to customers, as well as return flow, in order to reduce costs and improve customer service</w:t>
      </w:r>
      <w:r w:rsidR="00E63908" w:rsidRPr="007E614B">
        <w:rPr>
          <w:rFonts w:ascii="Times" w:hAnsi="Times"/>
          <w:lang w:val="en-US"/>
        </w:rPr>
        <w:t xml:space="preserve"> (</w:t>
      </w:r>
      <w:r w:rsidR="00E63908" w:rsidRPr="007E614B">
        <w:rPr>
          <w:rFonts w:ascii="Times" w:hAnsi="Times"/>
          <w:color w:val="000000"/>
          <w:shd w:val="clear" w:color="auto" w:fill="FFFFFF"/>
          <w:lang w:val="en-US"/>
        </w:rPr>
        <w:t xml:space="preserve">Council </w:t>
      </w:r>
      <w:r w:rsidR="00D44491" w:rsidRPr="007E614B">
        <w:rPr>
          <w:rFonts w:ascii="Times" w:hAnsi="Times"/>
          <w:color w:val="000000"/>
          <w:shd w:val="clear" w:color="auto" w:fill="FFFFFF"/>
          <w:lang w:val="en-US"/>
        </w:rPr>
        <w:t>of</w:t>
      </w:r>
      <w:r w:rsidR="00E63908" w:rsidRPr="007E614B">
        <w:rPr>
          <w:rFonts w:ascii="Times" w:hAnsi="Times"/>
          <w:color w:val="000000"/>
          <w:shd w:val="clear" w:color="auto" w:fill="FFFFFF"/>
          <w:lang w:val="en-US"/>
        </w:rPr>
        <w:t xml:space="preserve"> Supply Chain Management </w:t>
      </w:r>
      <w:r w:rsidR="00A75913" w:rsidRPr="007E614B">
        <w:rPr>
          <w:rFonts w:ascii="Times" w:hAnsi="Times"/>
          <w:color w:val="000000"/>
          <w:shd w:val="clear" w:color="auto" w:fill="FFFFFF"/>
          <w:lang w:val="en-US"/>
        </w:rPr>
        <w:t>Professionals</w:t>
      </w:r>
      <w:r w:rsidR="00E63908" w:rsidRPr="007E614B">
        <w:rPr>
          <w:rFonts w:ascii="Times" w:hAnsi="Times"/>
          <w:color w:val="000000"/>
          <w:shd w:val="clear" w:color="auto" w:fill="FFFFFF"/>
          <w:lang w:val="en-US"/>
        </w:rPr>
        <w:t>, 201</w:t>
      </w:r>
      <w:r w:rsidRPr="007E614B">
        <w:rPr>
          <w:rFonts w:ascii="Times" w:hAnsi="Times"/>
          <w:color w:val="000000"/>
          <w:shd w:val="clear" w:color="auto" w:fill="FFFFFF"/>
          <w:lang w:val="en-US"/>
        </w:rPr>
        <w:t>0</w:t>
      </w:r>
      <w:r w:rsidR="00E63908" w:rsidRPr="007E614B">
        <w:rPr>
          <w:rFonts w:ascii="Times" w:hAnsi="Times"/>
          <w:color w:val="000000"/>
          <w:shd w:val="clear" w:color="auto" w:fill="FFFFFF"/>
          <w:lang w:val="en-US"/>
        </w:rPr>
        <w:t>)</w:t>
      </w:r>
    </w:p>
    <w:p w14:paraId="6D94735E" w14:textId="731ACE70" w:rsidR="00213887" w:rsidRPr="007E614B" w:rsidRDefault="00213887" w:rsidP="00FA3506">
      <w:pPr>
        <w:rPr>
          <w:rFonts w:ascii="Times" w:hAnsi="Times"/>
          <w:lang w:val="en-US"/>
        </w:rPr>
      </w:pPr>
    </w:p>
    <w:p w14:paraId="20A506B1" w14:textId="086E98CB" w:rsidR="00A201E0" w:rsidRPr="007E614B" w:rsidRDefault="005B5B91" w:rsidP="00A201E0">
      <w:pPr>
        <w:rPr>
          <w:rFonts w:ascii="Times" w:hAnsi="Times"/>
          <w:color w:val="000000" w:themeColor="text1"/>
          <w:lang w:val="en-US"/>
        </w:rPr>
      </w:pPr>
      <w:r>
        <w:rPr>
          <w:rFonts w:ascii="Times" w:hAnsi="Times"/>
          <w:color w:val="000000" w:themeColor="text1"/>
          <w:lang w:val="en-US"/>
        </w:rPr>
        <w:t xml:space="preserve">Sullivan, </w:t>
      </w:r>
      <w:proofErr w:type="spellStart"/>
      <w:r>
        <w:rPr>
          <w:rFonts w:ascii="Times" w:hAnsi="Times"/>
          <w:color w:val="000000" w:themeColor="text1"/>
          <w:lang w:val="en-US"/>
        </w:rPr>
        <w:t>Barthorpe</w:t>
      </w:r>
      <w:proofErr w:type="spellEnd"/>
      <w:r>
        <w:rPr>
          <w:rFonts w:ascii="Times" w:hAnsi="Times"/>
          <w:color w:val="000000" w:themeColor="text1"/>
          <w:lang w:val="en-US"/>
        </w:rPr>
        <w:t xml:space="preserve"> &amp; Robbins (2010) states that</w:t>
      </w:r>
      <w:r w:rsidRPr="007E614B">
        <w:rPr>
          <w:rFonts w:ascii="Times" w:hAnsi="Times"/>
          <w:color w:val="000000" w:themeColor="text1"/>
          <w:lang w:val="en-US"/>
        </w:rPr>
        <w:t xml:space="preserve"> </w:t>
      </w:r>
      <w:r>
        <w:rPr>
          <w:rFonts w:ascii="Times" w:hAnsi="Times"/>
          <w:color w:val="000000" w:themeColor="text1"/>
          <w:lang w:val="en-US"/>
        </w:rPr>
        <w:t>l</w:t>
      </w:r>
      <w:r w:rsidR="00A201E0" w:rsidRPr="007E614B">
        <w:rPr>
          <w:rFonts w:ascii="Times" w:hAnsi="Times"/>
          <w:color w:val="000000" w:themeColor="text1"/>
          <w:lang w:val="en-US"/>
        </w:rPr>
        <w:t>ogistics is based on the military need to monitor the movement of different resources, such as ammunition, food and fuel in large quantities to meet specific necessities during various ongoing or expected attacks. Logistics was something that was valuable</w:t>
      </w:r>
      <w:r w:rsidR="00390AD6" w:rsidRPr="007E614B">
        <w:rPr>
          <w:rFonts w:ascii="Times" w:hAnsi="Times"/>
          <w:color w:val="000000" w:themeColor="text1"/>
          <w:lang w:val="en-US"/>
        </w:rPr>
        <w:t>,</w:t>
      </w:r>
      <w:r w:rsidR="00A201E0" w:rsidRPr="007E614B">
        <w:rPr>
          <w:rFonts w:ascii="Times" w:hAnsi="Times"/>
          <w:color w:val="000000" w:themeColor="text1"/>
          <w:lang w:val="en-US"/>
        </w:rPr>
        <w:t xml:space="preserve"> important and useful during World War II</w:t>
      </w:r>
      <w:r>
        <w:rPr>
          <w:rFonts w:ascii="Times" w:hAnsi="Times"/>
          <w:color w:val="000000" w:themeColor="text1"/>
          <w:lang w:val="en-US"/>
        </w:rPr>
        <w:t>.</w:t>
      </w:r>
      <w:r w:rsidR="0054319D">
        <w:rPr>
          <w:rFonts w:ascii="Times" w:hAnsi="Times"/>
          <w:color w:val="000000" w:themeColor="text1"/>
          <w:lang w:val="en-US"/>
        </w:rPr>
        <w:t xml:space="preserve"> </w:t>
      </w:r>
      <w:r w:rsidR="008F5BFE">
        <w:rPr>
          <w:rFonts w:ascii="Times" w:hAnsi="Times"/>
          <w:color w:val="000000" w:themeColor="text1"/>
          <w:lang w:val="en-US"/>
        </w:rPr>
        <w:t xml:space="preserve">The view of logistics during the World War II was that </w:t>
      </w:r>
      <w:r w:rsidR="00393D01">
        <w:rPr>
          <w:rFonts w:ascii="Times" w:hAnsi="Times"/>
          <w:color w:val="000000" w:themeColor="text1"/>
          <w:lang w:val="en-US"/>
        </w:rPr>
        <w:t xml:space="preserve">it was valuable, useful, </w:t>
      </w:r>
      <w:r w:rsidR="00C0268E">
        <w:rPr>
          <w:rFonts w:ascii="Times" w:hAnsi="Times"/>
          <w:color w:val="000000" w:themeColor="text1"/>
          <w:lang w:val="en-US"/>
        </w:rPr>
        <w:t>important and had a positive impact.</w:t>
      </w:r>
      <w:r w:rsidR="00393D01">
        <w:rPr>
          <w:rFonts w:ascii="Times" w:hAnsi="Times"/>
          <w:color w:val="000000" w:themeColor="text1"/>
          <w:lang w:val="en-US"/>
        </w:rPr>
        <w:t xml:space="preserve"> </w:t>
      </w:r>
    </w:p>
    <w:p w14:paraId="75FE64ED" w14:textId="77777777" w:rsidR="00A201E0" w:rsidRPr="007E614B" w:rsidRDefault="00A201E0" w:rsidP="00A201E0">
      <w:pPr>
        <w:rPr>
          <w:rFonts w:ascii="Times" w:hAnsi="Times"/>
          <w:color w:val="000000" w:themeColor="text1"/>
          <w:lang w:val="en-US"/>
        </w:rPr>
      </w:pPr>
    </w:p>
    <w:p w14:paraId="666E911A" w14:textId="41361165" w:rsidR="00213887" w:rsidRPr="007E614B" w:rsidRDefault="00A201E0" w:rsidP="00FA3506">
      <w:pPr>
        <w:rPr>
          <w:rFonts w:ascii="Times" w:hAnsi="Times"/>
          <w:color w:val="000000" w:themeColor="text1"/>
          <w:lang w:val="en-US"/>
        </w:rPr>
      </w:pPr>
      <w:r w:rsidRPr="007E614B">
        <w:rPr>
          <w:rFonts w:ascii="Times" w:hAnsi="Times"/>
          <w:color w:val="000000" w:themeColor="text1"/>
          <w:lang w:val="en-US"/>
        </w:rPr>
        <w:t>As of today, logistics has become a consideration that many transportation and production companies consider, for the simple reason that logistics helps a company improve its productivity. Due to the logistics being wide-ranging and including all products or materials from conception to completion, there are many different names for the different divisions. This group consists of various branches including transport logistics, production logistics, and third-party logistics</w:t>
      </w:r>
      <w:r w:rsidR="006476B5" w:rsidRPr="007E614B">
        <w:rPr>
          <w:rFonts w:ascii="Times" w:hAnsi="Times"/>
          <w:color w:val="000000" w:themeColor="text1"/>
          <w:lang w:val="en-US"/>
        </w:rPr>
        <w:t xml:space="preserve"> (Sullivan, </w:t>
      </w:r>
      <w:proofErr w:type="spellStart"/>
      <w:r w:rsidR="006476B5" w:rsidRPr="007E614B">
        <w:rPr>
          <w:rFonts w:ascii="Times" w:hAnsi="Times"/>
          <w:color w:val="000000" w:themeColor="text1"/>
          <w:lang w:val="en-US"/>
        </w:rPr>
        <w:t>Barthorpe</w:t>
      </w:r>
      <w:proofErr w:type="spellEnd"/>
      <w:r w:rsidR="006476B5" w:rsidRPr="007E614B">
        <w:rPr>
          <w:rFonts w:ascii="Times" w:hAnsi="Times"/>
          <w:color w:val="000000" w:themeColor="text1"/>
          <w:lang w:val="en-US"/>
        </w:rPr>
        <w:t xml:space="preserve"> and Robbins, 2010).</w:t>
      </w:r>
    </w:p>
    <w:p w14:paraId="52463119" w14:textId="69D66B04" w:rsidR="0050509C" w:rsidRPr="007E614B" w:rsidRDefault="0050509C" w:rsidP="00FA3506">
      <w:pPr>
        <w:rPr>
          <w:rFonts w:ascii="Times" w:hAnsi="Times"/>
          <w:color w:val="000000" w:themeColor="text1"/>
          <w:lang w:val="en-US"/>
        </w:rPr>
      </w:pPr>
    </w:p>
    <w:p w14:paraId="77573979" w14:textId="26B41B95" w:rsidR="001153E6" w:rsidRPr="007E614B" w:rsidRDefault="006134F5" w:rsidP="00FA3506">
      <w:pPr>
        <w:rPr>
          <w:rFonts w:ascii="Times" w:hAnsi="Times"/>
          <w:color w:val="000000" w:themeColor="text1"/>
          <w:lang w:val="en-US"/>
        </w:rPr>
      </w:pPr>
      <w:r w:rsidRPr="007E614B">
        <w:rPr>
          <w:rFonts w:ascii="Times" w:hAnsi="Times"/>
          <w:color w:val="000000" w:themeColor="text1"/>
          <w:lang w:val="en-US"/>
        </w:rPr>
        <w:t>During the 19</w:t>
      </w:r>
      <w:r w:rsidR="000208D9" w:rsidRPr="007E614B">
        <w:rPr>
          <w:rFonts w:ascii="Times" w:hAnsi="Times"/>
          <w:color w:val="000000" w:themeColor="text1"/>
          <w:lang w:val="en-US"/>
        </w:rPr>
        <w:t>8</w:t>
      </w:r>
      <w:r w:rsidR="007B18E6" w:rsidRPr="007E614B">
        <w:rPr>
          <w:rFonts w:ascii="Times" w:hAnsi="Times"/>
          <w:color w:val="000000" w:themeColor="text1"/>
          <w:lang w:val="en-US"/>
        </w:rPr>
        <w:t>0’s</w:t>
      </w:r>
      <w:r w:rsidR="000208D9" w:rsidRPr="007E614B">
        <w:rPr>
          <w:rFonts w:ascii="Times" w:hAnsi="Times"/>
          <w:color w:val="000000" w:themeColor="text1"/>
          <w:lang w:val="en-US"/>
        </w:rPr>
        <w:t xml:space="preserve"> </w:t>
      </w:r>
      <w:r w:rsidR="00B56EDA" w:rsidRPr="007E614B">
        <w:rPr>
          <w:rFonts w:ascii="Times" w:hAnsi="Times"/>
          <w:color w:val="000000" w:themeColor="text1"/>
          <w:lang w:val="en-US"/>
        </w:rPr>
        <w:t xml:space="preserve">logistics </w:t>
      </w:r>
      <w:r w:rsidR="00130B1B" w:rsidRPr="007E614B">
        <w:rPr>
          <w:rFonts w:ascii="Times" w:hAnsi="Times"/>
          <w:color w:val="000000" w:themeColor="text1"/>
          <w:lang w:val="en-US"/>
        </w:rPr>
        <w:t xml:space="preserve">were defined by Shapiro and Heskett (1985) </w:t>
      </w:r>
      <w:r w:rsidR="0062364C" w:rsidRPr="007E614B">
        <w:rPr>
          <w:rFonts w:ascii="Times" w:hAnsi="Times"/>
          <w:color w:val="000000" w:themeColor="text1"/>
          <w:lang w:val="en-US"/>
        </w:rPr>
        <w:t>as the seven rights</w:t>
      </w:r>
      <w:r w:rsidR="0040733A" w:rsidRPr="007E614B">
        <w:rPr>
          <w:rFonts w:ascii="Times" w:hAnsi="Times"/>
          <w:color w:val="000000" w:themeColor="text1"/>
          <w:lang w:val="en-US"/>
        </w:rPr>
        <w:t>. Today it is viewed as a classic</w:t>
      </w:r>
      <w:r w:rsidR="007467CA" w:rsidRPr="007E614B">
        <w:rPr>
          <w:rFonts w:ascii="Times" w:hAnsi="Times"/>
          <w:color w:val="000000" w:themeColor="text1"/>
          <w:lang w:val="en-US"/>
        </w:rPr>
        <w:t xml:space="preserve"> and well-defined</w:t>
      </w:r>
      <w:r w:rsidR="0040733A" w:rsidRPr="007E614B">
        <w:rPr>
          <w:rFonts w:ascii="Times" w:hAnsi="Times"/>
          <w:color w:val="000000" w:themeColor="text1"/>
          <w:lang w:val="en-US"/>
        </w:rPr>
        <w:t xml:space="preserve"> interpretation </w:t>
      </w:r>
      <w:r w:rsidR="007467CA" w:rsidRPr="007E614B">
        <w:rPr>
          <w:rFonts w:ascii="Times" w:hAnsi="Times"/>
          <w:color w:val="000000" w:themeColor="text1"/>
          <w:lang w:val="en-US"/>
        </w:rPr>
        <w:t>of logistics</w:t>
      </w:r>
      <w:r w:rsidR="00D10FB7">
        <w:rPr>
          <w:rFonts w:ascii="Times" w:hAnsi="Times"/>
          <w:color w:val="000000" w:themeColor="text1"/>
          <w:lang w:val="en-US"/>
        </w:rPr>
        <w:t>.</w:t>
      </w:r>
      <w:r w:rsidR="00EC062B" w:rsidRPr="007E614B">
        <w:rPr>
          <w:rFonts w:ascii="Times" w:hAnsi="Times"/>
          <w:color w:val="000000" w:themeColor="text1"/>
          <w:lang w:val="en-US"/>
        </w:rPr>
        <w:t xml:space="preserve"> </w:t>
      </w:r>
    </w:p>
    <w:p w14:paraId="53CC9CBE" w14:textId="22288F55" w:rsidR="001153E6" w:rsidRDefault="007C5BD4" w:rsidP="00FA3506">
      <w:pPr>
        <w:rPr>
          <w:rFonts w:ascii="Times" w:hAnsi="Times"/>
          <w:color w:val="000000" w:themeColor="text1"/>
          <w:lang w:val="en-US"/>
        </w:rPr>
      </w:pPr>
      <w:r w:rsidRPr="007E614B">
        <w:rPr>
          <w:rFonts w:ascii="Times" w:hAnsi="Times"/>
          <w:color w:val="000000" w:themeColor="text1"/>
          <w:lang w:val="en-US"/>
        </w:rPr>
        <w:t xml:space="preserve">Logistics is characterized as the activities that have to do with obtaining the right product or service in the right quantities, in the right condition, at the right place, at the right time, </w:t>
      </w:r>
      <w:r w:rsidR="00FA461C" w:rsidRPr="007E614B">
        <w:rPr>
          <w:rFonts w:ascii="Times" w:hAnsi="Times"/>
          <w:color w:val="000000" w:themeColor="text1"/>
          <w:lang w:val="en-US"/>
        </w:rPr>
        <w:t>for</w:t>
      </w:r>
      <w:r w:rsidRPr="007E614B">
        <w:rPr>
          <w:rFonts w:ascii="Times" w:hAnsi="Times"/>
          <w:color w:val="000000" w:themeColor="text1"/>
          <w:lang w:val="en-US"/>
        </w:rPr>
        <w:t xml:space="preserve"> the right consumer, at the right expense</w:t>
      </w:r>
      <w:r w:rsidR="00AF2D43" w:rsidRPr="007E614B">
        <w:rPr>
          <w:rFonts w:ascii="Times" w:hAnsi="Times"/>
          <w:color w:val="000000" w:themeColor="text1"/>
          <w:lang w:val="en-US"/>
        </w:rPr>
        <w:t>.</w:t>
      </w:r>
    </w:p>
    <w:p w14:paraId="5A23B679" w14:textId="0E330FA7" w:rsidR="001153E6" w:rsidRPr="007E614B" w:rsidRDefault="009062AF" w:rsidP="00FA3506">
      <w:pPr>
        <w:rPr>
          <w:rFonts w:ascii="Times" w:hAnsi="Times"/>
          <w:color w:val="000000" w:themeColor="text1"/>
          <w:lang w:val="en-US"/>
        </w:rPr>
      </w:pPr>
      <w:r w:rsidRPr="007E614B">
        <w:rPr>
          <w:rFonts w:ascii="Times" w:hAnsi="Times"/>
          <w:noProof/>
          <w:lang w:val="en-US"/>
        </w:rPr>
        <w:drawing>
          <wp:anchor distT="0" distB="0" distL="114300" distR="114300" simplePos="0" relativeHeight="251658240" behindDoc="0" locked="0" layoutInCell="1" allowOverlap="1" wp14:anchorId="5E358166" wp14:editId="7E6555DA">
            <wp:simplePos x="0" y="0"/>
            <wp:positionH relativeFrom="column">
              <wp:posOffset>398684</wp:posOffset>
            </wp:positionH>
            <wp:positionV relativeFrom="paragraph">
              <wp:posOffset>245745</wp:posOffset>
            </wp:positionV>
            <wp:extent cx="4053840" cy="2285105"/>
            <wp:effectExtent l="0" t="0" r="0" b="1270"/>
            <wp:wrapTopAndBottom/>
            <wp:docPr id="14" name="Bildobjekt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Bildobjekt 14"/>
                    <pic:cNvPicPr/>
                  </pic:nvPicPr>
                  <pic:blipFill>
                    <a:blip r:embed="rId23"/>
                    <a:stretch>
                      <a:fillRect/>
                    </a:stretch>
                  </pic:blipFill>
                  <pic:spPr>
                    <a:xfrm>
                      <a:off x="0" y="0"/>
                      <a:ext cx="4053840" cy="2285105"/>
                    </a:xfrm>
                    <a:prstGeom prst="rect">
                      <a:avLst/>
                    </a:prstGeom>
                  </pic:spPr>
                </pic:pic>
              </a:graphicData>
            </a:graphic>
            <wp14:sizeRelH relativeFrom="page">
              <wp14:pctWidth>0</wp14:pctWidth>
            </wp14:sizeRelH>
            <wp14:sizeRelV relativeFrom="page">
              <wp14:pctHeight>0</wp14:pctHeight>
            </wp14:sizeRelV>
          </wp:anchor>
        </w:drawing>
      </w:r>
    </w:p>
    <w:p w14:paraId="6CC68FFF" w14:textId="1C1C8BFC" w:rsidR="006B361D" w:rsidRPr="007E614B" w:rsidRDefault="006B361D" w:rsidP="001153E6">
      <w:pPr>
        <w:jc w:val="center"/>
        <w:rPr>
          <w:rFonts w:ascii="Times" w:hAnsi="Times"/>
          <w:color w:val="000000" w:themeColor="text1"/>
          <w:lang w:val="en-US"/>
        </w:rPr>
      </w:pPr>
    </w:p>
    <w:p w14:paraId="08FD81C7" w14:textId="77777777" w:rsidR="00B2727F" w:rsidRDefault="00B2727F" w:rsidP="001153E6">
      <w:pPr>
        <w:jc w:val="center"/>
        <w:rPr>
          <w:rFonts w:ascii="Times" w:hAnsi="Times"/>
          <w:i/>
          <w:color w:val="000000" w:themeColor="text1"/>
          <w:sz w:val="22"/>
          <w:szCs w:val="22"/>
          <w:lang w:val="en-US"/>
        </w:rPr>
      </w:pPr>
    </w:p>
    <w:p w14:paraId="601202A0" w14:textId="7846E082" w:rsidR="006739AD" w:rsidRPr="009062AF" w:rsidRDefault="00EA1403" w:rsidP="009062AF">
      <w:pPr>
        <w:jc w:val="center"/>
        <w:rPr>
          <w:rFonts w:ascii="Times" w:hAnsi="Times"/>
          <w:i/>
          <w:color w:val="000000" w:themeColor="text1"/>
          <w:sz w:val="22"/>
          <w:szCs w:val="22"/>
          <w:lang w:val="en-US"/>
        </w:rPr>
      </w:pPr>
      <w:r w:rsidRPr="007E614B">
        <w:rPr>
          <w:rFonts w:ascii="Times" w:hAnsi="Times"/>
          <w:i/>
          <w:color w:val="000000" w:themeColor="text1"/>
          <w:sz w:val="22"/>
          <w:szCs w:val="22"/>
          <w:lang w:val="en-US"/>
        </w:rPr>
        <w:t xml:space="preserve">Figure </w:t>
      </w:r>
      <w:r w:rsidR="00E27ABF">
        <w:rPr>
          <w:rFonts w:ascii="Times" w:hAnsi="Times"/>
          <w:i/>
          <w:color w:val="000000" w:themeColor="text1"/>
          <w:sz w:val="22"/>
          <w:szCs w:val="22"/>
          <w:lang w:val="en-US"/>
        </w:rPr>
        <w:t>3</w:t>
      </w:r>
      <w:r w:rsidR="00220EE0" w:rsidRPr="007E614B">
        <w:rPr>
          <w:rFonts w:ascii="Times" w:hAnsi="Times"/>
          <w:i/>
          <w:color w:val="000000" w:themeColor="text1"/>
          <w:sz w:val="22"/>
          <w:szCs w:val="22"/>
          <w:lang w:val="en-US"/>
        </w:rPr>
        <w:t>.1</w:t>
      </w:r>
      <w:r w:rsidR="006D1930" w:rsidRPr="007E614B">
        <w:rPr>
          <w:rFonts w:ascii="Times" w:hAnsi="Times"/>
          <w:i/>
          <w:color w:val="000000" w:themeColor="text1"/>
          <w:sz w:val="22"/>
          <w:szCs w:val="22"/>
          <w:lang w:val="en-US"/>
        </w:rPr>
        <w:t>.1</w:t>
      </w:r>
      <w:r w:rsidR="00220EE0" w:rsidRPr="007E614B">
        <w:rPr>
          <w:rFonts w:ascii="Times" w:hAnsi="Times"/>
          <w:i/>
          <w:color w:val="000000" w:themeColor="text1"/>
          <w:sz w:val="22"/>
          <w:szCs w:val="22"/>
          <w:lang w:val="en-US"/>
        </w:rPr>
        <w:t xml:space="preserve">: </w:t>
      </w:r>
      <w:r w:rsidR="00220EE0" w:rsidRPr="007E614B">
        <w:rPr>
          <w:rFonts w:ascii="Times" w:hAnsi="Times"/>
          <w:i/>
          <w:iCs/>
          <w:color w:val="000000" w:themeColor="text1"/>
          <w:sz w:val="22"/>
          <w:szCs w:val="22"/>
          <w:lang w:val="en-US"/>
        </w:rPr>
        <w:t>The seven rights of logistics</w:t>
      </w:r>
    </w:p>
    <w:p w14:paraId="7F313B28" w14:textId="3BD344CB" w:rsidR="006B361D" w:rsidRPr="00113B7E" w:rsidRDefault="006B361D" w:rsidP="00113B7E">
      <w:pPr>
        <w:pStyle w:val="Rubrik2"/>
      </w:pPr>
      <w:bookmarkStart w:id="28" w:name="_Toc73618540"/>
      <w:r w:rsidRPr="00113B7E">
        <w:lastRenderedPageBreak/>
        <w:t>Construction logistics</w:t>
      </w:r>
      <w:bookmarkEnd w:id="28"/>
    </w:p>
    <w:p w14:paraId="43B5319E" w14:textId="77777777" w:rsidR="006739AD" w:rsidRDefault="006739AD" w:rsidP="00C51C62">
      <w:pPr>
        <w:rPr>
          <w:rFonts w:ascii="Times" w:hAnsi="Times"/>
          <w:lang w:val="en"/>
        </w:rPr>
      </w:pPr>
    </w:p>
    <w:p w14:paraId="6B574EF8" w14:textId="1118E90F" w:rsidR="00C51C62" w:rsidRPr="007E614B" w:rsidRDefault="00C51C62" w:rsidP="00C51C62">
      <w:pPr>
        <w:rPr>
          <w:rFonts w:ascii="Times" w:hAnsi="Times"/>
          <w:color w:val="000000"/>
          <w:lang w:val="en"/>
        </w:rPr>
      </w:pPr>
      <w:r w:rsidRPr="007E614B">
        <w:rPr>
          <w:rFonts w:ascii="Times" w:hAnsi="Times"/>
          <w:lang w:val="en"/>
        </w:rPr>
        <w:t xml:space="preserve">. In other terms, the targets are to generate value in the production process for the </w:t>
      </w:r>
      <w:r w:rsidR="000A76DE">
        <w:rPr>
          <w:rFonts w:ascii="Times" w:hAnsi="Times"/>
          <w:lang w:val="en"/>
        </w:rPr>
        <w:t>e</w:t>
      </w:r>
      <w:r w:rsidR="00712319">
        <w:rPr>
          <w:rFonts w:ascii="Times" w:hAnsi="Times"/>
          <w:lang w:val="en"/>
        </w:rPr>
        <w:t>nd-</w:t>
      </w:r>
      <w:r w:rsidRPr="007E614B">
        <w:rPr>
          <w:rFonts w:ascii="Times" w:hAnsi="Times"/>
          <w:lang w:val="en"/>
        </w:rPr>
        <w:t>consumer and to reduce costs</w:t>
      </w:r>
      <w:r w:rsidRPr="007E614B">
        <w:rPr>
          <w:rFonts w:ascii="Times" w:hAnsi="Times"/>
          <w:color w:val="000000"/>
          <w:lang w:val="en"/>
        </w:rPr>
        <w:t xml:space="preserve"> (Borges da Silva &amp; Ferreira Cardoso, 1999). </w:t>
      </w:r>
      <w:r w:rsidRPr="007E614B">
        <w:rPr>
          <w:rFonts w:ascii="Times" w:hAnsi="Times"/>
          <w:lang w:val="en-US"/>
        </w:rPr>
        <w:t>Clausen (1995) argues that construction logistics includes the planning, organization, arrangement and monitoring of the material flow from the acquisition of raw materials to the integration into the completed building.</w:t>
      </w:r>
    </w:p>
    <w:p w14:paraId="0F7D7223" w14:textId="77777777" w:rsidR="00C51C62" w:rsidRPr="007E614B" w:rsidRDefault="00C51C62" w:rsidP="00C51C62">
      <w:pPr>
        <w:rPr>
          <w:rFonts w:ascii="Times" w:hAnsi="Times"/>
          <w:color w:val="000000"/>
          <w:lang w:val="en"/>
        </w:rPr>
      </w:pPr>
    </w:p>
    <w:p w14:paraId="5A906DDF" w14:textId="1663EB34" w:rsidR="00C51C62" w:rsidRPr="007E614B" w:rsidRDefault="00C51C62" w:rsidP="00C51C62">
      <w:pPr>
        <w:rPr>
          <w:rFonts w:ascii="Times" w:hAnsi="Times"/>
          <w:color w:val="000000"/>
          <w:lang w:val="en"/>
        </w:rPr>
      </w:pPr>
      <w:r w:rsidRPr="007E614B">
        <w:rPr>
          <w:rFonts w:ascii="Times" w:hAnsi="Times"/>
          <w:color w:val="000000"/>
          <w:lang w:val="en"/>
        </w:rPr>
        <w:t xml:space="preserve">Borges da Silva &amp; Ferreira Cardoso (1999) further states that in a construction company, logistics features may be categorized into supply logistics and site logistics. </w:t>
      </w:r>
      <w:r w:rsidRPr="007E614B">
        <w:rPr>
          <w:rFonts w:ascii="Times" w:hAnsi="Times"/>
          <w:lang w:val="en"/>
        </w:rPr>
        <w:t xml:space="preserve"> </w:t>
      </w:r>
      <w:r w:rsidRPr="007E614B">
        <w:rPr>
          <w:rFonts w:ascii="Times" w:hAnsi="Times"/>
          <w:color w:val="000000"/>
          <w:lang w:val="en"/>
        </w:rPr>
        <w:t xml:space="preserve">Supply logistics are related to supply resources, planning of supplies, distribution to and off the site, management of storage stock and other </w:t>
      </w:r>
      <w:r w:rsidR="006256D2" w:rsidRPr="007E614B">
        <w:rPr>
          <w:rFonts w:ascii="Times" w:hAnsi="Times"/>
          <w:color w:val="000000"/>
          <w:lang w:val="en"/>
        </w:rPr>
        <w:t>activities</w:t>
      </w:r>
      <w:r w:rsidRPr="007E614B">
        <w:rPr>
          <w:rFonts w:ascii="Times" w:hAnsi="Times"/>
          <w:color w:val="000000"/>
          <w:lang w:val="en"/>
        </w:rPr>
        <w:t xml:space="preserve"> that are periodical with the production process.</w:t>
      </w:r>
      <w:r w:rsidRPr="007E614B">
        <w:rPr>
          <w:rFonts w:ascii="Times" w:hAnsi="Times"/>
          <w:lang w:val="en"/>
        </w:rPr>
        <w:t xml:space="preserve"> </w:t>
      </w:r>
      <w:r w:rsidRPr="007E614B">
        <w:rPr>
          <w:rFonts w:ascii="Times" w:hAnsi="Times"/>
          <w:color w:val="000000"/>
          <w:lang w:val="en"/>
        </w:rPr>
        <w:t xml:space="preserve"> Site logistics are associated to on-site physical flow management, coordination and control. This includes overseeing on-site processes of handling tools, protective facilities, site configuration, determining the schedule of tasks and resolving interference between development teams.</w:t>
      </w:r>
    </w:p>
    <w:p w14:paraId="1242DCFF" w14:textId="2A24D178" w:rsidR="004A295C" w:rsidRDefault="004A295C" w:rsidP="00C51C62">
      <w:pPr>
        <w:rPr>
          <w:rFonts w:ascii="Times" w:hAnsi="Times"/>
          <w:color w:val="000000"/>
          <w:lang w:val="en"/>
        </w:rPr>
      </w:pPr>
    </w:p>
    <w:p w14:paraId="75B90789" w14:textId="67D51C34" w:rsidR="006739AD" w:rsidRPr="00F93C3D" w:rsidRDefault="006739AD" w:rsidP="006739AD">
      <w:pPr>
        <w:rPr>
          <w:lang w:val="en-US"/>
        </w:rPr>
      </w:pPr>
      <w:proofErr w:type="spellStart"/>
      <w:r w:rsidRPr="00F93C3D">
        <w:rPr>
          <w:lang w:val="en-US"/>
        </w:rPr>
        <w:t>Segerstedt</w:t>
      </w:r>
      <w:proofErr w:type="spellEnd"/>
      <w:r w:rsidRPr="00F93C3D">
        <w:rPr>
          <w:lang w:val="en-US"/>
        </w:rPr>
        <w:t xml:space="preserve"> and </w:t>
      </w:r>
      <w:proofErr w:type="spellStart"/>
      <w:r w:rsidRPr="00F93C3D">
        <w:rPr>
          <w:lang w:val="en-US"/>
        </w:rPr>
        <w:t>Olofsson</w:t>
      </w:r>
      <w:proofErr w:type="spellEnd"/>
      <w:r w:rsidRPr="00F93C3D">
        <w:rPr>
          <w:lang w:val="en-US"/>
        </w:rPr>
        <w:t xml:space="preserve"> (2010) argued that the construction industry falls short with regard to other industries. </w:t>
      </w:r>
      <w:r w:rsidR="004907E3">
        <w:rPr>
          <w:lang w:val="en-US"/>
        </w:rPr>
        <w:t>A few</w:t>
      </w:r>
      <w:r w:rsidRPr="00F93C3D">
        <w:rPr>
          <w:lang w:val="en-US"/>
        </w:rPr>
        <w:t xml:space="preserve"> scholars have addressed these logistical issues at the constructions sites. </w:t>
      </w:r>
      <w:proofErr w:type="spellStart"/>
      <w:r w:rsidRPr="00F93C3D">
        <w:rPr>
          <w:lang w:val="en-US"/>
        </w:rPr>
        <w:t>Almohsen</w:t>
      </w:r>
      <w:proofErr w:type="spellEnd"/>
      <w:r w:rsidRPr="00F93C3D">
        <w:rPr>
          <w:lang w:val="en-US"/>
        </w:rPr>
        <w:t xml:space="preserve"> and </w:t>
      </w:r>
      <w:proofErr w:type="spellStart"/>
      <w:r w:rsidRPr="00F93C3D">
        <w:rPr>
          <w:lang w:val="en-US"/>
        </w:rPr>
        <w:t>Ruwanpara</w:t>
      </w:r>
      <w:proofErr w:type="spellEnd"/>
      <w:r w:rsidRPr="00F93C3D">
        <w:rPr>
          <w:lang w:val="en-US"/>
        </w:rPr>
        <w:t xml:space="preserve"> (2011) concluded that one of the most apparent causes of lost efficiency in construction logistics is "bad material, machinery, and tool management". </w:t>
      </w:r>
      <w:proofErr w:type="spellStart"/>
      <w:r w:rsidRPr="00F93C3D">
        <w:rPr>
          <w:lang w:val="en-US"/>
        </w:rPr>
        <w:t>Agapiou</w:t>
      </w:r>
      <w:proofErr w:type="spellEnd"/>
      <w:r w:rsidRPr="00F93C3D">
        <w:rPr>
          <w:lang w:val="en-US"/>
        </w:rPr>
        <w:t xml:space="preserve"> et al. (1998) identified significant impediments that have a detrimental effect in this regard. Building materials need a significant amount of storage space, which is very rare to find on the construction site. The conditions of material storage often result in destruction due to water intrusion and passage of persons and equipment. Materials that may not meet requirements can be delivered and then returned, creating assembly disruptions. Furthermore, some materials may be imported at the wrong time in the process, resulting in shortages, while other materials may be purchased in large quantities, resulting in waste.</w:t>
      </w:r>
    </w:p>
    <w:p w14:paraId="3E2E18FC" w14:textId="77777777" w:rsidR="006739AD" w:rsidRPr="00F93C3D" w:rsidRDefault="006739AD" w:rsidP="006739AD">
      <w:pPr>
        <w:rPr>
          <w:lang w:val="en-US"/>
        </w:rPr>
      </w:pPr>
    </w:p>
    <w:p w14:paraId="566314B2" w14:textId="3CDE7B54" w:rsidR="006739AD" w:rsidRPr="00F93C3D" w:rsidRDefault="006739AD" w:rsidP="006739AD">
      <w:pPr>
        <w:rPr>
          <w:lang w:val="en-US"/>
        </w:rPr>
      </w:pPr>
      <w:r w:rsidRPr="00F93C3D">
        <w:rPr>
          <w:lang w:val="en-US"/>
        </w:rPr>
        <w:t xml:space="preserve">These factors have significant economic impacts. Strandberg and Josephson (2005) discovered that 15% of construction workers' average work time was spent transporting equipment and materials to assembly areas. According to Josephson and </w:t>
      </w:r>
      <w:proofErr w:type="spellStart"/>
      <w:r w:rsidRPr="00F93C3D">
        <w:rPr>
          <w:lang w:val="en-US"/>
        </w:rPr>
        <w:t>Saukkoriipi</w:t>
      </w:r>
      <w:proofErr w:type="spellEnd"/>
      <w:r w:rsidRPr="00F93C3D">
        <w:rPr>
          <w:lang w:val="en-US"/>
        </w:rPr>
        <w:t xml:space="preserve"> (2005), waste accounts for 30–35 percent of the cost of production in the construction industry. Additionally, they found a poor degree of equipment efficiency on-site. Ying et al. (2014) concluded that the absence of systematic and consistent sourcing processes forced site workers to contend with disparate formulas for unloading, ordering and handling goods.</w:t>
      </w:r>
    </w:p>
    <w:p w14:paraId="321DC94E" w14:textId="77777777" w:rsidR="006739AD" w:rsidRPr="00F93C3D" w:rsidRDefault="006739AD" w:rsidP="006739AD">
      <w:pPr>
        <w:rPr>
          <w:lang w:val="en-US"/>
        </w:rPr>
      </w:pPr>
    </w:p>
    <w:p w14:paraId="4B716AF7" w14:textId="0CAA2AD8" w:rsidR="006739AD" w:rsidRPr="00F93C3D" w:rsidRDefault="006739AD" w:rsidP="00C51C62">
      <w:pPr>
        <w:rPr>
          <w:lang w:val="en-US"/>
        </w:rPr>
      </w:pPr>
      <w:r w:rsidRPr="00F93C3D">
        <w:rPr>
          <w:lang w:val="en-US"/>
        </w:rPr>
        <w:t xml:space="preserve">According to Ying et al. (2014), poor preparation is a significant cause of logistics issues. The handling of important logistical resources was limited in the project they examined. Occasionally, materials and products were delivered with just ten minutes' notice. As a result, site administrators were forced to form ad hoc teams to unload supplies, resulting in scheduling problems and ineffective unloading. Additionally, goods delivered in this manner often needed extra handling to reach assembly areas or workstations. Generally, the majority of construction supplies before being transported to the designated assembly area, the materials are placed in storage facility on site. Thunberg and Persson (2014) reported the issue with distribution systems by stating that less than 40% of overall supply to a construction site was </w:t>
      </w:r>
      <w:r w:rsidRPr="00F93C3D">
        <w:rPr>
          <w:lang w:val="en-US"/>
        </w:rPr>
        <w:lastRenderedPageBreak/>
        <w:t xml:space="preserve">transported and delivered in the correct quantities, on schedule and in the correct place, without damage and with proper documentation. Behera et al. (2015, p. 1337) identified significant issues as a result of unsatisfactory interfaces between material suppliers and contractors, including "delivery schedule deviations, incorrect and faulty orders, lengthy storage times, inconvenient packaging, and massive deliveries”. </w:t>
      </w:r>
    </w:p>
    <w:p w14:paraId="5CB5706E" w14:textId="77777777" w:rsidR="006739AD" w:rsidRPr="007E614B" w:rsidRDefault="006739AD" w:rsidP="00C51C62">
      <w:pPr>
        <w:rPr>
          <w:rFonts w:ascii="Times" w:hAnsi="Times"/>
          <w:color w:val="000000"/>
          <w:lang w:val="en"/>
        </w:rPr>
      </w:pPr>
    </w:p>
    <w:p w14:paraId="057D4EF9" w14:textId="3B5DC40C" w:rsidR="004A6FFF" w:rsidRPr="009062AF" w:rsidRDefault="004A295C" w:rsidP="00FC63DC">
      <w:pPr>
        <w:pStyle w:val="Rubrik3"/>
      </w:pPr>
      <w:bookmarkStart w:id="29" w:name="_Toc73618541"/>
      <w:r w:rsidRPr="00113B7E">
        <w:t>Just-in-time</w:t>
      </w:r>
      <w:bookmarkEnd w:id="29"/>
    </w:p>
    <w:p w14:paraId="2F8C0392" w14:textId="5CA01CCA" w:rsidR="00EA3DB8" w:rsidRPr="007E614B" w:rsidRDefault="00FC63DC" w:rsidP="00FC63DC">
      <w:pPr>
        <w:rPr>
          <w:rFonts w:ascii="Times" w:hAnsi="Times"/>
          <w:lang w:val="en-GB"/>
        </w:rPr>
      </w:pPr>
      <w:r w:rsidRPr="007E614B">
        <w:rPr>
          <w:rFonts w:ascii="Times" w:hAnsi="Times"/>
          <w:lang w:val="en-GB"/>
        </w:rPr>
        <w:t>Just-in-time (JIT) is a way to streamline deliveries and the aim is to bring the right materials to the right place at the right time (Hansson</w:t>
      </w:r>
      <w:r w:rsidR="00E943E7" w:rsidRPr="007E614B">
        <w:rPr>
          <w:rFonts w:ascii="Times" w:hAnsi="Times"/>
          <w:lang w:val="en-GB"/>
        </w:rPr>
        <w:t xml:space="preserve">, </w:t>
      </w:r>
      <w:proofErr w:type="spellStart"/>
      <w:r w:rsidR="00E943E7" w:rsidRPr="007E614B">
        <w:rPr>
          <w:rFonts w:ascii="Times" w:hAnsi="Times"/>
          <w:lang w:val="en-GB"/>
        </w:rPr>
        <w:t>Aulin</w:t>
      </w:r>
      <w:proofErr w:type="spellEnd"/>
      <w:r w:rsidR="00E943E7" w:rsidRPr="007E614B">
        <w:rPr>
          <w:rFonts w:ascii="Times" w:hAnsi="Times"/>
          <w:lang w:val="en-GB"/>
        </w:rPr>
        <w:t>, Landin, Olander, Persson, Persson</w:t>
      </w:r>
      <w:r w:rsidR="0093585D" w:rsidRPr="007E614B">
        <w:rPr>
          <w:rFonts w:ascii="Times" w:hAnsi="Times"/>
          <w:lang w:val="en-GB"/>
        </w:rPr>
        <w:t>, 2017</w:t>
      </w:r>
      <w:r w:rsidR="006A31A1" w:rsidRPr="007E614B">
        <w:rPr>
          <w:rFonts w:ascii="Times" w:hAnsi="Times"/>
          <w:lang w:val="en-GB"/>
        </w:rPr>
        <w:t>, p 519</w:t>
      </w:r>
      <w:r w:rsidR="0093585D" w:rsidRPr="007E614B">
        <w:rPr>
          <w:rFonts w:ascii="Times" w:hAnsi="Times"/>
          <w:lang w:val="en-GB"/>
        </w:rPr>
        <w:t>)</w:t>
      </w:r>
      <w:r w:rsidR="0029574D" w:rsidRPr="007E614B">
        <w:rPr>
          <w:rFonts w:ascii="Times" w:hAnsi="Times"/>
          <w:lang w:val="en-GB"/>
        </w:rPr>
        <w:t>.</w:t>
      </w:r>
      <w:r w:rsidR="00BB3683" w:rsidRPr="007E614B">
        <w:rPr>
          <w:rFonts w:ascii="Times" w:hAnsi="Times"/>
          <w:lang w:val="en-GB"/>
        </w:rPr>
        <w:t xml:space="preserve"> By implicating JIT production gets regulated and pushed to order in the processes. Waste decreases</w:t>
      </w:r>
      <w:r w:rsidR="006745AA" w:rsidRPr="007E614B">
        <w:rPr>
          <w:rFonts w:ascii="Times" w:hAnsi="Times"/>
          <w:lang w:val="en-GB"/>
        </w:rPr>
        <w:t xml:space="preserve"> and</w:t>
      </w:r>
      <w:r w:rsidR="00BB3683" w:rsidRPr="007E614B">
        <w:rPr>
          <w:rFonts w:ascii="Times" w:hAnsi="Times"/>
          <w:lang w:val="en-GB"/>
        </w:rPr>
        <w:t xml:space="preserve"> lower physical workload is given to the workers</w:t>
      </w:r>
      <w:r w:rsidR="006745AA" w:rsidRPr="007E614B">
        <w:rPr>
          <w:rFonts w:ascii="Times" w:hAnsi="Times"/>
          <w:lang w:val="en-GB"/>
        </w:rPr>
        <w:t xml:space="preserve"> but also</w:t>
      </w:r>
      <w:r w:rsidR="00BB3683" w:rsidRPr="007E614B">
        <w:rPr>
          <w:rFonts w:ascii="Times" w:hAnsi="Times"/>
          <w:lang w:val="en-GB"/>
        </w:rPr>
        <w:t xml:space="preserve"> less stress</w:t>
      </w:r>
      <w:r w:rsidR="006745AA" w:rsidRPr="007E614B">
        <w:rPr>
          <w:rFonts w:ascii="Times" w:hAnsi="Times"/>
          <w:lang w:val="en-GB"/>
        </w:rPr>
        <w:t xml:space="preserve"> and </w:t>
      </w:r>
      <w:r w:rsidR="00BB3683" w:rsidRPr="007E614B">
        <w:rPr>
          <w:rFonts w:ascii="Times" w:hAnsi="Times"/>
          <w:lang w:val="en-GB"/>
        </w:rPr>
        <w:t xml:space="preserve">less bearing surfaces. </w:t>
      </w:r>
      <w:r w:rsidR="00D55A40" w:rsidRPr="007E614B">
        <w:rPr>
          <w:rFonts w:ascii="Times" w:hAnsi="Times"/>
          <w:lang w:val="en-GB"/>
        </w:rPr>
        <w:t>What’s</w:t>
      </w:r>
      <w:r w:rsidR="006745AA" w:rsidRPr="007E614B">
        <w:rPr>
          <w:rFonts w:ascii="Times" w:hAnsi="Times"/>
          <w:lang w:val="en-GB"/>
        </w:rPr>
        <w:t xml:space="preserve"> of great value is that</w:t>
      </w:r>
      <w:r w:rsidR="00BB3683" w:rsidRPr="007E614B">
        <w:rPr>
          <w:rFonts w:ascii="Times" w:hAnsi="Times"/>
          <w:lang w:val="en-GB"/>
        </w:rPr>
        <w:t xml:space="preserve"> the</w:t>
      </w:r>
      <w:r w:rsidR="004760CD" w:rsidRPr="007E614B">
        <w:rPr>
          <w:rFonts w:ascii="Times" w:hAnsi="Times"/>
          <w:lang w:val="en-GB"/>
        </w:rPr>
        <w:t xml:space="preserve"> construction</w:t>
      </w:r>
      <w:r w:rsidR="00BB3683" w:rsidRPr="007E614B">
        <w:rPr>
          <w:rFonts w:ascii="Times" w:hAnsi="Times"/>
          <w:lang w:val="en-GB"/>
        </w:rPr>
        <w:t xml:space="preserve"> </w:t>
      </w:r>
      <w:r w:rsidR="004E121E" w:rsidRPr="007E614B">
        <w:rPr>
          <w:rFonts w:ascii="Times" w:hAnsi="Times"/>
          <w:lang w:val="en-GB"/>
        </w:rPr>
        <w:t>workers</w:t>
      </w:r>
      <w:r w:rsidR="00BB3683" w:rsidRPr="007E614B">
        <w:rPr>
          <w:rFonts w:ascii="Times" w:hAnsi="Times"/>
          <w:lang w:val="en-GB"/>
        </w:rPr>
        <w:t xml:space="preserve"> are granted the chance to focus on the role they are qualified on, </w:t>
      </w:r>
      <w:r w:rsidR="00DF76F0" w:rsidRPr="007E614B">
        <w:rPr>
          <w:rFonts w:ascii="Times" w:hAnsi="Times"/>
          <w:lang w:val="en-GB"/>
        </w:rPr>
        <w:t>i.e.,</w:t>
      </w:r>
      <w:r w:rsidR="00BB3683" w:rsidRPr="007E614B">
        <w:rPr>
          <w:rFonts w:ascii="Times" w:hAnsi="Times"/>
          <w:lang w:val="en-GB"/>
        </w:rPr>
        <w:t xml:space="preserve"> to assemble correctly</w:t>
      </w:r>
      <w:r w:rsidR="007B3596" w:rsidRPr="007E614B">
        <w:rPr>
          <w:rFonts w:ascii="Times" w:hAnsi="Times"/>
          <w:lang w:val="en-GB"/>
        </w:rPr>
        <w:t xml:space="preserve">, instead of </w:t>
      </w:r>
      <w:r w:rsidR="008D2410" w:rsidRPr="007E614B">
        <w:rPr>
          <w:rFonts w:ascii="Times" w:hAnsi="Times"/>
          <w:lang w:val="en-GB"/>
        </w:rPr>
        <w:t xml:space="preserve">wasting time moving </w:t>
      </w:r>
      <w:r w:rsidR="00DF76F0" w:rsidRPr="007E614B">
        <w:rPr>
          <w:rFonts w:ascii="Times" w:hAnsi="Times"/>
          <w:lang w:val="en-GB"/>
        </w:rPr>
        <w:t>materials</w:t>
      </w:r>
      <w:r w:rsidR="006A31A1" w:rsidRPr="007E614B">
        <w:rPr>
          <w:rFonts w:ascii="Times" w:hAnsi="Times"/>
          <w:lang w:val="en-GB"/>
        </w:rPr>
        <w:t xml:space="preserve"> (Josephson &amp; </w:t>
      </w:r>
      <w:proofErr w:type="spellStart"/>
      <w:r w:rsidR="006A31A1" w:rsidRPr="007E614B">
        <w:rPr>
          <w:rFonts w:ascii="Times" w:hAnsi="Times"/>
          <w:lang w:val="en-GB"/>
        </w:rPr>
        <w:t>Saukkoriipi</w:t>
      </w:r>
      <w:proofErr w:type="spellEnd"/>
      <w:r w:rsidR="006A31A1" w:rsidRPr="007E614B">
        <w:rPr>
          <w:rFonts w:ascii="Times" w:hAnsi="Times"/>
          <w:lang w:val="en-GB"/>
        </w:rPr>
        <w:t xml:space="preserve"> 2005, p 16).</w:t>
      </w:r>
      <w:r w:rsidR="00312DFA" w:rsidRPr="007E614B">
        <w:rPr>
          <w:rFonts w:ascii="Times" w:hAnsi="Times"/>
          <w:lang w:val="en-GB"/>
        </w:rPr>
        <w:t xml:space="preserve"> </w:t>
      </w:r>
    </w:p>
    <w:p w14:paraId="0A4EE74D" w14:textId="77777777" w:rsidR="00EA3DB8" w:rsidRPr="007E614B" w:rsidRDefault="00EA3DB8" w:rsidP="00FC63DC">
      <w:pPr>
        <w:rPr>
          <w:rFonts w:ascii="Times" w:hAnsi="Times"/>
          <w:lang w:val="en-GB"/>
        </w:rPr>
      </w:pPr>
    </w:p>
    <w:p w14:paraId="0D0BA96C" w14:textId="3CD42CE9" w:rsidR="00FC63DC" w:rsidRDefault="00312DFA" w:rsidP="00FC63DC">
      <w:pPr>
        <w:rPr>
          <w:rFonts w:ascii="Times" w:hAnsi="Times"/>
          <w:lang w:val="en-GB"/>
        </w:rPr>
      </w:pPr>
      <w:r w:rsidRPr="007E614B">
        <w:rPr>
          <w:rFonts w:ascii="Times" w:hAnsi="Times"/>
          <w:lang w:val="en-GB"/>
        </w:rPr>
        <w:t xml:space="preserve">Hansson </w:t>
      </w:r>
      <w:r w:rsidR="00B36330" w:rsidRPr="007E614B">
        <w:rPr>
          <w:rFonts w:ascii="Times" w:hAnsi="Times"/>
          <w:lang w:val="en-GB"/>
        </w:rPr>
        <w:t xml:space="preserve">et. al. </w:t>
      </w:r>
      <w:r w:rsidRPr="007E614B">
        <w:rPr>
          <w:rFonts w:ascii="Times" w:hAnsi="Times"/>
          <w:lang w:val="en-GB"/>
        </w:rPr>
        <w:t>(201</w:t>
      </w:r>
      <w:r w:rsidR="00B36330" w:rsidRPr="007E614B">
        <w:rPr>
          <w:rFonts w:ascii="Times" w:hAnsi="Times"/>
          <w:lang w:val="en-GB"/>
        </w:rPr>
        <w:t>7</w:t>
      </w:r>
      <w:r w:rsidRPr="007E614B">
        <w:rPr>
          <w:rFonts w:ascii="Times" w:hAnsi="Times"/>
          <w:lang w:val="en-GB"/>
        </w:rPr>
        <w:t xml:space="preserve">) claims </w:t>
      </w:r>
      <w:r w:rsidR="00585094" w:rsidRPr="007E614B">
        <w:rPr>
          <w:rFonts w:ascii="Times" w:hAnsi="Times"/>
          <w:lang w:val="en-GB"/>
        </w:rPr>
        <w:t>that JIT</w:t>
      </w:r>
      <w:r w:rsidR="00B36330" w:rsidRPr="007E614B">
        <w:rPr>
          <w:rFonts w:ascii="Times" w:hAnsi="Times"/>
          <w:lang w:val="en-GB"/>
        </w:rPr>
        <w:t xml:space="preserve"> </w:t>
      </w:r>
      <w:r w:rsidRPr="007E614B">
        <w:rPr>
          <w:rFonts w:ascii="Times" w:hAnsi="Times"/>
          <w:lang w:val="en-GB"/>
        </w:rPr>
        <w:t>often will contribute to higher expense due to more transport</w:t>
      </w:r>
      <w:r w:rsidR="00720D09" w:rsidRPr="007E614B">
        <w:rPr>
          <w:rFonts w:ascii="Times" w:hAnsi="Times"/>
          <w:lang w:val="en-GB"/>
        </w:rPr>
        <w:t xml:space="preserve"> routes as well as </w:t>
      </w:r>
      <w:r w:rsidR="00585094" w:rsidRPr="007E614B">
        <w:rPr>
          <w:rFonts w:ascii="Times" w:hAnsi="Times"/>
          <w:lang w:val="en-GB"/>
        </w:rPr>
        <w:t>the collective</w:t>
      </w:r>
      <w:r w:rsidRPr="007E614B">
        <w:rPr>
          <w:rFonts w:ascii="Times" w:hAnsi="Times"/>
          <w:lang w:val="en-GB"/>
        </w:rPr>
        <w:t xml:space="preserve"> </w:t>
      </w:r>
      <w:r w:rsidR="00720D09" w:rsidRPr="007E614B">
        <w:rPr>
          <w:rFonts w:ascii="Times" w:hAnsi="Times"/>
          <w:lang w:val="en-GB"/>
        </w:rPr>
        <w:t>discounts</w:t>
      </w:r>
      <w:r w:rsidRPr="007E614B">
        <w:rPr>
          <w:rFonts w:ascii="Times" w:hAnsi="Times"/>
          <w:lang w:val="en-GB"/>
        </w:rPr>
        <w:t xml:space="preserve"> at purchase of bigger volumes can</w:t>
      </w:r>
      <w:r w:rsidR="00B36330" w:rsidRPr="007E614B">
        <w:rPr>
          <w:rFonts w:ascii="Times" w:hAnsi="Times"/>
          <w:lang w:val="en-GB"/>
        </w:rPr>
        <w:t>n</w:t>
      </w:r>
      <w:r w:rsidRPr="007E614B">
        <w:rPr>
          <w:rFonts w:ascii="Times" w:hAnsi="Times"/>
          <w:lang w:val="en-GB"/>
        </w:rPr>
        <w:t xml:space="preserve">ot be utilized </w:t>
      </w:r>
      <w:r w:rsidR="000A2871" w:rsidRPr="007E614B">
        <w:rPr>
          <w:rFonts w:ascii="Times" w:hAnsi="Times"/>
          <w:lang w:val="en-GB"/>
        </w:rPr>
        <w:t xml:space="preserve">for purchases. </w:t>
      </w:r>
      <w:r w:rsidR="00447C49" w:rsidRPr="007E614B">
        <w:rPr>
          <w:rFonts w:ascii="Times" w:hAnsi="Times"/>
          <w:lang w:val="en-GB"/>
        </w:rPr>
        <w:t>Furthermore,</w:t>
      </w:r>
      <w:r w:rsidR="000F5BC4" w:rsidRPr="007E614B">
        <w:rPr>
          <w:rFonts w:ascii="Times" w:hAnsi="Times"/>
          <w:lang w:val="en-GB"/>
        </w:rPr>
        <w:t xml:space="preserve"> Hansson et. al. (2017)</w:t>
      </w:r>
      <w:r w:rsidR="00447C49" w:rsidRPr="007E614B">
        <w:rPr>
          <w:rFonts w:ascii="Times" w:hAnsi="Times"/>
          <w:lang w:val="en-GB"/>
        </w:rPr>
        <w:t xml:space="preserve"> </w:t>
      </w:r>
      <w:r w:rsidR="00585094" w:rsidRPr="007E614B">
        <w:rPr>
          <w:rFonts w:ascii="Times" w:hAnsi="Times"/>
          <w:lang w:val="en-GB"/>
        </w:rPr>
        <w:t>explains</w:t>
      </w:r>
      <w:r w:rsidR="00447C49" w:rsidRPr="007E614B">
        <w:rPr>
          <w:rFonts w:ascii="Times" w:hAnsi="Times"/>
          <w:lang w:val="en-GB"/>
        </w:rPr>
        <w:t xml:space="preserve"> </w:t>
      </w:r>
      <w:r w:rsidRPr="007E614B">
        <w:rPr>
          <w:rFonts w:ascii="Times" w:hAnsi="Times"/>
          <w:lang w:val="en-GB"/>
        </w:rPr>
        <w:t>that the time the contractor saves</w:t>
      </w:r>
      <w:r w:rsidR="00226EDE" w:rsidRPr="007E614B">
        <w:rPr>
          <w:rFonts w:ascii="Times" w:hAnsi="Times"/>
          <w:lang w:val="en-GB"/>
        </w:rPr>
        <w:t xml:space="preserve"> is</w:t>
      </w:r>
      <w:r w:rsidRPr="007E614B">
        <w:rPr>
          <w:rFonts w:ascii="Times" w:hAnsi="Times"/>
          <w:lang w:val="en-GB"/>
        </w:rPr>
        <w:t xml:space="preserve"> </w:t>
      </w:r>
      <w:r w:rsidR="00585094" w:rsidRPr="007E614B">
        <w:rPr>
          <w:rFonts w:ascii="Times" w:hAnsi="Times"/>
          <w:lang w:val="en-GB"/>
        </w:rPr>
        <w:t>just</w:t>
      </w:r>
      <w:r w:rsidRPr="007E614B">
        <w:rPr>
          <w:rFonts w:ascii="Times" w:hAnsi="Times"/>
          <w:lang w:val="en-GB"/>
        </w:rPr>
        <w:t xml:space="preserve"> transferred over to the supplier</w:t>
      </w:r>
      <w:r w:rsidR="000F5BC4" w:rsidRPr="007E614B">
        <w:rPr>
          <w:rFonts w:ascii="Times" w:hAnsi="Times"/>
          <w:lang w:val="en-GB"/>
        </w:rPr>
        <w:t>.</w:t>
      </w:r>
    </w:p>
    <w:p w14:paraId="45F080D7" w14:textId="77777777" w:rsidR="00360785" w:rsidRDefault="00360785" w:rsidP="00FC63DC">
      <w:pPr>
        <w:rPr>
          <w:rFonts w:ascii="Times" w:hAnsi="Times"/>
          <w:lang w:val="en-GB"/>
        </w:rPr>
      </w:pPr>
    </w:p>
    <w:p w14:paraId="49D8BF0F" w14:textId="174CEBEF" w:rsidR="00360785" w:rsidRPr="00E70302" w:rsidRDefault="00360785" w:rsidP="00360785">
      <w:pPr>
        <w:pStyle w:val="Rubrik3"/>
      </w:pPr>
      <w:bookmarkStart w:id="30" w:name="_Toc73618542"/>
      <w:r w:rsidRPr="00E70302">
        <w:t>Transportation and material flow</w:t>
      </w:r>
      <w:bookmarkEnd w:id="30"/>
    </w:p>
    <w:p w14:paraId="1B2683DC" w14:textId="77777777" w:rsidR="00360785" w:rsidRDefault="00360785" w:rsidP="00360785">
      <w:pPr>
        <w:rPr>
          <w:rFonts w:ascii="Times" w:hAnsi="Times"/>
          <w:lang w:val="en-US"/>
        </w:rPr>
      </w:pPr>
    </w:p>
    <w:p w14:paraId="2F9D477E" w14:textId="7D03FBB9" w:rsidR="00360785" w:rsidRDefault="00360785" w:rsidP="00360785">
      <w:pPr>
        <w:rPr>
          <w:rFonts w:ascii="Times" w:hAnsi="Times"/>
          <w:lang w:val="en-US"/>
        </w:rPr>
      </w:pPr>
      <w:r w:rsidRPr="007E614B">
        <w:rPr>
          <w:rFonts w:ascii="Times" w:hAnsi="Times"/>
          <w:lang w:val="en-US"/>
        </w:rPr>
        <w:t>In order to provide an effective material and transport movement, everybody on the building site must know when the work is to be finished, and what time the work is to be done. When a new subcontractor turns up on-site, it is important to ensure that they understand the proper protocols. In order for the working method to be successful, anyone who is involved must imagine and repeatedly execute the working method. Knowledge goes out to those concerned, as the visualization of building logistics gives insight into the layout of the construction site. Setting up clearly marked signage and equipment that are available to all workers at the construction site results in improved productivity in the areas of transport and material movement. To offer an example, inbound, outbound, and through roads and storage areas should be delineated so that separate deliveries can navigate their way to the same location more conveniently (</w:t>
      </w:r>
      <w:proofErr w:type="spellStart"/>
      <w:r w:rsidRPr="007E614B">
        <w:rPr>
          <w:rFonts w:ascii="Times" w:hAnsi="Times"/>
          <w:lang w:val="en-US"/>
        </w:rPr>
        <w:t>Boverket</w:t>
      </w:r>
      <w:proofErr w:type="spellEnd"/>
      <w:r w:rsidRPr="007E614B">
        <w:rPr>
          <w:rFonts w:ascii="Times" w:hAnsi="Times"/>
          <w:lang w:val="en-US"/>
        </w:rPr>
        <w:t xml:space="preserve">, 2009). By developing a visualization of the positions of each </w:t>
      </w:r>
      <w:proofErr w:type="spellStart"/>
      <w:r>
        <w:rPr>
          <w:rFonts w:ascii="Times" w:hAnsi="Times"/>
          <w:lang w:val="en-US"/>
        </w:rPr>
        <w:t>ton</w:t>
      </w:r>
      <w:r w:rsidRPr="007E614B">
        <w:rPr>
          <w:rFonts w:ascii="Times" w:hAnsi="Times"/>
          <w:lang w:val="en-US"/>
        </w:rPr>
        <w:t>tool</w:t>
      </w:r>
      <w:proofErr w:type="spellEnd"/>
      <w:r w:rsidRPr="007E614B">
        <w:rPr>
          <w:rFonts w:ascii="Times" w:hAnsi="Times"/>
          <w:lang w:val="en-US"/>
        </w:rPr>
        <w:t xml:space="preserve">/machine, the project becomes more effective, which, in turn, makes it easier to distinguish anomalies (Hamon &amp; </w:t>
      </w:r>
      <w:proofErr w:type="spellStart"/>
      <w:r w:rsidRPr="007E614B">
        <w:rPr>
          <w:rFonts w:ascii="Times" w:hAnsi="Times"/>
          <w:lang w:val="en-US"/>
        </w:rPr>
        <w:t>Jarebrant</w:t>
      </w:r>
      <w:proofErr w:type="spellEnd"/>
      <w:r w:rsidRPr="007E614B">
        <w:rPr>
          <w:rFonts w:ascii="Times" w:hAnsi="Times"/>
          <w:lang w:val="en-US"/>
        </w:rPr>
        <w:t>, 2007).</w:t>
      </w:r>
    </w:p>
    <w:p w14:paraId="32434BE7" w14:textId="77777777" w:rsidR="00113B7E" w:rsidRDefault="00113B7E" w:rsidP="009062AF">
      <w:pPr>
        <w:rPr>
          <w:rFonts w:ascii="Times" w:hAnsi="Times"/>
          <w:b/>
          <w:bCs/>
          <w:sz w:val="28"/>
          <w:szCs w:val="28"/>
          <w:lang w:val="en-GB"/>
        </w:rPr>
      </w:pPr>
    </w:p>
    <w:p w14:paraId="3CFD24DB" w14:textId="3C9B70CD" w:rsidR="00747A9B" w:rsidRDefault="00071926" w:rsidP="00113B7E">
      <w:pPr>
        <w:pStyle w:val="Rubrik3"/>
      </w:pPr>
      <w:bookmarkStart w:id="31" w:name="_Toc73618543"/>
      <w:r>
        <w:t>Delivery times</w:t>
      </w:r>
      <w:bookmarkEnd w:id="31"/>
    </w:p>
    <w:p w14:paraId="4F5C1D47" w14:textId="357EAE2E" w:rsidR="00566F51" w:rsidRPr="00566F51" w:rsidRDefault="0028302D" w:rsidP="006B361D">
      <w:pPr>
        <w:rPr>
          <w:rFonts w:eastAsiaTheme="minorEastAsia"/>
          <w:b/>
          <w:bCs/>
          <w:color w:val="000000" w:themeColor="text1"/>
          <w:lang w:val="en-US" w:eastAsia="en-US"/>
        </w:rPr>
      </w:pPr>
      <w:r w:rsidRPr="0028302D">
        <w:rPr>
          <w:lang w:val="en-GB"/>
        </w:rPr>
        <w:t xml:space="preserve">The aim of any construction project is to complete it on schedule and within budget while maintaining the specified level of </w:t>
      </w:r>
      <w:r>
        <w:rPr>
          <w:lang w:val="en-GB"/>
        </w:rPr>
        <w:t>qual</w:t>
      </w:r>
      <w:r w:rsidRPr="0028302D">
        <w:rPr>
          <w:color w:val="000000" w:themeColor="text1"/>
          <w:lang w:val="en-GB"/>
        </w:rPr>
        <w:t>ity (</w:t>
      </w:r>
      <w:proofErr w:type="spellStart"/>
      <w:r w:rsidRPr="0028302D">
        <w:rPr>
          <w:rFonts w:eastAsiaTheme="minorEastAsia"/>
          <w:color w:val="000000" w:themeColor="text1"/>
          <w:lang w:val="en-US" w:eastAsia="en-US"/>
        </w:rPr>
        <w:t>Ekeskär</w:t>
      </w:r>
      <w:proofErr w:type="spellEnd"/>
      <w:r w:rsidRPr="0028302D">
        <w:rPr>
          <w:rFonts w:eastAsiaTheme="minorEastAsia"/>
          <w:color w:val="000000" w:themeColor="text1"/>
          <w:lang w:val="en-US" w:eastAsia="en-US"/>
        </w:rPr>
        <w:t xml:space="preserve"> and </w:t>
      </w:r>
      <w:proofErr w:type="spellStart"/>
      <w:r w:rsidRPr="0028302D">
        <w:rPr>
          <w:rFonts w:eastAsiaTheme="minorEastAsia"/>
          <w:color w:val="000000" w:themeColor="text1"/>
          <w:lang w:val="en-US" w:eastAsia="en-US"/>
        </w:rPr>
        <w:t>Rudberg</w:t>
      </w:r>
      <w:proofErr w:type="spellEnd"/>
      <w:r w:rsidRPr="0028302D">
        <w:rPr>
          <w:rFonts w:eastAsiaTheme="minorEastAsia"/>
          <w:color w:val="000000" w:themeColor="text1"/>
          <w:lang w:val="en-US" w:eastAsia="en-US"/>
        </w:rPr>
        <w:t>, 2016).</w:t>
      </w:r>
      <w:r w:rsidR="00AD7C82">
        <w:rPr>
          <w:rFonts w:eastAsiaTheme="minorEastAsia"/>
          <w:color w:val="000000" w:themeColor="text1"/>
          <w:lang w:val="en-US" w:eastAsia="en-US"/>
        </w:rPr>
        <w:t xml:space="preserve"> </w:t>
      </w:r>
      <w:r w:rsidR="00AD7C82" w:rsidRPr="00AD7C82">
        <w:rPr>
          <w:rFonts w:eastAsiaTheme="minorEastAsia"/>
          <w:color w:val="000000" w:themeColor="text1"/>
          <w:lang w:val="en-US" w:eastAsia="en-US"/>
        </w:rPr>
        <w:t xml:space="preserve">The building industry produces end goods from a large quantity of materials that must be transported to the construction site </w:t>
      </w:r>
      <w:r w:rsidR="00AD7C82" w:rsidRPr="006552B7">
        <w:rPr>
          <w:rFonts w:eastAsiaTheme="minorEastAsia"/>
          <w:color w:val="000000" w:themeColor="text1"/>
          <w:lang w:val="en-US" w:eastAsia="en-US"/>
        </w:rPr>
        <w:t>(</w:t>
      </w:r>
      <w:proofErr w:type="spellStart"/>
      <w:r w:rsidR="00AD7C82" w:rsidRPr="006552B7">
        <w:rPr>
          <w:rFonts w:eastAsiaTheme="minorEastAsia"/>
          <w:color w:val="000000" w:themeColor="text1"/>
          <w:lang w:val="en-US" w:eastAsia="en-US"/>
        </w:rPr>
        <w:t>Lindén</w:t>
      </w:r>
      <w:proofErr w:type="spellEnd"/>
      <w:r w:rsidR="00AD7C82" w:rsidRPr="006552B7">
        <w:rPr>
          <w:rFonts w:eastAsiaTheme="minorEastAsia"/>
          <w:color w:val="000000" w:themeColor="text1"/>
          <w:lang w:val="en-US" w:eastAsia="en-US"/>
        </w:rPr>
        <w:t xml:space="preserve"> and Josephson, 2013</w:t>
      </w:r>
      <w:r w:rsidR="009133EF" w:rsidRPr="006552B7">
        <w:rPr>
          <w:rFonts w:eastAsiaTheme="minorEastAsia"/>
          <w:color w:val="000000" w:themeColor="text1"/>
          <w:lang w:val="en-US" w:eastAsia="en-US"/>
        </w:rPr>
        <w:t xml:space="preserve">; Thunberg and Persson, 2014). </w:t>
      </w:r>
      <w:r w:rsidR="00566F51" w:rsidRPr="006552B7">
        <w:rPr>
          <w:rFonts w:eastAsiaTheme="minorEastAsia"/>
          <w:color w:val="000000" w:themeColor="text1"/>
          <w:lang w:val="en-US" w:eastAsia="en-US"/>
        </w:rPr>
        <w:t>As a re</w:t>
      </w:r>
      <w:r w:rsidR="00566F51" w:rsidRPr="00566F51">
        <w:rPr>
          <w:rFonts w:eastAsiaTheme="minorEastAsia"/>
          <w:color w:val="000000" w:themeColor="text1"/>
          <w:lang w:val="en-US" w:eastAsia="en-US"/>
        </w:rPr>
        <w:t xml:space="preserve">sult, the building industry is highly reliant on materials coming on-site when they are needed (Josephson and </w:t>
      </w:r>
      <w:proofErr w:type="spellStart"/>
      <w:r w:rsidR="00566F51" w:rsidRPr="00566F51">
        <w:rPr>
          <w:rFonts w:eastAsiaTheme="minorEastAsia"/>
          <w:color w:val="000000" w:themeColor="text1"/>
          <w:lang w:val="en-US" w:eastAsia="en-US"/>
        </w:rPr>
        <w:t>Saukkoriipi</w:t>
      </w:r>
      <w:proofErr w:type="spellEnd"/>
      <w:r w:rsidR="00566F51" w:rsidRPr="00566F51">
        <w:rPr>
          <w:rFonts w:eastAsiaTheme="minorEastAsia"/>
          <w:color w:val="000000" w:themeColor="text1"/>
          <w:lang w:val="en-US" w:eastAsia="en-US"/>
        </w:rPr>
        <w:t xml:space="preserve">, 2007; </w:t>
      </w:r>
      <w:proofErr w:type="spellStart"/>
      <w:r w:rsidR="00566F51" w:rsidRPr="00566F51">
        <w:rPr>
          <w:rFonts w:eastAsiaTheme="minorEastAsia"/>
          <w:color w:val="000000" w:themeColor="text1"/>
          <w:lang w:val="en-US" w:eastAsia="en-US"/>
        </w:rPr>
        <w:t>Lindén</w:t>
      </w:r>
      <w:proofErr w:type="spellEnd"/>
      <w:r w:rsidR="00566F51" w:rsidRPr="00566F51">
        <w:rPr>
          <w:rFonts w:eastAsiaTheme="minorEastAsia"/>
          <w:color w:val="000000" w:themeColor="text1"/>
          <w:lang w:val="en-US" w:eastAsia="en-US"/>
        </w:rPr>
        <w:t xml:space="preserve"> and Josephson, 2013).</w:t>
      </w:r>
    </w:p>
    <w:p w14:paraId="74C0A879" w14:textId="77777777" w:rsidR="001E4B58" w:rsidRDefault="001E4B58" w:rsidP="006B361D">
      <w:pPr>
        <w:rPr>
          <w:rFonts w:eastAsiaTheme="minorEastAsia"/>
          <w:color w:val="000000" w:themeColor="text1"/>
          <w:lang w:val="en-US" w:eastAsia="en-US"/>
        </w:rPr>
      </w:pPr>
    </w:p>
    <w:p w14:paraId="05588DCF" w14:textId="6FA09C0C" w:rsidR="006B361D" w:rsidRDefault="0033446A" w:rsidP="006B361D">
      <w:pPr>
        <w:rPr>
          <w:lang w:val="en-GB"/>
        </w:rPr>
      </w:pPr>
      <w:r w:rsidRPr="0033446A">
        <w:rPr>
          <w:lang w:val="en-GB"/>
        </w:rPr>
        <w:lastRenderedPageBreak/>
        <w:t>The construction process's effectiveness and efficiency are highly dependent on the communication quality (</w:t>
      </w:r>
      <w:proofErr w:type="spellStart"/>
      <w:r w:rsidRPr="0033446A">
        <w:rPr>
          <w:lang w:val="en-GB"/>
        </w:rPr>
        <w:t>Hoezen</w:t>
      </w:r>
      <w:proofErr w:type="spellEnd"/>
      <w:r w:rsidRPr="0033446A">
        <w:rPr>
          <w:lang w:val="en-GB"/>
        </w:rPr>
        <w:t xml:space="preserve"> et al., 2006)</w:t>
      </w:r>
      <w:r>
        <w:rPr>
          <w:lang w:val="en-GB"/>
        </w:rPr>
        <w:t xml:space="preserve">. </w:t>
      </w:r>
      <w:r w:rsidR="000353F9" w:rsidRPr="000353F9">
        <w:rPr>
          <w:lang w:val="en-GB"/>
        </w:rPr>
        <w:t>Lundesjö (2015) argues that communication is of great importance when planning logistics in the construction industry, which also includes information sharing about loading space and delivery routes for subcontractors and suppliers</w:t>
      </w:r>
      <w:r w:rsidR="003863E6">
        <w:rPr>
          <w:lang w:val="en-GB"/>
        </w:rPr>
        <w:t xml:space="preserve">. </w:t>
      </w:r>
      <w:r w:rsidR="003863E6" w:rsidRPr="003863E6">
        <w:rPr>
          <w:lang w:val="en-GB"/>
        </w:rPr>
        <w:t xml:space="preserve">further, it is </w:t>
      </w:r>
      <w:r w:rsidR="00147128">
        <w:rPr>
          <w:lang w:val="en-GB"/>
        </w:rPr>
        <w:t>written</w:t>
      </w:r>
      <w:r w:rsidR="003863E6" w:rsidRPr="003863E6">
        <w:rPr>
          <w:lang w:val="en-GB"/>
        </w:rPr>
        <w:t xml:space="preserve"> that structure, digital support, standardization and communication is lacked from the delivery pla</w:t>
      </w:r>
      <w:r>
        <w:rPr>
          <w:lang w:val="en-GB"/>
        </w:rPr>
        <w:t xml:space="preserve">n. </w:t>
      </w:r>
    </w:p>
    <w:p w14:paraId="0D98ADA6" w14:textId="77777777" w:rsidR="00733CA2" w:rsidRDefault="00733CA2" w:rsidP="006B361D">
      <w:pPr>
        <w:rPr>
          <w:lang w:val="en-GB"/>
        </w:rPr>
      </w:pPr>
    </w:p>
    <w:p w14:paraId="2B7446F8" w14:textId="33692E2B" w:rsidR="00733CA2" w:rsidRDefault="00733CA2" w:rsidP="006B361D">
      <w:pPr>
        <w:rPr>
          <w:lang w:val="en-GB"/>
        </w:rPr>
      </w:pPr>
      <w:r w:rsidRPr="00733CA2">
        <w:rPr>
          <w:lang w:val="en-GB"/>
        </w:rPr>
        <w:t xml:space="preserve">Each stakeholder and activity within a construction project is interdependent. Sometimes, </w:t>
      </w:r>
      <w:r w:rsidR="00550BC8">
        <w:rPr>
          <w:lang w:val="en-GB"/>
        </w:rPr>
        <w:t>acti</w:t>
      </w:r>
      <w:r w:rsidR="00CE7266">
        <w:rPr>
          <w:lang w:val="en-GB"/>
        </w:rPr>
        <w:t>vities</w:t>
      </w:r>
      <w:r w:rsidRPr="00733CA2">
        <w:rPr>
          <w:lang w:val="en-GB"/>
        </w:rPr>
        <w:t xml:space="preserve"> must be completed in order, and if one task is postponed, the other tasks will be delayed as well (Dubois and </w:t>
      </w:r>
      <w:proofErr w:type="spellStart"/>
      <w:r w:rsidRPr="00733CA2">
        <w:rPr>
          <w:lang w:val="en-GB"/>
        </w:rPr>
        <w:t>Gadde</w:t>
      </w:r>
      <w:proofErr w:type="spellEnd"/>
      <w:r w:rsidRPr="00733CA2">
        <w:rPr>
          <w:lang w:val="en-GB"/>
        </w:rPr>
        <w:t>, 2002). Similarly, installers and staff want supplies to be on hand, and if orders are postponed, it can have a great impact on the project.</w:t>
      </w:r>
    </w:p>
    <w:p w14:paraId="1711C328" w14:textId="77777777" w:rsidR="00EC0483" w:rsidRPr="00EC0483" w:rsidRDefault="00EC0483" w:rsidP="00EC0483">
      <w:pPr>
        <w:rPr>
          <w:lang w:val="en-GB"/>
        </w:rPr>
      </w:pPr>
    </w:p>
    <w:p w14:paraId="0DC30EEC" w14:textId="77777777" w:rsidR="00130948" w:rsidRPr="00F662DF" w:rsidRDefault="00130948" w:rsidP="006B361D">
      <w:pPr>
        <w:rPr>
          <w:lang w:val="en-GB"/>
        </w:rPr>
      </w:pPr>
    </w:p>
    <w:p w14:paraId="1DBA7139" w14:textId="4C8211D8" w:rsidR="00080DB1" w:rsidRPr="00113B7E" w:rsidRDefault="008B745E" w:rsidP="00113B7E">
      <w:pPr>
        <w:pStyle w:val="Rubrik2"/>
      </w:pPr>
      <w:bookmarkStart w:id="32" w:name="_Toc73618544"/>
      <w:r w:rsidRPr="00113B7E">
        <w:t>Communication within construction logistics</w:t>
      </w:r>
      <w:bookmarkEnd w:id="32"/>
    </w:p>
    <w:p w14:paraId="54336A06" w14:textId="77777777" w:rsidR="004A6FFF" w:rsidRDefault="004A6FFF" w:rsidP="00BA1B32">
      <w:pPr>
        <w:rPr>
          <w:rFonts w:ascii="Times" w:hAnsi="Times"/>
          <w:lang w:val="en-US"/>
        </w:rPr>
      </w:pPr>
    </w:p>
    <w:p w14:paraId="6575D43E" w14:textId="7536D918" w:rsidR="00080DB1" w:rsidRPr="007E614B" w:rsidRDefault="008611E3" w:rsidP="00BA1B32">
      <w:pPr>
        <w:rPr>
          <w:rFonts w:ascii="Times" w:hAnsi="Times"/>
          <w:lang w:val="en-US"/>
        </w:rPr>
      </w:pPr>
      <w:r w:rsidRPr="007E614B">
        <w:rPr>
          <w:rFonts w:ascii="Times" w:hAnsi="Times"/>
          <w:lang w:val="en-US"/>
        </w:rPr>
        <w:t>Construction project logistics is one of the most important aspects of the project. Delivery and handling of materials are also crucial for how it affects the progress of the project. If the material is delivered to a construction project at the wrong time or place, it can result in several problems. Problems that could arise can increase construction costs, reduce productivity, and extend the construction timeline. Different tracking programs are therefore used to mitigate the risks that may arise during the movement or handling of materials. This software is an excellent asset and necessary for a successful construction project management</w:t>
      </w:r>
      <w:r w:rsidR="007133DF" w:rsidRPr="007E614B">
        <w:rPr>
          <w:rFonts w:ascii="Times" w:hAnsi="Times"/>
          <w:lang w:val="en-US"/>
        </w:rPr>
        <w:t xml:space="preserve"> (Song, </w:t>
      </w:r>
      <w:r w:rsidR="00F63DD1" w:rsidRPr="007E614B">
        <w:rPr>
          <w:rFonts w:ascii="Times" w:hAnsi="Times"/>
          <w:lang w:val="en-US"/>
        </w:rPr>
        <w:t xml:space="preserve">Yoon and </w:t>
      </w:r>
      <w:r w:rsidR="006D029C" w:rsidRPr="007E614B">
        <w:rPr>
          <w:rFonts w:ascii="Times" w:hAnsi="Times"/>
          <w:lang w:val="en-US"/>
        </w:rPr>
        <w:t>Chin,</w:t>
      </w:r>
      <w:r w:rsidR="00AF6BF9" w:rsidRPr="007E614B">
        <w:rPr>
          <w:rFonts w:ascii="Times" w:hAnsi="Times"/>
          <w:lang w:val="en-US"/>
        </w:rPr>
        <w:t xml:space="preserve"> 2007).</w:t>
      </w:r>
    </w:p>
    <w:p w14:paraId="06F57323" w14:textId="77777777" w:rsidR="00BA1B32" w:rsidRPr="007E614B" w:rsidRDefault="00BA1B32" w:rsidP="00BA1B32">
      <w:pPr>
        <w:rPr>
          <w:rFonts w:ascii="Times" w:hAnsi="Times"/>
          <w:lang w:val="en-GB"/>
        </w:rPr>
      </w:pPr>
    </w:p>
    <w:p w14:paraId="4AE5F38F" w14:textId="2951FD6D" w:rsidR="00C64F47" w:rsidRPr="00113B7E" w:rsidRDefault="002D39A2" w:rsidP="00113B7E">
      <w:pPr>
        <w:pStyle w:val="Rubrik3"/>
      </w:pPr>
      <w:bookmarkStart w:id="33" w:name="_Toc73618545"/>
      <w:r w:rsidRPr="00113B7E">
        <w:t>Challenges with communication within construction logistics</w:t>
      </w:r>
      <w:bookmarkEnd w:id="33"/>
    </w:p>
    <w:p w14:paraId="7BBBF870" w14:textId="77777777" w:rsidR="004A6FFF" w:rsidRDefault="004A6FFF" w:rsidP="008D7A68">
      <w:pPr>
        <w:rPr>
          <w:rFonts w:ascii="Times" w:hAnsi="Times"/>
          <w:lang w:val="en-GB"/>
        </w:rPr>
      </w:pPr>
    </w:p>
    <w:p w14:paraId="5F1A9494" w14:textId="382EF00D" w:rsidR="008D7A68" w:rsidRPr="007E614B" w:rsidRDefault="008D7A68" w:rsidP="008D7A68">
      <w:pPr>
        <w:rPr>
          <w:rFonts w:ascii="Times" w:hAnsi="Times"/>
          <w:lang w:val="en-GB"/>
        </w:rPr>
      </w:pPr>
      <w:r w:rsidRPr="007E614B">
        <w:rPr>
          <w:rFonts w:ascii="Times" w:hAnsi="Times"/>
          <w:lang w:val="en-GB"/>
        </w:rPr>
        <w:t>For efficient construction processes, short project time at lower cost is needed, along with good coordination between the involved actors. Furthermore, it is written that future building procedures need more informal communication (Carlsson</w:t>
      </w:r>
      <w:r w:rsidR="00F3369D" w:rsidRPr="007E614B">
        <w:rPr>
          <w:rFonts w:ascii="Times" w:hAnsi="Times"/>
          <w:lang w:val="en-GB"/>
        </w:rPr>
        <w:t xml:space="preserve"> &amp; </w:t>
      </w:r>
      <w:r w:rsidR="00CB6025" w:rsidRPr="007E614B">
        <w:rPr>
          <w:rFonts w:ascii="Times" w:hAnsi="Times"/>
          <w:lang w:val="en-GB"/>
        </w:rPr>
        <w:t>J</w:t>
      </w:r>
      <w:r w:rsidR="007A78E1" w:rsidRPr="007E614B">
        <w:rPr>
          <w:rFonts w:ascii="Times" w:hAnsi="Times"/>
          <w:lang w:val="en-GB"/>
        </w:rPr>
        <w:t>o</w:t>
      </w:r>
      <w:r w:rsidR="00CB6025" w:rsidRPr="007E614B">
        <w:rPr>
          <w:rFonts w:ascii="Times" w:hAnsi="Times"/>
          <w:lang w:val="en-GB"/>
        </w:rPr>
        <w:t>s</w:t>
      </w:r>
      <w:r w:rsidR="00F22BE3" w:rsidRPr="007E614B">
        <w:rPr>
          <w:rFonts w:ascii="Times" w:hAnsi="Times"/>
          <w:lang w:val="en-GB"/>
        </w:rPr>
        <w:t>e</w:t>
      </w:r>
      <w:r w:rsidR="00CB6025" w:rsidRPr="007E614B">
        <w:rPr>
          <w:rFonts w:ascii="Times" w:hAnsi="Times"/>
          <w:lang w:val="en-GB"/>
        </w:rPr>
        <w:t>phson</w:t>
      </w:r>
      <w:r w:rsidRPr="007E614B">
        <w:rPr>
          <w:rFonts w:ascii="Times" w:hAnsi="Times"/>
          <w:lang w:val="en-GB"/>
        </w:rPr>
        <w:t>, 2001).</w:t>
      </w:r>
    </w:p>
    <w:p w14:paraId="09CD3604" w14:textId="77777777" w:rsidR="008F2933" w:rsidRPr="007E614B" w:rsidRDefault="008F2933" w:rsidP="008D7A68">
      <w:pPr>
        <w:rPr>
          <w:rFonts w:ascii="Times" w:hAnsi="Times"/>
          <w:lang w:val="en-GB"/>
        </w:rPr>
      </w:pPr>
    </w:p>
    <w:p w14:paraId="65F382A7" w14:textId="6AD9847C" w:rsidR="002B0A2C" w:rsidRPr="002B0A2C" w:rsidRDefault="00024A20" w:rsidP="002B0A2C">
      <w:pPr>
        <w:rPr>
          <w:rFonts w:ascii="Times" w:hAnsi="Times"/>
          <w:lang w:val="en-US"/>
        </w:rPr>
      </w:pPr>
      <w:r w:rsidRPr="007E614B">
        <w:rPr>
          <w:rFonts w:ascii="Times" w:hAnsi="Times"/>
          <w:lang w:val="en-US"/>
        </w:rPr>
        <w:t xml:space="preserve">In a construction project, several actors are usually involved, the most common actors being the client, designers, construction contractor, subcontractor, material supplier and manufacturer (Cheng et al., 2010). Logistics integration becomes more difficult because of the many people who are involved (Briscoe &amp; Dainty, 2005). Effective communication and knowledge exchange is seen as an essential connection between the project's external players, as project risks rely on the quality of communication. When buying supplies are purchased, manufacturing feels underappreciated, which effects the supply chain and construction site production (Thunberg et al, 2017). Furthermore, Thunberg &amp; Persson (2014) argue that only 38% of all goods are shipped damage-free, in the </w:t>
      </w:r>
      <w:r w:rsidR="009C075B" w:rsidRPr="007E614B">
        <w:rPr>
          <w:rFonts w:ascii="Times" w:hAnsi="Times"/>
          <w:lang w:val="en-US"/>
        </w:rPr>
        <w:t>right</w:t>
      </w:r>
      <w:r w:rsidRPr="007E614B">
        <w:rPr>
          <w:rFonts w:ascii="Times" w:hAnsi="Times"/>
          <w:lang w:val="en-US"/>
        </w:rPr>
        <w:t xml:space="preserve"> amount, to the </w:t>
      </w:r>
      <w:r w:rsidR="009C075B" w:rsidRPr="007E614B">
        <w:rPr>
          <w:rFonts w:ascii="Times" w:hAnsi="Times"/>
          <w:lang w:val="en-US"/>
        </w:rPr>
        <w:t>right</w:t>
      </w:r>
      <w:r w:rsidRPr="007E614B">
        <w:rPr>
          <w:rFonts w:ascii="Times" w:hAnsi="Times"/>
          <w:lang w:val="en-US"/>
        </w:rPr>
        <w:t xml:space="preserve"> location, at the </w:t>
      </w:r>
      <w:r w:rsidR="009C075B" w:rsidRPr="007E614B">
        <w:rPr>
          <w:rFonts w:ascii="Times" w:hAnsi="Times"/>
          <w:lang w:val="en-US"/>
        </w:rPr>
        <w:t>right</w:t>
      </w:r>
      <w:r w:rsidRPr="007E614B">
        <w:rPr>
          <w:rFonts w:ascii="Times" w:hAnsi="Times"/>
          <w:lang w:val="en-US"/>
        </w:rPr>
        <w:t xml:space="preserve"> time, with all the </w:t>
      </w:r>
      <w:r w:rsidR="009C075B" w:rsidRPr="007E614B">
        <w:rPr>
          <w:rFonts w:ascii="Times" w:hAnsi="Times"/>
          <w:lang w:val="en-US"/>
        </w:rPr>
        <w:t>right</w:t>
      </w:r>
      <w:r w:rsidRPr="007E614B">
        <w:rPr>
          <w:rFonts w:ascii="Times" w:hAnsi="Times"/>
          <w:lang w:val="en-US"/>
        </w:rPr>
        <w:t xml:space="preserve"> documentation.</w:t>
      </w:r>
      <w:r w:rsidR="002C2AC8" w:rsidRPr="007E614B">
        <w:rPr>
          <w:rFonts w:ascii="Times" w:hAnsi="Times"/>
          <w:lang w:val="en-US"/>
        </w:rPr>
        <w:t xml:space="preserve"> </w:t>
      </w:r>
    </w:p>
    <w:p w14:paraId="04855DE1" w14:textId="77777777" w:rsidR="00E70302" w:rsidRPr="006B2DCB" w:rsidRDefault="00E70302" w:rsidP="008D7A68">
      <w:pPr>
        <w:rPr>
          <w:rFonts w:ascii="Times" w:hAnsi="Times"/>
          <w:color w:val="C0504D" w:themeColor="accent2"/>
          <w:lang w:val="en-US"/>
        </w:rPr>
      </w:pPr>
    </w:p>
    <w:p w14:paraId="438E57CC" w14:textId="50A81092" w:rsidR="00836CC9" w:rsidRPr="007E614B" w:rsidRDefault="00836CC9" w:rsidP="008D7A68">
      <w:pPr>
        <w:rPr>
          <w:rFonts w:ascii="Times" w:hAnsi="Times"/>
          <w:color w:val="000000" w:themeColor="text1"/>
          <w:lang w:val="en-US"/>
        </w:rPr>
      </w:pPr>
      <w:r w:rsidRPr="007E614B">
        <w:rPr>
          <w:rFonts w:ascii="Times" w:hAnsi="Times"/>
          <w:color w:val="000000" w:themeColor="text1"/>
          <w:lang w:val="en-US"/>
        </w:rPr>
        <w:t xml:space="preserve">In the construction site, communication is a challenge to deal with. It is likely that there are several signs that the communication problem is occurring because projects are becoming increasingly complex, but it is also possible that relationships within the </w:t>
      </w:r>
      <w:r w:rsidRPr="007E614B">
        <w:rPr>
          <w:rFonts w:ascii="Times" w:hAnsi="Times"/>
          <w:color w:val="000000" w:themeColor="text1"/>
          <w:lang w:val="en-US"/>
        </w:rPr>
        <w:lastRenderedPageBreak/>
        <w:t xml:space="preserve">industry is changing (Emmitt &amp; Gorse, 2003). Even though poor communication has been documented, new buildings are still being constructed. </w:t>
      </w:r>
      <w:r w:rsidR="000227AC">
        <w:rPr>
          <w:rFonts w:ascii="Times" w:hAnsi="Times"/>
          <w:color w:val="000000" w:themeColor="text1"/>
          <w:lang w:val="en-US"/>
        </w:rPr>
        <w:t>“</w:t>
      </w:r>
      <w:r w:rsidRPr="007E614B">
        <w:rPr>
          <w:rFonts w:ascii="Times" w:hAnsi="Times"/>
          <w:color w:val="000000" w:themeColor="text1"/>
          <w:lang w:val="en-US"/>
        </w:rPr>
        <w:t>Despite the fact that there are misunderstandings, communication does take place" (Sullivan</w:t>
      </w:r>
      <w:r w:rsidR="00915B60" w:rsidRPr="007E614B">
        <w:rPr>
          <w:rFonts w:ascii="Times" w:hAnsi="Times"/>
          <w:color w:val="000000" w:themeColor="text1"/>
          <w:lang w:val="en-US"/>
        </w:rPr>
        <w:t xml:space="preserve"> et al.</w:t>
      </w:r>
      <w:r w:rsidRPr="007E614B">
        <w:rPr>
          <w:rFonts w:ascii="Times" w:hAnsi="Times"/>
          <w:color w:val="000000" w:themeColor="text1"/>
          <w:lang w:val="en-US"/>
        </w:rPr>
        <w:t>, 2010).</w:t>
      </w:r>
    </w:p>
    <w:p w14:paraId="715690F0" w14:textId="77777777" w:rsidR="00090C4D" w:rsidRPr="00090C4D" w:rsidRDefault="00090C4D" w:rsidP="008D7A68">
      <w:pPr>
        <w:rPr>
          <w:rFonts w:ascii="Times" w:hAnsi="Times"/>
          <w:lang w:val="en-US"/>
        </w:rPr>
      </w:pPr>
    </w:p>
    <w:p w14:paraId="3D859BC5" w14:textId="2D876CA2" w:rsidR="004012DE" w:rsidRPr="00113B7E" w:rsidRDefault="004012DE" w:rsidP="00113B7E">
      <w:pPr>
        <w:pStyle w:val="Rubrik3"/>
      </w:pPr>
      <w:bookmarkStart w:id="34" w:name="_Toc73618546"/>
      <w:r w:rsidRPr="00113B7E">
        <w:t>Communication strategies</w:t>
      </w:r>
      <w:bookmarkEnd w:id="34"/>
    </w:p>
    <w:p w14:paraId="5B6FA1B6" w14:textId="77777777" w:rsidR="004A6FFF" w:rsidRDefault="004A6FFF" w:rsidP="00920BA4">
      <w:pPr>
        <w:rPr>
          <w:rFonts w:ascii="Times" w:hAnsi="Times"/>
          <w:color w:val="000000" w:themeColor="text1"/>
          <w:lang w:val="en-US"/>
        </w:rPr>
      </w:pPr>
    </w:p>
    <w:p w14:paraId="407F63E5" w14:textId="1B45EA57" w:rsidR="00920BA4" w:rsidRPr="007E614B" w:rsidRDefault="00920BA4" w:rsidP="00920BA4">
      <w:pPr>
        <w:rPr>
          <w:rFonts w:ascii="Times" w:hAnsi="Times"/>
          <w:color w:val="000000" w:themeColor="text1"/>
          <w:lang w:val="en-US"/>
        </w:rPr>
      </w:pPr>
      <w:r w:rsidRPr="007E614B">
        <w:rPr>
          <w:rFonts w:ascii="Times" w:hAnsi="Times"/>
          <w:color w:val="000000" w:themeColor="text1"/>
          <w:lang w:val="en-US"/>
        </w:rPr>
        <w:t>Sullivan et al. (2010) argues that to succeed with communication in construction logistics, it is necessary that communication takes place on several levels. Sullivan et al. (2010) means that the most important thing is that the dissemination of information must take place quickly, as those involved must stay up to date on what is happening, at the same time as drastic changes can take place within the construction phase.</w:t>
      </w:r>
    </w:p>
    <w:p w14:paraId="06B669FF" w14:textId="77777777" w:rsidR="0048087A" w:rsidRPr="007E614B" w:rsidRDefault="0048087A" w:rsidP="00920BA4">
      <w:pPr>
        <w:rPr>
          <w:rFonts w:ascii="Times" w:hAnsi="Times"/>
          <w:color w:val="000000" w:themeColor="text1"/>
          <w:lang w:val="en-US"/>
        </w:rPr>
      </w:pPr>
    </w:p>
    <w:p w14:paraId="10AE035B" w14:textId="11967C67" w:rsidR="00764A2A" w:rsidRPr="007E614B" w:rsidRDefault="00764A2A" w:rsidP="00920BA4">
      <w:pPr>
        <w:rPr>
          <w:rFonts w:ascii="Times" w:hAnsi="Times"/>
          <w:color w:val="000000" w:themeColor="text1"/>
          <w:lang w:val="en-US"/>
        </w:rPr>
      </w:pPr>
      <w:r w:rsidRPr="007E614B">
        <w:rPr>
          <w:rFonts w:ascii="Times" w:hAnsi="Times"/>
          <w:color w:val="000000" w:themeColor="text1"/>
          <w:lang w:val="en-US"/>
        </w:rPr>
        <w:t>There are three key channels for communication, according to Tonnquist (2014): electronic, written, and physical. For instance, both in construction and in all its processes, a mix of these channels is typical, such as the physical occurs in discussions, the electronic in communication via email, and the written via documentation in drawings or protocols. Also, Tonnquist (2014) claims that it is necessary that everyone involved is aware of all the various advantages and disadvantages of all the communication channels, because then there will be less confusion and misunderstandings that could lead to losses.</w:t>
      </w:r>
    </w:p>
    <w:p w14:paraId="52E15F04" w14:textId="77777777" w:rsidR="0048087A" w:rsidRPr="007E614B" w:rsidRDefault="0048087A" w:rsidP="00920BA4">
      <w:pPr>
        <w:rPr>
          <w:rFonts w:ascii="Times" w:hAnsi="Times"/>
          <w:color w:val="000000" w:themeColor="text1"/>
          <w:lang w:val="en-US"/>
        </w:rPr>
      </w:pPr>
    </w:p>
    <w:p w14:paraId="23141AA8" w14:textId="7062ACAD" w:rsidR="007E0628" w:rsidRPr="007E614B" w:rsidRDefault="007E4AD8" w:rsidP="00920BA4">
      <w:pPr>
        <w:rPr>
          <w:rFonts w:ascii="Times" w:hAnsi="Times"/>
          <w:lang w:val="en-US"/>
        </w:rPr>
      </w:pPr>
      <w:r w:rsidRPr="007E614B">
        <w:rPr>
          <w:rFonts w:ascii="Times" w:hAnsi="Times"/>
          <w:lang w:val="en-US"/>
        </w:rPr>
        <w:t>In a study done by Sullivan et al.</w:t>
      </w:r>
      <w:r w:rsidR="00874D0C" w:rsidRPr="007E614B">
        <w:rPr>
          <w:rFonts w:ascii="Times" w:hAnsi="Times"/>
          <w:lang w:val="en-US"/>
        </w:rPr>
        <w:t xml:space="preserve"> (2010)</w:t>
      </w:r>
      <w:r w:rsidRPr="007E614B">
        <w:rPr>
          <w:rFonts w:ascii="Times" w:hAnsi="Times"/>
          <w:lang w:val="en-US"/>
        </w:rPr>
        <w:t xml:space="preserve"> the </w:t>
      </w:r>
      <w:r w:rsidR="00874D0C" w:rsidRPr="007E614B">
        <w:rPr>
          <w:rFonts w:ascii="Times" w:hAnsi="Times"/>
          <w:lang w:val="en-US"/>
        </w:rPr>
        <w:t>communication</w:t>
      </w:r>
      <w:r w:rsidRPr="007E614B">
        <w:rPr>
          <w:rFonts w:ascii="Times" w:hAnsi="Times"/>
          <w:lang w:val="en-US"/>
        </w:rPr>
        <w:t xml:space="preserve"> flow is defined as including organized meetings that encourage </w:t>
      </w:r>
      <w:r w:rsidR="00EF629D" w:rsidRPr="007E614B">
        <w:rPr>
          <w:rFonts w:ascii="Times" w:hAnsi="Times"/>
          <w:lang w:val="en-US"/>
        </w:rPr>
        <w:t>stakeholders</w:t>
      </w:r>
      <w:r w:rsidRPr="007E614B">
        <w:rPr>
          <w:rFonts w:ascii="Times" w:hAnsi="Times"/>
          <w:lang w:val="en-US"/>
        </w:rPr>
        <w:t xml:space="preserve"> to remain up to date with the latest changes. </w:t>
      </w:r>
      <w:r w:rsidR="00EF629D" w:rsidRPr="007E614B">
        <w:rPr>
          <w:rFonts w:ascii="Times" w:hAnsi="Times"/>
          <w:lang w:val="en-US"/>
        </w:rPr>
        <w:t>Sullivan et al. (2010) des</w:t>
      </w:r>
      <w:r w:rsidR="00EA1942" w:rsidRPr="007E614B">
        <w:rPr>
          <w:rFonts w:ascii="Times" w:hAnsi="Times"/>
          <w:lang w:val="en-US"/>
        </w:rPr>
        <w:t>cribes that e</w:t>
      </w:r>
      <w:r w:rsidRPr="007E614B">
        <w:rPr>
          <w:rFonts w:ascii="Times" w:hAnsi="Times"/>
          <w:lang w:val="en-US"/>
        </w:rPr>
        <w:t xml:space="preserve">very day is different, often meetings need to be longer and may necessitate the use of a whiteboard, and sometimes they </w:t>
      </w:r>
      <w:r w:rsidR="00EA1942" w:rsidRPr="007E614B">
        <w:rPr>
          <w:rFonts w:ascii="Times" w:hAnsi="Times"/>
          <w:lang w:val="en-US"/>
        </w:rPr>
        <w:t>need the meeting</w:t>
      </w:r>
      <w:r w:rsidRPr="007E614B">
        <w:rPr>
          <w:rFonts w:ascii="Times" w:hAnsi="Times"/>
          <w:lang w:val="en-US"/>
        </w:rPr>
        <w:t xml:space="preserve"> be fast and sharp. According to </w:t>
      </w:r>
      <w:r w:rsidR="002437CE" w:rsidRPr="007E614B">
        <w:rPr>
          <w:rFonts w:ascii="Times" w:hAnsi="Times"/>
          <w:lang w:val="en-US"/>
        </w:rPr>
        <w:t>Sullivan et al.</w:t>
      </w:r>
      <w:r w:rsidRPr="007E614B">
        <w:rPr>
          <w:rFonts w:ascii="Times" w:hAnsi="Times"/>
          <w:lang w:val="en-US"/>
        </w:rPr>
        <w:t xml:space="preserve">, logistics </w:t>
      </w:r>
      <w:r w:rsidR="002437CE" w:rsidRPr="007E614B">
        <w:rPr>
          <w:rFonts w:ascii="Times" w:hAnsi="Times"/>
          <w:lang w:val="en-US"/>
        </w:rPr>
        <w:t>meetings</w:t>
      </w:r>
      <w:r w:rsidRPr="007E614B">
        <w:rPr>
          <w:rFonts w:ascii="Times" w:hAnsi="Times"/>
          <w:lang w:val="en-US"/>
        </w:rPr>
        <w:t xml:space="preserve"> occur more often </w:t>
      </w:r>
      <w:r w:rsidR="007C74A0" w:rsidRPr="007E614B">
        <w:rPr>
          <w:rFonts w:ascii="Times" w:hAnsi="Times"/>
          <w:lang w:val="en-US"/>
        </w:rPr>
        <w:t>around 3 p.m</w:t>
      </w:r>
      <w:r w:rsidRPr="007E614B">
        <w:rPr>
          <w:rFonts w:ascii="Times" w:hAnsi="Times"/>
          <w:lang w:val="en-US"/>
        </w:rPr>
        <w:t xml:space="preserve">. </w:t>
      </w:r>
      <w:r w:rsidR="0085787D" w:rsidRPr="007E614B">
        <w:rPr>
          <w:rFonts w:ascii="Times" w:hAnsi="Times"/>
          <w:lang w:val="en-US"/>
        </w:rPr>
        <w:t>Furthermore</w:t>
      </w:r>
      <w:r w:rsidR="00A66C4E" w:rsidRPr="007E614B">
        <w:rPr>
          <w:rFonts w:ascii="Times" w:hAnsi="Times"/>
          <w:lang w:val="en-US"/>
        </w:rPr>
        <w:t xml:space="preserve"> </w:t>
      </w:r>
      <w:r w:rsidR="00915B60" w:rsidRPr="007E614B">
        <w:rPr>
          <w:rFonts w:ascii="Times" w:hAnsi="Times"/>
          <w:lang w:val="en-US"/>
        </w:rPr>
        <w:t>Sullivan et al. (2010)</w:t>
      </w:r>
      <w:r w:rsidRPr="007E614B">
        <w:rPr>
          <w:rFonts w:ascii="Times" w:hAnsi="Times"/>
          <w:lang w:val="en-US"/>
        </w:rPr>
        <w:t xml:space="preserve"> claims that this is where the different supervisors</w:t>
      </w:r>
      <w:r w:rsidR="00171BBE" w:rsidRPr="007E614B">
        <w:rPr>
          <w:rFonts w:ascii="Times" w:hAnsi="Times"/>
          <w:lang w:val="en-US"/>
        </w:rPr>
        <w:t xml:space="preserve"> and ma</w:t>
      </w:r>
      <w:r w:rsidR="00B66977" w:rsidRPr="007E614B">
        <w:rPr>
          <w:rFonts w:ascii="Times" w:hAnsi="Times"/>
          <w:lang w:val="en-US"/>
        </w:rPr>
        <w:t>nagers</w:t>
      </w:r>
      <w:r w:rsidRPr="007E614B">
        <w:rPr>
          <w:rFonts w:ascii="Times" w:hAnsi="Times"/>
          <w:lang w:val="en-US"/>
        </w:rPr>
        <w:t xml:space="preserve"> involved will get an idea of what has been done during the day and use the knowledge to carry out preparations for the</w:t>
      </w:r>
      <w:r w:rsidR="00723303" w:rsidRPr="007E614B">
        <w:rPr>
          <w:rFonts w:ascii="Times" w:hAnsi="Times"/>
          <w:lang w:val="en-US"/>
        </w:rPr>
        <w:t xml:space="preserve"> day after</w:t>
      </w:r>
      <w:r w:rsidR="00915B60" w:rsidRPr="007E614B">
        <w:rPr>
          <w:rFonts w:ascii="Times" w:hAnsi="Times"/>
          <w:lang w:val="en-US"/>
        </w:rPr>
        <w:t>.</w:t>
      </w:r>
    </w:p>
    <w:p w14:paraId="14875C77" w14:textId="77777777" w:rsidR="00C265B5" w:rsidRPr="007E614B" w:rsidRDefault="00C265B5" w:rsidP="00920BA4">
      <w:pPr>
        <w:rPr>
          <w:rFonts w:ascii="Times" w:hAnsi="Times"/>
          <w:lang w:val="en-US"/>
        </w:rPr>
      </w:pPr>
    </w:p>
    <w:p w14:paraId="189E8708" w14:textId="65F76098" w:rsidR="00090C4D" w:rsidRDefault="007E0628" w:rsidP="00C265B5">
      <w:pPr>
        <w:rPr>
          <w:rFonts w:ascii="Times" w:hAnsi="Times"/>
          <w:lang w:val="en-US"/>
        </w:rPr>
      </w:pPr>
      <w:r w:rsidRPr="007E614B">
        <w:rPr>
          <w:rFonts w:ascii="Times" w:hAnsi="Times"/>
          <w:lang w:val="en-US"/>
        </w:rPr>
        <w:t xml:space="preserve">Sullivan et al. (2010) contend that many things can change at the construction site, which is why it is critical to compile all the important information for the stakeholders. The stakeholders </w:t>
      </w:r>
      <w:r w:rsidR="000876FD" w:rsidRPr="007E614B">
        <w:rPr>
          <w:rFonts w:ascii="Times" w:hAnsi="Times"/>
          <w:lang w:val="en-US"/>
        </w:rPr>
        <w:t>get</w:t>
      </w:r>
      <w:r w:rsidRPr="007E614B">
        <w:rPr>
          <w:rFonts w:ascii="Times" w:hAnsi="Times"/>
          <w:lang w:val="en-US"/>
        </w:rPr>
        <w:t xml:space="preserve"> the important information and asks questions. In general, the questions </w:t>
      </w:r>
      <w:r w:rsidR="0018797E" w:rsidRPr="007E614B">
        <w:rPr>
          <w:rFonts w:ascii="Times" w:hAnsi="Times"/>
          <w:lang w:val="en-US"/>
        </w:rPr>
        <w:t>concern</w:t>
      </w:r>
      <w:r w:rsidRPr="007E614B">
        <w:rPr>
          <w:rFonts w:ascii="Times" w:hAnsi="Times"/>
          <w:lang w:val="en-US"/>
        </w:rPr>
        <w:t xml:space="preserve"> supplies and deliveries. Site managers, and supervisors are the ones that usually answers these questions because they are the ones that extend information in real time</w:t>
      </w:r>
      <w:r w:rsidR="00090C4D">
        <w:rPr>
          <w:rFonts w:ascii="Times" w:hAnsi="Times"/>
          <w:lang w:val="en-US"/>
        </w:rPr>
        <w:t>.</w:t>
      </w:r>
    </w:p>
    <w:p w14:paraId="6091C027" w14:textId="77777777" w:rsidR="00090C4D" w:rsidRPr="007E614B" w:rsidRDefault="00090C4D" w:rsidP="00C265B5">
      <w:pPr>
        <w:rPr>
          <w:rFonts w:ascii="Times" w:hAnsi="Times"/>
          <w:lang w:val="en-US"/>
        </w:rPr>
      </w:pPr>
    </w:p>
    <w:p w14:paraId="39C6FA44" w14:textId="77777777" w:rsidR="0097550E" w:rsidRPr="007E614B" w:rsidRDefault="0097550E" w:rsidP="00C265B5">
      <w:pPr>
        <w:rPr>
          <w:rFonts w:ascii="Times" w:hAnsi="Times"/>
          <w:lang w:val="en-US"/>
        </w:rPr>
      </w:pPr>
    </w:p>
    <w:p w14:paraId="60113373" w14:textId="77777777" w:rsidR="005577DA" w:rsidRDefault="005577DA">
      <w:pPr>
        <w:rPr>
          <w:b/>
          <w:sz w:val="28"/>
          <w:szCs w:val="20"/>
          <w:lang w:val="en-GB"/>
        </w:rPr>
      </w:pPr>
      <w:r w:rsidRPr="007749DA">
        <w:rPr>
          <w:lang w:val="en-US"/>
        </w:rPr>
        <w:br w:type="page"/>
      </w:r>
    </w:p>
    <w:p w14:paraId="7B6F898C" w14:textId="53FE5BB6" w:rsidR="001B4496" w:rsidRPr="005577DA" w:rsidRDefault="00CD3761" w:rsidP="00711501">
      <w:pPr>
        <w:pStyle w:val="Rubrik3"/>
        <w:rPr>
          <w:lang w:val="en-US"/>
        </w:rPr>
      </w:pPr>
      <w:bookmarkStart w:id="35" w:name="_Toc73618547"/>
      <w:r>
        <w:lastRenderedPageBreak/>
        <w:t>Tech</w:t>
      </w:r>
      <w:r w:rsidR="001B4496">
        <w:t>nological solutions to improve communication</w:t>
      </w:r>
      <w:bookmarkEnd w:id="35"/>
    </w:p>
    <w:p w14:paraId="1A750011" w14:textId="77777777" w:rsidR="00336EAD" w:rsidRDefault="00713D20" w:rsidP="00B35E30">
      <w:pPr>
        <w:rPr>
          <w:rFonts w:ascii="Times" w:hAnsi="Times"/>
          <w:lang w:val="en-GB"/>
        </w:rPr>
      </w:pPr>
      <w:r>
        <w:rPr>
          <w:rFonts w:ascii="Times" w:hAnsi="Times"/>
          <w:lang w:val="en-GB"/>
        </w:rPr>
        <w:t>It is difficult</w:t>
      </w:r>
      <w:r w:rsidRPr="00713D20">
        <w:rPr>
          <w:rFonts w:ascii="Times" w:hAnsi="Times"/>
          <w:lang w:val="en-GB"/>
        </w:rPr>
        <w:t xml:space="preserve"> to conclude that a digital planning platform by itself would make a significant impact on a building site, but it can be used as a gateway to large project efficiencies. Growing the integration of subcontractors and suppliers was commonly thought to be the most challenging aspect of implementing </w:t>
      </w:r>
      <w:proofErr w:type="spellStart"/>
      <w:r w:rsidRPr="00713D20">
        <w:rPr>
          <w:rFonts w:ascii="Times" w:hAnsi="Times"/>
          <w:lang w:val="en-GB"/>
        </w:rPr>
        <w:t>SCM</w:t>
      </w:r>
      <w:proofErr w:type="spellEnd"/>
      <w:r w:rsidRPr="00713D20">
        <w:rPr>
          <w:rFonts w:ascii="Times" w:hAnsi="Times"/>
          <w:lang w:val="en-GB"/>
        </w:rPr>
        <w:t xml:space="preserve"> in construction production</w:t>
      </w:r>
      <w:r>
        <w:rPr>
          <w:rFonts w:ascii="Times" w:hAnsi="Times"/>
          <w:lang w:val="en-GB"/>
        </w:rPr>
        <w:t xml:space="preserve"> (Thunberg, 2016)</w:t>
      </w:r>
      <w:r w:rsidR="00B24BB9">
        <w:rPr>
          <w:rFonts w:ascii="Times" w:hAnsi="Times"/>
          <w:lang w:val="en-GB"/>
        </w:rPr>
        <w:t xml:space="preserve">. </w:t>
      </w:r>
      <w:r w:rsidR="00B24BB9" w:rsidRPr="00B24BB9">
        <w:rPr>
          <w:rFonts w:ascii="Times" w:hAnsi="Times"/>
          <w:lang w:val="en-GB"/>
        </w:rPr>
        <w:t xml:space="preserve">According to Lundesjö (2015), the client is </w:t>
      </w:r>
      <w:r w:rsidR="00B24BB9">
        <w:rPr>
          <w:rFonts w:ascii="Times" w:hAnsi="Times"/>
          <w:lang w:val="en-GB"/>
        </w:rPr>
        <w:t>often</w:t>
      </w:r>
      <w:r w:rsidR="00B24BB9" w:rsidRPr="00B24BB9">
        <w:rPr>
          <w:rFonts w:ascii="Times" w:hAnsi="Times"/>
          <w:lang w:val="en-GB"/>
        </w:rPr>
        <w:t xml:space="preserve"> aware of the value of logistics and the effect that insufficient logistical planning may have on the final price and quality of the project. Consequently, the construction industry's logistics must keep up with the emergence of new technologies and trends such as building information modelling, BIM, and </w:t>
      </w:r>
      <w:r w:rsidR="00A551A4">
        <w:rPr>
          <w:rFonts w:ascii="Times" w:hAnsi="Times"/>
          <w:lang w:val="en-GB"/>
        </w:rPr>
        <w:t xml:space="preserve">other </w:t>
      </w:r>
      <w:r w:rsidR="00B24BB9" w:rsidRPr="00B24BB9">
        <w:rPr>
          <w:rFonts w:ascii="Times" w:hAnsi="Times"/>
          <w:lang w:val="en-GB"/>
        </w:rPr>
        <w:t>IT solutions.</w:t>
      </w:r>
      <w:r w:rsidR="00A551A4">
        <w:rPr>
          <w:rFonts w:ascii="Times" w:hAnsi="Times"/>
          <w:lang w:val="en-GB"/>
        </w:rPr>
        <w:t xml:space="preserve"> </w:t>
      </w:r>
    </w:p>
    <w:p w14:paraId="5CC97A1A" w14:textId="77777777" w:rsidR="00336EAD" w:rsidRDefault="00336EAD" w:rsidP="00B35E30">
      <w:pPr>
        <w:rPr>
          <w:rFonts w:ascii="Times" w:hAnsi="Times"/>
          <w:lang w:val="en-GB"/>
        </w:rPr>
      </w:pPr>
    </w:p>
    <w:p w14:paraId="1BD0B191" w14:textId="1A11DCF5" w:rsidR="00336EAD" w:rsidRDefault="00AA3B19" w:rsidP="00B35E30">
      <w:pPr>
        <w:rPr>
          <w:rFonts w:ascii="Times" w:hAnsi="Times"/>
          <w:lang w:val="en-GB"/>
        </w:rPr>
      </w:pPr>
      <w:r>
        <w:rPr>
          <w:rFonts w:ascii="Times" w:hAnsi="Times"/>
          <w:lang w:val="en-GB"/>
        </w:rPr>
        <w:t>Eastman et al. (2011)</w:t>
      </w:r>
      <w:r w:rsidR="00E2229C">
        <w:rPr>
          <w:rFonts w:ascii="Times" w:hAnsi="Times"/>
          <w:lang w:val="en-GB"/>
        </w:rPr>
        <w:t xml:space="preserve"> explain</w:t>
      </w:r>
      <w:r w:rsidR="00BB7A59">
        <w:rPr>
          <w:rFonts w:ascii="Times" w:hAnsi="Times"/>
          <w:lang w:val="en-GB"/>
        </w:rPr>
        <w:t>s that</w:t>
      </w:r>
      <w:r w:rsidR="00E2229C">
        <w:rPr>
          <w:rFonts w:ascii="Times" w:hAnsi="Times"/>
          <w:lang w:val="en-GB"/>
        </w:rPr>
        <w:t xml:space="preserve"> t</w:t>
      </w:r>
      <w:r w:rsidRPr="00AA3B19">
        <w:rPr>
          <w:rFonts w:ascii="Times" w:hAnsi="Times"/>
          <w:lang w:val="en-GB"/>
        </w:rPr>
        <w:t>he use of BIM is critical since achieving such an element solution using traditional 2D construction approaches is nearly impossible, particularly as projects grow increasingly complex.</w:t>
      </w:r>
      <w:r w:rsidR="0065704C">
        <w:rPr>
          <w:rFonts w:ascii="Times" w:hAnsi="Times"/>
          <w:lang w:val="en-GB"/>
        </w:rPr>
        <w:t xml:space="preserve"> </w:t>
      </w:r>
      <w:r w:rsidR="00D11DE4">
        <w:rPr>
          <w:rFonts w:ascii="Times" w:hAnsi="Times"/>
          <w:lang w:val="en-GB"/>
        </w:rPr>
        <w:t xml:space="preserve">According to van </w:t>
      </w:r>
      <w:proofErr w:type="spellStart"/>
      <w:r w:rsidR="00D11DE4">
        <w:rPr>
          <w:rFonts w:ascii="Times" w:hAnsi="Times"/>
          <w:lang w:val="en-GB"/>
        </w:rPr>
        <w:t>Ee</w:t>
      </w:r>
      <w:proofErr w:type="spellEnd"/>
      <w:r w:rsidR="00D11DE4">
        <w:rPr>
          <w:rFonts w:ascii="Times" w:hAnsi="Times"/>
          <w:lang w:val="en-GB"/>
        </w:rPr>
        <w:t xml:space="preserve"> (2020) t</w:t>
      </w:r>
      <w:r w:rsidR="0065704C" w:rsidRPr="0065704C">
        <w:rPr>
          <w:rFonts w:ascii="Times" w:hAnsi="Times"/>
          <w:lang w:val="en-GB"/>
        </w:rPr>
        <w:t>he 3D Site Layout Planning Model has been found to aid in the interpretation of the active construction site's possibilities and limitations, as well as the development of logistics plans.</w:t>
      </w:r>
      <w:r w:rsidR="00BF64CB">
        <w:rPr>
          <w:rFonts w:ascii="Times" w:hAnsi="Times"/>
          <w:lang w:val="en-GB"/>
        </w:rPr>
        <w:t xml:space="preserve"> </w:t>
      </w:r>
      <w:r w:rsidR="00336EAD" w:rsidRPr="00336EAD">
        <w:rPr>
          <w:rFonts w:ascii="Times" w:hAnsi="Times"/>
          <w:lang w:val="en-GB"/>
        </w:rPr>
        <w:t>Despite the fact that technology processes today are continuously evolving and evolving rapidly, the building industry seems to be reluctant to adopt digital tools and solutions (Hagenbjörk, 2014).</w:t>
      </w:r>
    </w:p>
    <w:p w14:paraId="44BE6F70" w14:textId="77777777" w:rsidR="00713D20" w:rsidRDefault="00713D20" w:rsidP="00B35E30">
      <w:pPr>
        <w:rPr>
          <w:rFonts w:ascii="Times" w:hAnsi="Times"/>
          <w:lang w:val="en-GB"/>
        </w:rPr>
      </w:pPr>
    </w:p>
    <w:p w14:paraId="553B1C82" w14:textId="583A0429" w:rsidR="0063704E" w:rsidRPr="007E614B" w:rsidRDefault="00917496" w:rsidP="00B35E30">
      <w:pPr>
        <w:rPr>
          <w:rFonts w:ascii="Times" w:hAnsi="Times"/>
          <w:lang w:val="en-GB"/>
        </w:rPr>
      </w:pPr>
      <w:r w:rsidRPr="007E614B">
        <w:rPr>
          <w:rFonts w:ascii="Times" w:hAnsi="Times"/>
          <w:lang w:val="en-GB"/>
        </w:rPr>
        <w:t>Digital c</w:t>
      </w:r>
      <w:r w:rsidR="00B35E30" w:rsidRPr="007E614B">
        <w:rPr>
          <w:rFonts w:ascii="Times" w:hAnsi="Times"/>
          <w:lang w:val="en-GB"/>
        </w:rPr>
        <w:t>loud-based platform</w:t>
      </w:r>
      <w:r w:rsidR="005126A5" w:rsidRPr="007E614B">
        <w:rPr>
          <w:rFonts w:ascii="Times" w:hAnsi="Times"/>
          <w:lang w:val="en-GB"/>
        </w:rPr>
        <w:t>s</w:t>
      </w:r>
      <w:r w:rsidR="00B35E30" w:rsidRPr="007E614B">
        <w:rPr>
          <w:rFonts w:ascii="Times" w:hAnsi="Times"/>
          <w:lang w:val="en-GB"/>
        </w:rPr>
        <w:t xml:space="preserve"> </w:t>
      </w:r>
      <w:r w:rsidR="009C48A0" w:rsidRPr="007E614B">
        <w:rPr>
          <w:rFonts w:ascii="Times" w:hAnsi="Times"/>
          <w:lang w:val="en-GB"/>
        </w:rPr>
        <w:t>are</w:t>
      </w:r>
      <w:r w:rsidR="00D8799A" w:rsidRPr="007E614B">
        <w:rPr>
          <w:rFonts w:ascii="Times" w:hAnsi="Times"/>
          <w:lang w:val="en-GB"/>
        </w:rPr>
        <w:t xml:space="preserve"> </w:t>
      </w:r>
      <w:r w:rsidR="00870286" w:rsidRPr="007E614B">
        <w:rPr>
          <w:rFonts w:ascii="Times" w:hAnsi="Times"/>
          <w:lang w:val="en-GB"/>
        </w:rPr>
        <w:t xml:space="preserve">one of </w:t>
      </w:r>
      <w:r w:rsidR="001A311D" w:rsidRPr="007E614B">
        <w:rPr>
          <w:rFonts w:ascii="Times" w:hAnsi="Times"/>
          <w:lang w:val="en-GB"/>
        </w:rPr>
        <w:t xml:space="preserve">the new </w:t>
      </w:r>
      <w:r w:rsidR="00C57746" w:rsidRPr="007E614B">
        <w:rPr>
          <w:rFonts w:ascii="Times" w:hAnsi="Times"/>
          <w:lang w:val="en-GB"/>
        </w:rPr>
        <w:t xml:space="preserve">solutions for </w:t>
      </w:r>
      <w:r w:rsidR="00B06703" w:rsidRPr="007E614B">
        <w:rPr>
          <w:rFonts w:ascii="Times" w:hAnsi="Times"/>
          <w:lang w:val="en-GB"/>
        </w:rPr>
        <w:t>logistics</w:t>
      </w:r>
      <w:r w:rsidR="00715E70" w:rsidRPr="007E614B">
        <w:rPr>
          <w:rFonts w:ascii="Times" w:hAnsi="Times"/>
          <w:lang w:val="en-GB"/>
        </w:rPr>
        <w:t xml:space="preserve"> </w:t>
      </w:r>
      <w:r w:rsidR="00A25569" w:rsidRPr="007E614B">
        <w:rPr>
          <w:rFonts w:ascii="Times" w:hAnsi="Times"/>
          <w:lang w:val="en-GB"/>
        </w:rPr>
        <w:t xml:space="preserve">which is also applicable for the constructions sector. </w:t>
      </w:r>
      <w:r w:rsidR="00667E0D" w:rsidRPr="007E614B">
        <w:rPr>
          <w:rFonts w:ascii="Times" w:hAnsi="Times"/>
          <w:lang w:val="en-GB"/>
        </w:rPr>
        <w:t>Myloc</w:t>
      </w:r>
      <w:r w:rsidR="00AC3842" w:rsidRPr="007E614B">
        <w:rPr>
          <w:rFonts w:ascii="Times" w:hAnsi="Times"/>
          <w:lang w:val="en-GB"/>
        </w:rPr>
        <w:t xml:space="preserve"> Construction</w:t>
      </w:r>
      <w:r w:rsidR="00667E0D" w:rsidRPr="007E614B">
        <w:rPr>
          <w:rFonts w:ascii="Times" w:hAnsi="Times"/>
          <w:lang w:val="en-GB"/>
        </w:rPr>
        <w:t xml:space="preserve"> is one of these digital solutions that offers the customer</w:t>
      </w:r>
      <w:r w:rsidR="00AC3842" w:rsidRPr="007E614B">
        <w:rPr>
          <w:rFonts w:ascii="Times" w:hAnsi="Times"/>
          <w:lang w:val="en-GB"/>
        </w:rPr>
        <w:t>s</w:t>
      </w:r>
      <w:r w:rsidR="00667E0D" w:rsidRPr="007E614B">
        <w:rPr>
          <w:rFonts w:ascii="Times" w:hAnsi="Times"/>
          <w:lang w:val="en-GB"/>
        </w:rPr>
        <w:t xml:space="preserve"> </w:t>
      </w:r>
      <w:r w:rsidR="00142B3E" w:rsidRPr="007E614B">
        <w:rPr>
          <w:rFonts w:ascii="Times" w:hAnsi="Times"/>
          <w:lang w:val="en-GB"/>
        </w:rPr>
        <w:t xml:space="preserve">a wide range of </w:t>
      </w:r>
      <w:r w:rsidR="005F3C65" w:rsidRPr="007E614B">
        <w:rPr>
          <w:rFonts w:ascii="Times" w:hAnsi="Times"/>
          <w:lang w:val="en-GB"/>
        </w:rPr>
        <w:t xml:space="preserve">services and packages in their framework. </w:t>
      </w:r>
      <w:r w:rsidR="0051443E" w:rsidRPr="007E614B">
        <w:rPr>
          <w:rFonts w:ascii="Times" w:hAnsi="Times"/>
          <w:lang w:val="en-GB"/>
        </w:rPr>
        <w:t>In order to</w:t>
      </w:r>
      <w:r w:rsidR="003B5EB3" w:rsidRPr="007E614B">
        <w:rPr>
          <w:rFonts w:ascii="Times" w:hAnsi="Times"/>
          <w:lang w:val="en-GB"/>
        </w:rPr>
        <w:t xml:space="preserve"> </w:t>
      </w:r>
      <w:r w:rsidR="00EE73F4" w:rsidRPr="007E614B">
        <w:rPr>
          <w:rFonts w:ascii="Times" w:hAnsi="Times"/>
          <w:lang w:val="en-GB"/>
        </w:rPr>
        <w:t xml:space="preserve">create more efficient </w:t>
      </w:r>
      <w:r w:rsidR="00AC3842" w:rsidRPr="007E614B">
        <w:rPr>
          <w:rFonts w:ascii="Times" w:hAnsi="Times"/>
          <w:lang w:val="en-GB"/>
        </w:rPr>
        <w:t>construction projects</w:t>
      </w:r>
      <w:r w:rsidR="00BA6DAD" w:rsidRPr="007E614B">
        <w:rPr>
          <w:rFonts w:ascii="Times" w:hAnsi="Times"/>
          <w:lang w:val="en-GB"/>
        </w:rPr>
        <w:t xml:space="preserve">, Myloc provides </w:t>
      </w:r>
      <w:r w:rsidR="00A33555" w:rsidRPr="007E614B">
        <w:rPr>
          <w:rFonts w:ascii="Times" w:hAnsi="Times"/>
          <w:lang w:val="en-GB"/>
        </w:rPr>
        <w:t xml:space="preserve">a platform that </w:t>
      </w:r>
      <w:r w:rsidR="00F4495D" w:rsidRPr="007E614B">
        <w:rPr>
          <w:rFonts w:ascii="Times" w:hAnsi="Times"/>
          <w:lang w:val="en-GB"/>
        </w:rPr>
        <w:t xml:space="preserve">coordinates all parties involved. </w:t>
      </w:r>
      <w:r w:rsidR="00181B44" w:rsidRPr="007E614B">
        <w:rPr>
          <w:rFonts w:ascii="Times" w:hAnsi="Times"/>
          <w:lang w:val="en-GB"/>
        </w:rPr>
        <w:t xml:space="preserve">With </w:t>
      </w:r>
      <w:r w:rsidR="00523938" w:rsidRPr="007E614B">
        <w:rPr>
          <w:rFonts w:ascii="Times" w:hAnsi="Times"/>
          <w:lang w:val="en-GB"/>
        </w:rPr>
        <w:t xml:space="preserve">sharing </w:t>
      </w:r>
      <w:r w:rsidR="00181B44" w:rsidRPr="007E614B">
        <w:rPr>
          <w:rFonts w:ascii="Times" w:hAnsi="Times"/>
          <w:lang w:val="en-GB"/>
        </w:rPr>
        <w:t>information</w:t>
      </w:r>
      <w:r w:rsidR="00BB36CE" w:rsidRPr="007E614B">
        <w:rPr>
          <w:rFonts w:ascii="Times" w:hAnsi="Times"/>
          <w:lang w:val="en-GB"/>
        </w:rPr>
        <w:t xml:space="preserve">, flows, costs </w:t>
      </w:r>
      <w:r w:rsidR="00523938" w:rsidRPr="007E614B">
        <w:rPr>
          <w:rFonts w:ascii="Times" w:hAnsi="Times"/>
          <w:lang w:val="en-GB"/>
        </w:rPr>
        <w:t xml:space="preserve">with all parties through </w:t>
      </w:r>
      <w:r w:rsidR="003D3D25" w:rsidRPr="007E614B">
        <w:rPr>
          <w:rFonts w:ascii="Times" w:hAnsi="Times"/>
          <w:lang w:val="en-GB"/>
        </w:rPr>
        <w:t>activity-based platform, the logistics of the project can</w:t>
      </w:r>
      <w:r w:rsidR="002654EC" w:rsidRPr="007E614B">
        <w:rPr>
          <w:rFonts w:ascii="Times" w:hAnsi="Times"/>
          <w:lang w:val="en-GB"/>
        </w:rPr>
        <w:t xml:space="preserve"> achieve less </w:t>
      </w:r>
      <w:r w:rsidR="00C42771" w:rsidRPr="007E614B">
        <w:rPr>
          <w:rFonts w:ascii="Times" w:hAnsi="Times"/>
          <w:lang w:val="en-GB"/>
        </w:rPr>
        <w:t xml:space="preserve">administrative work, </w:t>
      </w:r>
      <w:r w:rsidR="00AB1F0E" w:rsidRPr="007E614B">
        <w:rPr>
          <w:rFonts w:ascii="Times" w:hAnsi="Times"/>
          <w:lang w:val="en-GB"/>
        </w:rPr>
        <w:t xml:space="preserve">higher control, lowered constructions costs and less </w:t>
      </w:r>
      <w:r w:rsidR="00591BAF" w:rsidRPr="007E614B">
        <w:rPr>
          <w:rFonts w:ascii="Times" w:hAnsi="Times"/>
          <w:lang w:val="en-GB"/>
        </w:rPr>
        <w:t xml:space="preserve">environmental impact. </w:t>
      </w:r>
      <w:r w:rsidR="009D27AF" w:rsidRPr="007E614B">
        <w:rPr>
          <w:rFonts w:ascii="Times" w:hAnsi="Times"/>
          <w:lang w:val="en-GB"/>
        </w:rPr>
        <w:t>Myloc calls it a logistics network where all the parties involved can work together in real time</w:t>
      </w:r>
      <w:r w:rsidR="00643916" w:rsidRPr="007E614B">
        <w:rPr>
          <w:rFonts w:ascii="Times" w:hAnsi="Times"/>
          <w:lang w:val="en-GB"/>
        </w:rPr>
        <w:t xml:space="preserve"> </w:t>
      </w:r>
      <w:r w:rsidR="00813749" w:rsidRPr="007E614B">
        <w:rPr>
          <w:rFonts w:ascii="Times" w:hAnsi="Times"/>
          <w:lang w:val="en-GB"/>
        </w:rPr>
        <w:t>which</w:t>
      </w:r>
      <w:r w:rsidR="00643916" w:rsidRPr="007E614B">
        <w:rPr>
          <w:rFonts w:ascii="Times" w:hAnsi="Times"/>
          <w:lang w:val="en-GB"/>
        </w:rPr>
        <w:t xml:space="preserve"> </w:t>
      </w:r>
      <w:r w:rsidR="001A438B" w:rsidRPr="007E614B">
        <w:rPr>
          <w:rFonts w:ascii="Times" w:hAnsi="Times"/>
          <w:lang w:val="en-GB"/>
        </w:rPr>
        <w:t xml:space="preserve">creates opportunities for easier planning and a more efficient production. There are several </w:t>
      </w:r>
      <w:r w:rsidR="00C73DB8" w:rsidRPr="007E614B">
        <w:rPr>
          <w:rFonts w:ascii="Times" w:hAnsi="Times"/>
          <w:lang w:val="en-GB"/>
        </w:rPr>
        <w:t>processes in th</w:t>
      </w:r>
      <w:r w:rsidR="00767657" w:rsidRPr="007E614B">
        <w:rPr>
          <w:rFonts w:ascii="Times" w:hAnsi="Times"/>
          <w:lang w:val="en-GB"/>
        </w:rPr>
        <w:t>e</w:t>
      </w:r>
      <w:r w:rsidR="00C73DB8" w:rsidRPr="007E614B">
        <w:rPr>
          <w:rFonts w:ascii="Times" w:hAnsi="Times"/>
          <w:lang w:val="en-GB"/>
        </w:rPr>
        <w:t xml:space="preserve"> </w:t>
      </w:r>
      <w:r w:rsidR="00767657" w:rsidRPr="007E614B">
        <w:rPr>
          <w:rFonts w:ascii="Times" w:hAnsi="Times"/>
          <w:lang w:val="en-GB"/>
        </w:rPr>
        <w:t xml:space="preserve">logistics network such as </w:t>
      </w:r>
      <w:r w:rsidR="003A04C2" w:rsidRPr="007E614B">
        <w:rPr>
          <w:rFonts w:ascii="Times" w:hAnsi="Times"/>
          <w:lang w:val="en-GB"/>
        </w:rPr>
        <w:t xml:space="preserve">material planning, </w:t>
      </w:r>
      <w:r w:rsidR="00C657C1" w:rsidRPr="007E614B">
        <w:rPr>
          <w:rFonts w:ascii="Times" w:hAnsi="Times"/>
          <w:lang w:val="en-GB"/>
        </w:rPr>
        <w:t xml:space="preserve">delivery planning, </w:t>
      </w:r>
      <w:r w:rsidR="003B707F" w:rsidRPr="007E614B">
        <w:rPr>
          <w:rFonts w:ascii="Times" w:hAnsi="Times"/>
          <w:lang w:val="en-GB"/>
        </w:rPr>
        <w:t>terminal solutions</w:t>
      </w:r>
      <w:r w:rsidR="00081043" w:rsidRPr="007E614B">
        <w:rPr>
          <w:rFonts w:ascii="Times" w:hAnsi="Times"/>
          <w:lang w:val="en-GB"/>
        </w:rPr>
        <w:t xml:space="preserve">, delivery reception, </w:t>
      </w:r>
      <w:r w:rsidR="007F0125" w:rsidRPr="007E614B">
        <w:rPr>
          <w:rFonts w:ascii="Times" w:hAnsi="Times"/>
          <w:lang w:val="en-GB"/>
        </w:rPr>
        <w:t>material locations and</w:t>
      </w:r>
      <w:r w:rsidR="00081043" w:rsidRPr="007E614B">
        <w:rPr>
          <w:rFonts w:ascii="Times" w:hAnsi="Times"/>
          <w:lang w:val="en-GB"/>
        </w:rPr>
        <w:t xml:space="preserve"> </w:t>
      </w:r>
      <w:r w:rsidR="007F0125" w:rsidRPr="007E614B">
        <w:rPr>
          <w:rFonts w:ascii="Times" w:hAnsi="Times"/>
          <w:lang w:val="en-GB"/>
        </w:rPr>
        <w:t>material consumption</w:t>
      </w:r>
      <w:r w:rsidR="00813749" w:rsidRPr="007E614B">
        <w:rPr>
          <w:rFonts w:ascii="Times" w:hAnsi="Times"/>
          <w:lang w:val="en-GB"/>
        </w:rPr>
        <w:t xml:space="preserve"> </w:t>
      </w:r>
      <w:r w:rsidR="00813749" w:rsidRPr="007E614B">
        <w:rPr>
          <w:rFonts w:ascii="Times" w:hAnsi="Times"/>
          <w:i/>
          <w:iCs/>
          <w:lang w:val="en-GB"/>
        </w:rPr>
        <w:t>(Myloc, n-d)</w:t>
      </w:r>
      <w:r w:rsidR="007F0125" w:rsidRPr="007E614B">
        <w:rPr>
          <w:rFonts w:ascii="Times" w:hAnsi="Times"/>
          <w:lang w:val="en-GB"/>
        </w:rPr>
        <w:t>.</w:t>
      </w:r>
    </w:p>
    <w:p w14:paraId="2210FA7C" w14:textId="77777777" w:rsidR="0097550E" w:rsidRPr="007E614B" w:rsidRDefault="0097550E" w:rsidP="00B35E30">
      <w:pPr>
        <w:rPr>
          <w:rFonts w:ascii="Times" w:hAnsi="Times"/>
          <w:lang w:val="en-GB"/>
        </w:rPr>
      </w:pPr>
    </w:p>
    <w:p w14:paraId="5DCE1184" w14:textId="19F0E0DE" w:rsidR="00F81C14" w:rsidRPr="007E614B" w:rsidRDefault="009161EA" w:rsidP="00F81C14">
      <w:pPr>
        <w:jc w:val="center"/>
        <w:rPr>
          <w:rFonts w:ascii="Times" w:hAnsi="Times"/>
          <w:lang w:val="en-GB"/>
        </w:rPr>
      </w:pPr>
      <w:r w:rsidRPr="007E614B">
        <w:rPr>
          <w:rFonts w:ascii="Times" w:hAnsi="Times"/>
          <w:noProof/>
        </w:rPr>
        <w:drawing>
          <wp:inline distT="0" distB="0" distL="0" distR="0" wp14:anchorId="2F7C0DCE" wp14:editId="0ED66ECE">
            <wp:extent cx="4297027" cy="2103120"/>
            <wp:effectExtent l="0" t="0" r="8890" b="0"/>
            <wp:docPr id="1" name="Bildobjekt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4363829" cy="2135815"/>
                    </a:xfrm>
                    <a:prstGeom prst="rect">
                      <a:avLst/>
                    </a:prstGeom>
                  </pic:spPr>
                </pic:pic>
              </a:graphicData>
            </a:graphic>
          </wp:inline>
        </w:drawing>
      </w:r>
    </w:p>
    <w:p w14:paraId="0B0BBC07" w14:textId="0BD1D963" w:rsidR="00A76A53" w:rsidRDefault="009161EA" w:rsidP="003A2825">
      <w:pPr>
        <w:jc w:val="center"/>
        <w:rPr>
          <w:rFonts w:ascii="Times" w:hAnsi="Times"/>
          <w:lang w:val="en-GB"/>
        </w:rPr>
      </w:pPr>
      <w:r w:rsidRPr="007E614B">
        <w:rPr>
          <w:rFonts w:ascii="Times" w:hAnsi="Times"/>
          <w:i/>
          <w:iCs/>
          <w:lang w:val="en-GB"/>
        </w:rPr>
        <w:t>Figure</w:t>
      </w:r>
      <w:r w:rsidR="00313259" w:rsidRPr="007E614B">
        <w:rPr>
          <w:rFonts w:ascii="Times" w:hAnsi="Times"/>
          <w:i/>
          <w:iCs/>
          <w:lang w:val="en-GB"/>
        </w:rPr>
        <w:t xml:space="preserve"> </w:t>
      </w:r>
      <w:r w:rsidR="00FD33EE">
        <w:rPr>
          <w:rFonts w:ascii="Times" w:hAnsi="Times"/>
          <w:i/>
          <w:iCs/>
          <w:lang w:val="en-GB"/>
        </w:rPr>
        <w:t>3</w:t>
      </w:r>
      <w:r w:rsidR="00313259" w:rsidRPr="007E614B">
        <w:rPr>
          <w:rFonts w:ascii="Times" w:hAnsi="Times"/>
          <w:i/>
          <w:iCs/>
          <w:lang w:val="en-GB"/>
        </w:rPr>
        <w:t>.</w:t>
      </w:r>
      <w:r w:rsidR="00EE2197" w:rsidRPr="007E614B">
        <w:rPr>
          <w:rFonts w:ascii="Times" w:hAnsi="Times"/>
          <w:i/>
          <w:iCs/>
          <w:lang w:val="en-GB"/>
        </w:rPr>
        <w:t>3.</w:t>
      </w:r>
      <w:r w:rsidR="00710291" w:rsidRPr="007E614B">
        <w:rPr>
          <w:rFonts w:ascii="Times" w:hAnsi="Times"/>
          <w:i/>
          <w:iCs/>
          <w:lang w:val="en-GB"/>
        </w:rPr>
        <w:t>1</w:t>
      </w:r>
      <w:r w:rsidR="006D1930" w:rsidRPr="007E614B">
        <w:rPr>
          <w:rFonts w:ascii="Times" w:hAnsi="Times"/>
          <w:i/>
          <w:iCs/>
          <w:lang w:val="en-GB"/>
        </w:rPr>
        <w:t>: Myloc</w:t>
      </w:r>
      <w:r w:rsidR="00886A7F" w:rsidRPr="007E614B">
        <w:rPr>
          <w:rFonts w:ascii="Times" w:hAnsi="Times"/>
          <w:i/>
          <w:iCs/>
          <w:lang w:val="en-GB"/>
        </w:rPr>
        <w:t xml:space="preserve"> Cloud Service (Myloc, n-d)</w:t>
      </w:r>
    </w:p>
    <w:p w14:paraId="3C958F21" w14:textId="77777777" w:rsidR="00F662DF" w:rsidRDefault="00F662DF" w:rsidP="00F0721E">
      <w:pPr>
        <w:rPr>
          <w:rFonts w:ascii="Times" w:hAnsi="Times"/>
          <w:lang w:val="en-GB"/>
        </w:rPr>
      </w:pPr>
    </w:p>
    <w:p w14:paraId="2DAFCCF4" w14:textId="77777777" w:rsidR="00F81C14" w:rsidRDefault="00F81C14" w:rsidP="00F0721E">
      <w:pPr>
        <w:rPr>
          <w:rFonts w:ascii="Times" w:hAnsi="Times"/>
          <w:lang w:val="en-GB"/>
        </w:rPr>
      </w:pPr>
    </w:p>
    <w:p w14:paraId="09A16318" w14:textId="77777777" w:rsidR="00F81C14" w:rsidRDefault="00F81C14" w:rsidP="00F0721E">
      <w:pPr>
        <w:rPr>
          <w:rFonts w:ascii="Times" w:hAnsi="Times"/>
          <w:lang w:val="en-GB"/>
        </w:rPr>
      </w:pPr>
    </w:p>
    <w:p w14:paraId="7E359BC0" w14:textId="24A91BDF" w:rsidR="00F0721E" w:rsidRPr="00F0721E" w:rsidRDefault="0021111B" w:rsidP="00F0721E">
      <w:pPr>
        <w:rPr>
          <w:rFonts w:ascii="Times" w:hAnsi="Times"/>
          <w:lang w:val="en-GB"/>
        </w:rPr>
      </w:pPr>
      <w:proofErr w:type="spellStart"/>
      <w:r w:rsidRPr="0021111B">
        <w:rPr>
          <w:rFonts w:ascii="Times" w:hAnsi="Times"/>
          <w:lang w:val="en-GB"/>
        </w:rPr>
        <w:lastRenderedPageBreak/>
        <w:t>Qlocx</w:t>
      </w:r>
      <w:proofErr w:type="spellEnd"/>
      <w:r w:rsidRPr="0021111B">
        <w:rPr>
          <w:rFonts w:ascii="Times" w:hAnsi="Times"/>
          <w:lang w:val="en-GB"/>
        </w:rPr>
        <w:t xml:space="preserve"> connects delivery locations, allowing deliveries to be made without the need to meet the courier. </w:t>
      </w:r>
      <w:r>
        <w:rPr>
          <w:rFonts w:ascii="Times" w:hAnsi="Times"/>
          <w:lang w:val="en-GB"/>
        </w:rPr>
        <w:t>By s</w:t>
      </w:r>
      <w:r w:rsidRPr="0021111B">
        <w:rPr>
          <w:rFonts w:ascii="Times" w:hAnsi="Times"/>
          <w:lang w:val="en-GB"/>
        </w:rPr>
        <w:t>imply add</w:t>
      </w:r>
      <w:r>
        <w:rPr>
          <w:rFonts w:ascii="Times" w:hAnsi="Times"/>
          <w:lang w:val="en-GB"/>
        </w:rPr>
        <w:t>ing</w:t>
      </w:r>
      <w:r w:rsidRPr="0021111B">
        <w:rPr>
          <w:rFonts w:ascii="Times" w:hAnsi="Times"/>
          <w:lang w:val="en-GB"/>
        </w:rPr>
        <w:t xml:space="preserve"> one of </w:t>
      </w:r>
      <w:r>
        <w:rPr>
          <w:rFonts w:ascii="Times" w:hAnsi="Times"/>
          <w:lang w:val="en-GB"/>
        </w:rPr>
        <w:t xml:space="preserve">the </w:t>
      </w:r>
      <w:r w:rsidRPr="0021111B">
        <w:rPr>
          <w:rFonts w:ascii="Times" w:hAnsi="Times"/>
          <w:lang w:val="en-GB"/>
        </w:rPr>
        <w:t>app-controlled remote locks on an optional door, the courier will be given a digital one-time key to the door to deliver the parcels</w:t>
      </w:r>
      <w:r w:rsidR="00BD61D0">
        <w:rPr>
          <w:rFonts w:ascii="Times" w:hAnsi="Times"/>
          <w:lang w:val="en-GB"/>
        </w:rPr>
        <w:t xml:space="preserve">. </w:t>
      </w:r>
      <w:proofErr w:type="spellStart"/>
      <w:r w:rsidR="00BD61D0" w:rsidRPr="00BD61D0">
        <w:rPr>
          <w:rFonts w:ascii="Times" w:hAnsi="Times"/>
          <w:lang w:val="en-GB"/>
        </w:rPr>
        <w:t>Qlocx</w:t>
      </w:r>
      <w:proofErr w:type="spellEnd"/>
      <w:r w:rsidR="00BD61D0" w:rsidRPr="00BD61D0">
        <w:rPr>
          <w:rFonts w:ascii="Times" w:hAnsi="Times"/>
          <w:lang w:val="en-GB"/>
        </w:rPr>
        <w:t xml:space="preserve"> also maintains track of what was delivered, where it was delivered, and who got it. This removes resource wasting, which is now mainly due to a lack of knowledge regarding the location of products</w:t>
      </w:r>
      <w:r w:rsidR="00D64EFB">
        <w:rPr>
          <w:rFonts w:ascii="Times" w:hAnsi="Times"/>
          <w:lang w:val="en-GB"/>
        </w:rPr>
        <w:t xml:space="preserve"> (</w:t>
      </w:r>
      <w:proofErr w:type="spellStart"/>
      <w:r w:rsidR="00D64EFB">
        <w:rPr>
          <w:rFonts w:ascii="Times" w:hAnsi="Times"/>
          <w:lang w:val="en-GB"/>
        </w:rPr>
        <w:t>Qlocx</w:t>
      </w:r>
      <w:proofErr w:type="spellEnd"/>
      <w:r w:rsidR="00D64EFB">
        <w:rPr>
          <w:rFonts w:ascii="Times" w:hAnsi="Times"/>
          <w:lang w:val="en-GB"/>
        </w:rPr>
        <w:t>,</w:t>
      </w:r>
      <w:r w:rsidR="000439E1">
        <w:rPr>
          <w:rFonts w:ascii="Times" w:hAnsi="Times"/>
          <w:lang w:val="en-GB"/>
        </w:rPr>
        <w:t xml:space="preserve"> 2021).</w:t>
      </w:r>
    </w:p>
    <w:p w14:paraId="33358FB3" w14:textId="77777777" w:rsidR="00D2097E" w:rsidRDefault="00D2097E" w:rsidP="008B5301">
      <w:pPr>
        <w:rPr>
          <w:rFonts w:ascii="Times" w:hAnsi="Times"/>
          <w:lang w:val="en-GB"/>
        </w:rPr>
      </w:pPr>
    </w:p>
    <w:p w14:paraId="01E680F2" w14:textId="77777777" w:rsidR="00470615" w:rsidRDefault="00470615" w:rsidP="008B5301">
      <w:pPr>
        <w:rPr>
          <w:rFonts w:ascii="Times" w:hAnsi="Times"/>
          <w:lang w:val="en-GB"/>
        </w:rPr>
      </w:pPr>
    </w:p>
    <w:p w14:paraId="4DD1F9C0" w14:textId="67404AA5" w:rsidR="00765773" w:rsidRDefault="009B2A49" w:rsidP="00D46F70">
      <w:pPr>
        <w:jc w:val="center"/>
        <w:rPr>
          <w:rFonts w:ascii="Times" w:hAnsi="Times"/>
          <w:lang w:val="en-US"/>
        </w:rPr>
      </w:pPr>
      <w:r>
        <w:rPr>
          <w:noProof/>
        </w:rPr>
        <w:drawing>
          <wp:inline distT="0" distB="0" distL="0" distR="0" wp14:anchorId="287C7B54" wp14:editId="56F3CBC8">
            <wp:extent cx="3095625" cy="2038863"/>
            <wp:effectExtent l="0" t="0" r="0" b="0"/>
            <wp:docPr id="4" name="Bildobjekt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3110259" cy="2048501"/>
                    </a:xfrm>
                    <a:prstGeom prst="rect">
                      <a:avLst/>
                    </a:prstGeom>
                  </pic:spPr>
                </pic:pic>
              </a:graphicData>
            </a:graphic>
          </wp:inline>
        </w:drawing>
      </w:r>
    </w:p>
    <w:p w14:paraId="548BA7F5" w14:textId="1B21EEEA" w:rsidR="00F0721E" w:rsidRPr="00F0721E" w:rsidRDefault="00A50069" w:rsidP="00F0721E">
      <w:pPr>
        <w:jc w:val="center"/>
        <w:rPr>
          <w:rFonts w:ascii="Times" w:hAnsi="Times"/>
          <w:i/>
          <w:iCs/>
          <w:lang w:val="en-US"/>
        </w:rPr>
      </w:pPr>
      <w:r>
        <w:rPr>
          <w:rFonts w:ascii="Times" w:hAnsi="Times"/>
          <w:i/>
          <w:iCs/>
          <w:lang w:val="en-US"/>
        </w:rPr>
        <w:t xml:space="preserve">Figure </w:t>
      </w:r>
      <w:r w:rsidR="00FD33EE">
        <w:rPr>
          <w:rFonts w:ascii="Times" w:hAnsi="Times"/>
          <w:i/>
          <w:iCs/>
          <w:lang w:val="en-US"/>
        </w:rPr>
        <w:t>3</w:t>
      </w:r>
      <w:r>
        <w:rPr>
          <w:rFonts w:ascii="Times" w:hAnsi="Times"/>
          <w:i/>
          <w:iCs/>
          <w:lang w:val="en-US"/>
        </w:rPr>
        <w:t>.3.2</w:t>
      </w:r>
      <w:r w:rsidR="00FD33EE">
        <w:rPr>
          <w:rFonts w:ascii="Times" w:hAnsi="Times"/>
          <w:i/>
          <w:iCs/>
          <w:lang w:val="en-US"/>
        </w:rPr>
        <w:t xml:space="preserve"> </w:t>
      </w:r>
      <w:proofErr w:type="spellStart"/>
      <w:r w:rsidR="00FD33EE">
        <w:rPr>
          <w:rFonts w:ascii="Times" w:hAnsi="Times"/>
          <w:i/>
          <w:iCs/>
          <w:lang w:val="en-US"/>
        </w:rPr>
        <w:t>Qlocx</w:t>
      </w:r>
      <w:proofErr w:type="spellEnd"/>
      <w:r w:rsidR="00192474">
        <w:rPr>
          <w:rFonts w:ascii="Times" w:hAnsi="Times"/>
          <w:i/>
          <w:iCs/>
          <w:lang w:val="en-US"/>
        </w:rPr>
        <w:t xml:space="preserve"> digital system</w:t>
      </w:r>
      <w:r w:rsidR="004F2B4B">
        <w:rPr>
          <w:rFonts w:ascii="Times" w:hAnsi="Times"/>
          <w:i/>
          <w:iCs/>
          <w:lang w:val="en-US"/>
        </w:rPr>
        <w:t xml:space="preserve"> </w:t>
      </w:r>
      <w:r w:rsidR="004F2B4B" w:rsidRPr="004F2B4B">
        <w:rPr>
          <w:rFonts w:ascii="Times" w:hAnsi="Times"/>
          <w:i/>
          <w:iCs/>
          <w:lang w:val="en-GB"/>
        </w:rPr>
        <w:t>(</w:t>
      </w:r>
      <w:proofErr w:type="spellStart"/>
      <w:r w:rsidR="004F2B4B" w:rsidRPr="004F2B4B">
        <w:rPr>
          <w:rFonts w:ascii="Times" w:hAnsi="Times"/>
          <w:i/>
          <w:iCs/>
          <w:lang w:val="en-GB"/>
        </w:rPr>
        <w:t>Qlocx</w:t>
      </w:r>
      <w:proofErr w:type="spellEnd"/>
      <w:r w:rsidR="004F2B4B" w:rsidRPr="004F2B4B">
        <w:rPr>
          <w:rFonts w:ascii="Times" w:hAnsi="Times"/>
          <w:i/>
          <w:iCs/>
          <w:lang w:val="en-GB"/>
        </w:rPr>
        <w:t>, 2021)</w:t>
      </w:r>
    </w:p>
    <w:p w14:paraId="2A0D2250" w14:textId="77777777" w:rsidR="00D2097E" w:rsidRPr="00A50069" w:rsidRDefault="00D2097E" w:rsidP="009B2A49">
      <w:pPr>
        <w:jc w:val="center"/>
        <w:rPr>
          <w:rFonts w:ascii="Times" w:hAnsi="Times"/>
          <w:i/>
          <w:lang w:val="en-US"/>
        </w:rPr>
      </w:pPr>
    </w:p>
    <w:p w14:paraId="64855BE2" w14:textId="77777777" w:rsidR="00E03D6F" w:rsidRPr="00A50069" w:rsidRDefault="00E03D6F" w:rsidP="009B2A49">
      <w:pPr>
        <w:jc w:val="center"/>
        <w:rPr>
          <w:rFonts w:ascii="Times" w:hAnsi="Times"/>
          <w:i/>
          <w:iCs/>
          <w:lang w:val="en-US"/>
        </w:rPr>
      </w:pPr>
    </w:p>
    <w:p w14:paraId="7BE24BD4" w14:textId="6D5272FA" w:rsidR="00E71AD7" w:rsidRDefault="00E71AD7" w:rsidP="0042718B">
      <w:pPr>
        <w:pStyle w:val="Rubrik3"/>
      </w:pPr>
      <w:bookmarkStart w:id="36" w:name="_Toc73618548"/>
      <w:r w:rsidRPr="00113B7E">
        <w:t>Material delivery problems in</w:t>
      </w:r>
      <w:r w:rsidR="004D0BBB" w:rsidRPr="00113B7E">
        <w:t xml:space="preserve"> a case study</w:t>
      </w:r>
      <w:bookmarkEnd w:id="36"/>
    </w:p>
    <w:p w14:paraId="2D4137B4" w14:textId="78EF99FD" w:rsidR="00A44627" w:rsidRDefault="00A44627" w:rsidP="00A44627">
      <w:pPr>
        <w:rPr>
          <w:lang w:val="en-GB"/>
        </w:rPr>
      </w:pPr>
      <w:r w:rsidRPr="007E614B">
        <w:rPr>
          <w:rFonts w:ascii="Times" w:hAnsi="Times"/>
          <w:lang w:val="en-US"/>
        </w:rPr>
        <w:t>The information</w:t>
      </w:r>
      <w:r>
        <w:rPr>
          <w:rFonts w:ascii="Times" w:hAnsi="Times"/>
          <w:lang w:val="en-US"/>
        </w:rPr>
        <w:t xml:space="preserve"> in this subse</w:t>
      </w:r>
      <w:r w:rsidR="003326A5">
        <w:rPr>
          <w:rFonts w:ascii="Times" w:hAnsi="Times"/>
          <w:lang w:val="en-US"/>
        </w:rPr>
        <w:t>ction</w:t>
      </w:r>
      <w:r w:rsidRPr="007E614B">
        <w:rPr>
          <w:rFonts w:ascii="Times" w:hAnsi="Times"/>
          <w:lang w:val="en-US"/>
        </w:rPr>
        <w:t xml:space="preserve"> is based upon Darvik &amp; Larsson (2010) case study in their master thesis </w:t>
      </w:r>
      <w:r w:rsidRPr="007E614B">
        <w:rPr>
          <w:rFonts w:ascii="Times" w:hAnsi="Times"/>
          <w:i/>
          <w:iCs/>
          <w:lang w:val="en-US"/>
        </w:rPr>
        <w:t>The Impact of Material Delivery Deviations on Costs and Performance in Construction Projects</w:t>
      </w:r>
      <w:r w:rsidRPr="007E614B">
        <w:rPr>
          <w:rFonts w:ascii="Times" w:hAnsi="Times"/>
          <w:lang w:val="en-US"/>
        </w:rPr>
        <w:t>. “The Impact of Material Delivery Deviations on Costs and Performance in Construction Projects”.</w:t>
      </w:r>
      <w:r w:rsidR="003326A5">
        <w:rPr>
          <w:rFonts w:ascii="Times" w:hAnsi="Times"/>
          <w:lang w:val="en-US"/>
        </w:rPr>
        <w:t xml:space="preserve"> </w:t>
      </w:r>
      <w:r w:rsidR="009A5322" w:rsidRPr="009A5322">
        <w:rPr>
          <w:rFonts w:ascii="Times" w:hAnsi="Times"/>
          <w:lang w:val="en-US"/>
        </w:rPr>
        <w:t xml:space="preserve">Only </w:t>
      </w:r>
      <w:r w:rsidR="009A5322">
        <w:rPr>
          <w:rFonts w:ascii="Times" w:hAnsi="Times"/>
          <w:lang w:val="en-US"/>
        </w:rPr>
        <w:t xml:space="preserve">the most </w:t>
      </w:r>
      <w:r w:rsidR="009A5322" w:rsidRPr="009A5322">
        <w:rPr>
          <w:rFonts w:ascii="Times" w:hAnsi="Times"/>
          <w:lang w:val="en-US"/>
        </w:rPr>
        <w:t>relevant parts of the case study that support the theory have been selected.</w:t>
      </w:r>
    </w:p>
    <w:p w14:paraId="153C06D0" w14:textId="77777777" w:rsidR="00A44627" w:rsidRPr="00A44627" w:rsidRDefault="00A44627" w:rsidP="00A44627">
      <w:pPr>
        <w:rPr>
          <w:lang w:val="en-GB"/>
        </w:rPr>
      </w:pPr>
    </w:p>
    <w:p w14:paraId="076DC6E2" w14:textId="668F34FC" w:rsidR="0097550E" w:rsidRPr="007E614B" w:rsidRDefault="00956FFD" w:rsidP="0042718B">
      <w:pPr>
        <w:rPr>
          <w:rFonts w:ascii="Times" w:hAnsi="Times"/>
          <w:lang w:val="en-US"/>
        </w:rPr>
      </w:pPr>
      <w:r w:rsidRPr="007E614B">
        <w:rPr>
          <w:rFonts w:ascii="Times" w:hAnsi="Times"/>
          <w:lang w:val="en-US"/>
        </w:rPr>
        <w:t>This</w:t>
      </w:r>
      <w:r w:rsidR="008A7954">
        <w:rPr>
          <w:rFonts w:ascii="Times" w:hAnsi="Times"/>
          <w:lang w:val="en-US"/>
        </w:rPr>
        <w:t xml:space="preserve"> section</w:t>
      </w:r>
      <w:r w:rsidR="00516A96">
        <w:rPr>
          <w:rFonts w:ascii="Times" w:hAnsi="Times"/>
          <w:lang w:val="en-US"/>
        </w:rPr>
        <w:t xml:space="preserve"> </w:t>
      </w:r>
      <w:r w:rsidRPr="007E614B">
        <w:rPr>
          <w:rFonts w:ascii="Times" w:hAnsi="Times"/>
          <w:lang w:val="en-US"/>
        </w:rPr>
        <w:t xml:space="preserve">will compile delivery deviations </w:t>
      </w:r>
      <w:r w:rsidR="006B2DCB">
        <w:rPr>
          <w:rFonts w:ascii="Times" w:hAnsi="Times"/>
          <w:lang w:val="en-US"/>
        </w:rPr>
        <w:t>one of</w:t>
      </w:r>
      <w:r w:rsidRPr="007E614B">
        <w:rPr>
          <w:rFonts w:ascii="Times" w:hAnsi="Times"/>
          <w:lang w:val="en-US"/>
        </w:rPr>
        <w:t xml:space="preserve"> Skanska's building case projects, Project A. The material groups examined were kitchen cabinets, sliding doors</w:t>
      </w:r>
      <w:r w:rsidR="001E3F09">
        <w:rPr>
          <w:rFonts w:ascii="Times" w:hAnsi="Times"/>
          <w:lang w:val="en-US"/>
        </w:rPr>
        <w:t xml:space="preserve"> </w:t>
      </w:r>
      <w:r w:rsidR="006B2DCB">
        <w:rPr>
          <w:rFonts w:ascii="Times" w:hAnsi="Times"/>
          <w:lang w:val="en-US"/>
        </w:rPr>
        <w:t xml:space="preserve">and </w:t>
      </w:r>
      <w:r w:rsidRPr="007E614B">
        <w:rPr>
          <w:rFonts w:ascii="Times" w:hAnsi="Times"/>
          <w:lang w:val="en-US"/>
        </w:rPr>
        <w:t>kitchen equipment</w:t>
      </w:r>
      <w:r w:rsidR="006B2DCB">
        <w:rPr>
          <w:rFonts w:ascii="Times" w:hAnsi="Times"/>
          <w:lang w:val="en-US"/>
        </w:rPr>
        <w:t xml:space="preserve">. </w:t>
      </w:r>
      <w:r w:rsidRPr="007E614B">
        <w:rPr>
          <w:rFonts w:ascii="Times" w:hAnsi="Times"/>
          <w:lang w:val="en-US"/>
        </w:rPr>
        <w:t>Project A includes deliveries of kitchen-related products, such as kitchen cabinets, kitchen machines and sliding doors. In Projects A</w:t>
      </w:r>
      <w:r w:rsidR="006B2DCB">
        <w:rPr>
          <w:rFonts w:ascii="Times" w:hAnsi="Times"/>
          <w:lang w:val="en-US"/>
        </w:rPr>
        <w:t xml:space="preserve">, </w:t>
      </w:r>
      <w:r w:rsidRPr="007E614B">
        <w:rPr>
          <w:rFonts w:ascii="Times" w:hAnsi="Times"/>
          <w:lang w:val="en-US"/>
        </w:rPr>
        <w:t>the deviations that affect a product's quality, quantity, documentation and labeling, but also delivery time, were measured.</w:t>
      </w:r>
    </w:p>
    <w:p w14:paraId="72533EE3" w14:textId="77777777" w:rsidR="00956FFD" w:rsidRPr="007E614B" w:rsidRDefault="00956FFD" w:rsidP="00956FFD">
      <w:pPr>
        <w:pStyle w:val="Normalwebb"/>
        <w:rPr>
          <w:rFonts w:ascii="Times" w:hAnsi="Times"/>
          <w:lang w:val="en-US"/>
        </w:rPr>
      </w:pPr>
      <w:r w:rsidRPr="007E614B">
        <w:rPr>
          <w:rFonts w:ascii="Times" w:hAnsi="Times"/>
          <w:lang w:val="en-US"/>
        </w:rPr>
        <w:t>The list below presents each deviation and its definition:</w:t>
      </w:r>
    </w:p>
    <w:p w14:paraId="3F481B45" w14:textId="2796E36E" w:rsidR="002A1B12" w:rsidRPr="00DB7679" w:rsidRDefault="00956FFD" w:rsidP="00DB7679">
      <w:pPr>
        <w:pStyle w:val="Normalwebb"/>
        <w:numPr>
          <w:ilvl w:val="0"/>
          <w:numId w:val="5"/>
        </w:numPr>
        <w:spacing w:line="276" w:lineRule="auto"/>
        <w:rPr>
          <w:rFonts w:ascii="Times" w:hAnsi="Times"/>
          <w:lang w:val="en-US"/>
        </w:rPr>
      </w:pPr>
      <w:r w:rsidRPr="007E614B">
        <w:rPr>
          <w:rFonts w:ascii="Times" w:hAnsi="Times"/>
          <w:b/>
          <w:bCs/>
          <w:lang w:val="en-US"/>
        </w:rPr>
        <w:t xml:space="preserve">Deviations in time: </w:t>
      </w:r>
      <w:r w:rsidR="00DB7679" w:rsidRPr="007E614B">
        <w:rPr>
          <w:rFonts w:ascii="Times" w:hAnsi="Times"/>
          <w:lang w:val="en-US"/>
        </w:rPr>
        <w:t>Notes made when deliveries arrived earlier and later than agreed to the construction site.</w:t>
      </w:r>
    </w:p>
    <w:p w14:paraId="6B93864D" w14:textId="77777777" w:rsidR="00956FFD" w:rsidRPr="007E614B" w:rsidRDefault="00956FFD" w:rsidP="00D71F13">
      <w:pPr>
        <w:pStyle w:val="Normalwebb"/>
        <w:numPr>
          <w:ilvl w:val="0"/>
          <w:numId w:val="5"/>
        </w:numPr>
        <w:spacing w:line="276" w:lineRule="auto"/>
        <w:rPr>
          <w:rFonts w:ascii="Times" w:hAnsi="Times"/>
          <w:lang w:val="en-US"/>
        </w:rPr>
      </w:pPr>
      <w:r w:rsidRPr="007E614B">
        <w:rPr>
          <w:rFonts w:ascii="Times" w:hAnsi="Times"/>
          <w:b/>
          <w:bCs/>
          <w:lang w:val="en-US"/>
        </w:rPr>
        <w:t>Deviations in quality:</w:t>
      </w:r>
      <w:r w:rsidRPr="007E614B">
        <w:rPr>
          <w:rFonts w:ascii="Times" w:hAnsi="Times"/>
          <w:lang w:val="en-US"/>
        </w:rPr>
        <w:t xml:space="preserve"> If the quality of the product differs from the agreement with the supplier or if the products are damaged during transport. Quality deviations also include all damages that have contributed to more time being spent.</w:t>
      </w:r>
      <w:r w:rsidRPr="007E614B">
        <w:rPr>
          <w:rFonts w:ascii="Times" w:hAnsi="Times"/>
          <w:b/>
          <w:bCs/>
          <w:lang w:val="en-US"/>
        </w:rPr>
        <w:t xml:space="preserve"> </w:t>
      </w:r>
    </w:p>
    <w:p w14:paraId="15943ABA" w14:textId="77777777" w:rsidR="00956FFD" w:rsidRPr="007E614B" w:rsidRDefault="00956FFD" w:rsidP="00D71F13">
      <w:pPr>
        <w:pStyle w:val="Normalwebb"/>
        <w:numPr>
          <w:ilvl w:val="0"/>
          <w:numId w:val="5"/>
        </w:numPr>
        <w:spacing w:line="276" w:lineRule="auto"/>
        <w:rPr>
          <w:rFonts w:ascii="Times" w:hAnsi="Times"/>
          <w:lang w:val="en-US"/>
        </w:rPr>
      </w:pPr>
      <w:r w:rsidRPr="007E614B">
        <w:rPr>
          <w:rFonts w:ascii="Times" w:hAnsi="Times"/>
          <w:b/>
          <w:bCs/>
          <w:lang w:val="en-US"/>
        </w:rPr>
        <w:t>Deviations in quantity:</w:t>
      </w:r>
      <w:r w:rsidRPr="007E614B">
        <w:rPr>
          <w:rFonts w:ascii="Times" w:hAnsi="Times"/>
          <w:lang w:val="en-US"/>
        </w:rPr>
        <w:t xml:space="preserve"> If the ordered delivery contains more or fewer components than agreed.</w:t>
      </w:r>
    </w:p>
    <w:p w14:paraId="729DA3B2" w14:textId="77777777" w:rsidR="00956FFD" w:rsidRPr="007E614B" w:rsidRDefault="00956FFD" w:rsidP="00D71F13">
      <w:pPr>
        <w:pStyle w:val="Normalwebb"/>
        <w:numPr>
          <w:ilvl w:val="0"/>
          <w:numId w:val="5"/>
        </w:numPr>
        <w:spacing w:line="276" w:lineRule="auto"/>
        <w:rPr>
          <w:rFonts w:ascii="Times" w:hAnsi="Times"/>
          <w:lang w:val="en-US"/>
        </w:rPr>
      </w:pPr>
      <w:r w:rsidRPr="007E614B">
        <w:rPr>
          <w:rFonts w:ascii="Times" w:hAnsi="Times"/>
          <w:b/>
          <w:bCs/>
          <w:lang w:val="en-US"/>
        </w:rPr>
        <w:lastRenderedPageBreak/>
        <w:t>Deviations in product:</w:t>
      </w:r>
      <w:r w:rsidRPr="007E614B">
        <w:rPr>
          <w:rFonts w:ascii="Times" w:hAnsi="Times"/>
          <w:lang w:val="en-US"/>
        </w:rPr>
        <w:t xml:space="preserve"> If no product or incorrect product has been delivered to the construction site than agreed.</w:t>
      </w:r>
    </w:p>
    <w:p w14:paraId="249DD15C" w14:textId="77777777" w:rsidR="00956FFD" w:rsidRPr="007E614B" w:rsidRDefault="00956FFD" w:rsidP="00D71F13">
      <w:pPr>
        <w:pStyle w:val="Normalwebb"/>
        <w:numPr>
          <w:ilvl w:val="0"/>
          <w:numId w:val="5"/>
        </w:numPr>
        <w:spacing w:line="276" w:lineRule="auto"/>
        <w:rPr>
          <w:rFonts w:ascii="Times" w:hAnsi="Times"/>
          <w:lang w:val="en-US"/>
        </w:rPr>
      </w:pPr>
      <w:r w:rsidRPr="007E614B">
        <w:rPr>
          <w:rFonts w:ascii="Times" w:hAnsi="Times"/>
          <w:b/>
          <w:bCs/>
          <w:lang w:val="en-US"/>
        </w:rPr>
        <w:t>Deviations regarding packages and labeling:</w:t>
      </w:r>
      <w:r w:rsidRPr="007E614B">
        <w:rPr>
          <w:rFonts w:ascii="Times" w:hAnsi="Times"/>
          <w:lang w:val="en-US"/>
        </w:rPr>
        <w:t xml:space="preserve"> If products have been delivered with errors in the packaging or are not labeled correctly than agreed.</w:t>
      </w:r>
    </w:p>
    <w:p w14:paraId="55758D43" w14:textId="77777777" w:rsidR="00956FFD" w:rsidRPr="007E614B" w:rsidRDefault="00956FFD" w:rsidP="00D71F13">
      <w:pPr>
        <w:pStyle w:val="Normalwebb"/>
        <w:numPr>
          <w:ilvl w:val="0"/>
          <w:numId w:val="5"/>
        </w:numPr>
        <w:spacing w:line="276" w:lineRule="auto"/>
        <w:rPr>
          <w:rFonts w:ascii="Times" w:hAnsi="Times"/>
          <w:lang w:val="en-US"/>
        </w:rPr>
      </w:pPr>
      <w:r w:rsidRPr="007E614B">
        <w:rPr>
          <w:rFonts w:ascii="Times" w:hAnsi="Times"/>
          <w:b/>
          <w:bCs/>
          <w:lang w:val="en-US"/>
        </w:rPr>
        <w:t>Deviations in documentation:</w:t>
      </w:r>
      <w:r w:rsidRPr="007E614B">
        <w:rPr>
          <w:rFonts w:ascii="Times" w:hAnsi="Times"/>
          <w:lang w:val="en-US"/>
        </w:rPr>
        <w:t xml:space="preserve"> If the product was delivered with incorrect instructions manual.</w:t>
      </w:r>
    </w:p>
    <w:p w14:paraId="13FCF581" w14:textId="671D6D80" w:rsidR="0054333C" w:rsidRPr="007E614B" w:rsidRDefault="0054333C" w:rsidP="0054333C">
      <w:pPr>
        <w:pStyle w:val="Normalwebb"/>
        <w:rPr>
          <w:rFonts w:ascii="Times" w:hAnsi="Times"/>
          <w:lang w:val="en-US"/>
        </w:rPr>
      </w:pPr>
      <w:r w:rsidRPr="007E614B">
        <w:rPr>
          <w:rFonts w:ascii="Times" w:hAnsi="Times"/>
          <w:lang w:val="en-US"/>
        </w:rPr>
        <w:t>Darvi</w:t>
      </w:r>
      <w:r w:rsidR="00D04B2F" w:rsidRPr="007E614B">
        <w:rPr>
          <w:rFonts w:ascii="Times" w:hAnsi="Times"/>
          <w:lang w:val="en-US"/>
        </w:rPr>
        <w:t>k</w:t>
      </w:r>
      <w:r w:rsidRPr="007E614B">
        <w:rPr>
          <w:rFonts w:ascii="Times" w:hAnsi="Times"/>
          <w:lang w:val="en-US"/>
        </w:rPr>
        <w:t xml:space="preserve"> and Larsson (2010) write that in this case a total of 198 deliveries have been measured. This study has shown at least one deviation in 87 of the 198 deliveries, this is shown in Figure </w:t>
      </w:r>
      <w:r w:rsidR="0068771F">
        <w:rPr>
          <w:rFonts w:ascii="Times" w:hAnsi="Times"/>
          <w:lang w:val="en-US"/>
        </w:rPr>
        <w:t>2.</w:t>
      </w:r>
      <w:r w:rsidR="00904BD4">
        <w:rPr>
          <w:rFonts w:ascii="Times" w:hAnsi="Times"/>
          <w:lang w:val="en-US"/>
        </w:rPr>
        <w:t>4.1</w:t>
      </w:r>
      <w:r w:rsidRPr="007E614B">
        <w:rPr>
          <w:rFonts w:ascii="Times" w:hAnsi="Times"/>
          <w:lang w:val="en-US"/>
        </w:rPr>
        <w:t>. Darvi</w:t>
      </w:r>
      <w:r w:rsidR="00D04B2F" w:rsidRPr="007E614B">
        <w:rPr>
          <w:rFonts w:ascii="Times" w:hAnsi="Times"/>
          <w:lang w:val="en-US"/>
        </w:rPr>
        <w:t>k</w:t>
      </w:r>
      <w:r w:rsidRPr="007E614B">
        <w:rPr>
          <w:rFonts w:ascii="Times" w:hAnsi="Times"/>
          <w:lang w:val="en-US"/>
        </w:rPr>
        <w:t xml:space="preserve"> and Larsson</w:t>
      </w:r>
      <w:r w:rsidR="00C86369" w:rsidRPr="007E614B">
        <w:rPr>
          <w:rFonts w:ascii="Times" w:hAnsi="Times"/>
          <w:lang w:val="en-US"/>
        </w:rPr>
        <w:t xml:space="preserve"> (2010)</w:t>
      </w:r>
      <w:r w:rsidRPr="007E614B">
        <w:rPr>
          <w:rFonts w:ascii="Times" w:hAnsi="Times"/>
          <w:lang w:val="en-US"/>
        </w:rPr>
        <w:t xml:space="preserve"> have concluded that delivery deviations differ from deliveries without deviations</w:t>
      </w:r>
      <w:r w:rsidR="00B62C52">
        <w:rPr>
          <w:rFonts w:ascii="Times" w:hAnsi="Times"/>
          <w:lang w:val="en-US"/>
        </w:rPr>
        <w:t xml:space="preserve">. </w:t>
      </w:r>
    </w:p>
    <w:p w14:paraId="622BCE02" w14:textId="38CCFDDE" w:rsidR="0054333C" w:rsidRPr="007E614B" w:rsidRDefault="004D0AC6" w:rsidP="0063704E">
      <w:pPr>
        <w:pStyle w:val="Normalwebb"/>
        <w:jc w:val="center"/>
        <w:rPr>
          <w:rFonts w:ascii="Times" w:hAnsi="Times"/>
          <w:lang w:val="en-US"/>
        </w:rPr>
      </w:pPr>
      <w:r w:rsidRPr="007E614B">
        <w:rPr>
          <w:rFonts w:ascii="Times" w:hAnsi="Times"/>
          <w:noProof/>
          <w:lang w:val="en-US"/>
        </w:rPr>
        <w:drawing>
          <wp:inline distT="0" distB="0" distL="0" distR="0" wp14:anchorId="2B33FD4C" wp14:editId="7BC7912D">
            <wp:extent cx="3235570" cy="1394460"/>
            <wp:effectExtent l="0" t="0" r="15875" b="15240"/>
            <wp:docPr id="7" name="Diagram 7"/>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193AA750" w14:textId="57CCB904" w:rsidR="002B0A2C" w:rsidRPr="002B0A2C" w:rsidRDefault="00700C72" w:rsidP="000227AC">
      <w:pPr>
        <w:pStyle w:val="Normalwebb"/>
        <w:spacing w:before="240" w:line="276" w:lineRule="auto"/>
        <w:jc w:val="center"/>
        <w:rPr>
          <w:rFonts w:ascii="Times" w:hAnsi="Times"/>
          <w:i/>
          <w:iCs/>
          <w:lang w:val="en-US"/>
        </w:rPr>
      </w:pPr>
      <w:r w:rsidRPr="007E614B">
        <w:rPr>
          <w:rFonts w:ascii="Times" w:hAnsi="Times"/>
          <w:i/>
          <w:iCs/>
          <w:lang w:val="en-US"/>
        </w:rPr>
        <w:t>Figur</w:t>
      </w:r>
      <w:r>
        <w:rPr>
          <w:rFonts w:ascii="Times" w:hAnsi="Times"/>
          <w:i/>
          <w:iCs/>
          <w:lang w:val="en-US"/>
        </w:rPr>
        <w:t>e</w:t>
      </w:r>
      <w:r w:rsidR="00C14C72" w:rsidRPr="007E614B">
        <w:rPr>
          <w:rFonts w:ascii="Times" w:hAnsi="Times"/>
          <w:i/>
          <w:iCs/>
          <w:lang w:val="en-US"/>
        </w:rPr>
        <w:t xml:space="preserve"> </w:t>
      </w:r>
      <w:r w:rsidR="00D96B77" w:rsidRPr="007E614B">
        <w:rPr>
          <w:rFonts w:ascii="Times" w:hAnsi="Times"/>
          <w:i/>
          <w:iCs/>
          <w:lang w:val="en-US"/>
        </w:rPr>
        <w:t>2.</w:t>
      </w:r>
      <w:r w:rsidR="00DB4BC3" w:rsidRPr="007E614B">
        <w:rPr>
          <w:rFonts w:ascii="Times" w:hAnsi="Times"/>
          <w:i/>
          <w:iCs/>
          <w:lang w:val="en-US"/>
        </w:rPr>
        <w:t>4.1</w:t>
      </w:r>
      <w:r w:rsidR="00C14C72" w:rsidRPr="007E614B">
        <w:rPr>
          <w:rFonts w:ascii="Times" w:hAnsi="Times"/>
          <w:i/>
          <w:iCs/>
          <w:lang w:val="en-US"/>
        </w:rPr>
        <w:t xml:space="preserve">. </w:t>
      </w:r>
      <w:r w:rsidR="00761C1E" w:rsidRPr="007E614B">
        <w:rPr>
          <w:rFonts w:ascii="Times" w:hAnsi="Times"/>
          <w:i/>
          <w:iCs/>
          <w:lang w:val="en-US"/>
        </w:rPr>
        <w:t>I</w:t>
      </w:r>
      <w:r w:rsidR="00547AC7" w:rsidRPr="007E614B">
        <w:rPr>
          <w:rFonts w:ascii="Times" w:hAnsi="Times"/>
          <w:i/>
          <w:iCs/>
          <w:lang w:val="en-US"/>
        </w:rPr>
        <w:t>llustra</w:t>
      </w:r>
      <w:r w:rsidR="00644DA5" w:rsidRPr="007E614B">
        <w:rPr>
          <w:rFonts w:ascii="Times" w:hAnsi="Times"/>
          <w:i/>
          <w:iCs/>
          <w:lang w:val="en-US"/>
        </w:rPr>
        <w:t xml:space="preserve">tes delivery deviations and its </w:t>
      </w:r>
      <w:r w:rsidR="00CB5105" w:rsidRPr="007E614B">
        <w:rPr>
          <w:rFonts w:ascii="Times" w:hAnsi="Times"/>
          <w:i/>
          <w:iCs/>
          <w:lang w:val="en-US"/>
        </w:rPr>
        <w:t>average frequency</w:t>
      </w:r>
      <w:r w:rsidR="009F4DA0">
        <w:rPr>
          <w:rFonts w:ascii="Times" w:hAnsi="Times"/>
          <w:i/>
          <w:iCs/>
          <w:lang w:val="en-US"/>
        </w:rPr>
        <w:t xml:space="preserve"> </w:t>
      </w:r>
      <w:r w:rsidR="009F4DA0">
        <w:rPr>
          <w:rFonts w:ascii="Times" w:hAnsi="Times"/>
          <w:lang w:val="en-US"/>
        </w:rPr>
        <w:t>Da</w:t>
      </w:r>
      <w:r w:rsidR="009F4DA0" w:rsidRPr="007E614B">
        <w:rPr>
          <w:rFonts w:ascii="Times" w:hAnsi="Times"/>
          <w:lang w:val="en-US"/>
        </w:rPr>
        <w:t>rvik &amp; Larsson (2010)</w:t>
      </w:r>
      <w:r w:rsidR="009F4DA0">
        <w:rPr>
          <w:rFonts w:ascii="Times" w:hAnsi="Times"/>
          <w:lang w:val="en-US"/>
        </w:rPr>
        <w:t>.</w:t>
      </w:r>
    </w:p>
    <w:p w14:paraId="423312D6" w14:textId="12B072DA" w:rsidR="00A109F6" w:rsidRDefault="00E02B0F" w:rsidP="006B361D">
      <w:pPr>
        <w:rPr>
          <w:rFonts w:ascii="Times" w:hAnsi="Times"/>
          <w:lang w:val="en-US"/>
        </w:rPr>
      </w:pPr>
      <w:r>
        <w:rPr>
          <w:rFonts w:ascii="Times" w:hAnsi="Times"/>
          <w:lang w:val="en-US"/>
        </w:rPr>
        <w:t>Project A had 38 devia</w:t>
      </w:r>
      <w:r w:rsidR="001E6690">
        <w:rPr>
          <w:rFonts w:ascii="Times" w:hAnsi="Times"/>
          <w:lang w:val="en-US"/>
        </w:rPr>
        <w:t xml:space="preserve">tions in its deliveries, where 48% of all </w:t>
      </w:r>
      <w:r w:rsidR="008B4566">
        <w:rPr>
          <w:rFonts w:ascii="Times" w:hAnsi="Times"/>
          <w:lang w:val="en-US"/>
        </w:rPr>
        <w:t xml:space="preserve">materials delivered on time, 63% had the </w:t>
      </w:r>
      <w:r w:rsidR="00AE0E8D">
        <w:rPr>
          <w:rFonts w:ascii="Times" w:hAnsi="Times"/>
          <w:lang w:val="en-US"/>
        </w:rPr>
        <w:t>right quantity</w:t>
      </w:r>
      <w:r w:rsidR="002B4165">
        <w:rPr>
          <w:rFonts w:ascii="Times" w:hAnsi="Times"/>
          <w:lang w:val="en-US"/>
        </w:rPr>
        <w:t xml:space="preserve">, </w:t>
      </w:r>
      <w:r w:rsidR="00C119B9">
        <w:rPr>
          <w:rFonts w:ascii="Times" w:hAnsi="Times"/>
          <w:lang w:val="en-US"/>
        </w:rPr>
        <w:t>76% of the deliveries had the right quality,</w:t>
      </w:r>
      <w:r w:rsidR="00115D79">
        <w:rPr>
          <w:rFonts w:ascii="Times" w:hAnsi="Times"/>
          <w:lang w:val="en-US"/>
        </w:rPr>
        <w:t xml:space="preserve"> number of correct delivered product </w:t>
      </w:r>
      <w:r w:rsidR="00E71AD7">
        <w:rPr>
          <w:rFonts w:ascii="Times" w:hAnsi="Times"/>
          <w:lang w:val="en-US"/>
        </w:rPr>
        <w:t>was 68% and 81% of the deliveries came with right package and marking.</w:t>
      </w:r>
    </w:p>
    <w:p w14:paraId="6694CE0C" w14:textId="77777777" w:rsidR="006A1677" w:rsidRDefault="006A1677" w:rsidP="006A1677">
      <w:pPr>
        <w:pStyle w:val="Rubrik4"/>
        <w:numPr>
          <w:ilvl w:val="0"/>
          <w:numId w:val="0"/>
        </w:numPr>
      </w:pPr>
    </w:p>
    <w:p w14:paraId="77CDC127" w14:textId="0E79829F" w:rsidR="008C244D" w:rsidRPr="007E614B" w:rsidRDefault="008C244D" w:rsidP="00113B7E">
      <w:pPr>
        <w:pStyle w:val="Rubrik4"/>
      </w:pPr>
      <w:r w:rsidRPr="007E614B">
        <w:t>Project A – Material Delivery</w:t>
      </w:r>
    </w:p>
    <w:p w14:paraId="2F776C53" w14:textId="4D93CDE1" w:rsidR="00E64C88" w:rsidRPr="007E614B" w:rsidRDefault="00E64C88" w:rsidP="008A7532">
      <w:pPr>
        <w:pStyle w:val="Normalwebb"/>
        <w:rPr>
          <w:rFonts w:ascii="Times" w:hAnsi="Times"/>
          <w:lang w:val="en-US"/>
        </w:rPr>
      </w:pPr>
      <w:r w:rsidRPr="007E614B">
        <w:rPr>
          <w:rFonts w:ascii="Times" w:hAnsi="Times"/>
          <w:lang w:val="en-US"/>
        </w:rPr>
        <w:t>Darvi</w:t>
      </w:r>
      <w:r w:rsidR="00D04B2F" w:rsidRPr="007E614B">
        <w:rPr>
          <w:rFonts w:ascii="Times" w:hAnsi="Times"/>
          <w:lang w:val="en-US"/>
        </w:rPr>
        <w:t>k</w:t>
      </w:r>
      <w:r w:rsidRPr="007E614B">
        <w:rPr>
          <w:rFonts w:ascii="Times" w:hAnsi="Times"/>
          <w:lang w:val="en-US"/>
        </w:rPr>
        <w:t xml:space="preserve"> and Larsson (2010) stated that project A is about a housing project with Skanska as the main contractor, which included the construction of 22 single-family homes. The project began in May 2009 and ended in April 2010. The total contract amount for the project amounted to approximately SEK 39 million, where approximately 40% of that cost was for the material. On average, the project had three production managers, six skilled Skanska workers and nine workers who came from subcontractors. </w:t>
      </w:r>
    </w:p>
    <w:p w14:paraId="66C56880" w14:textId="28EFF2D9" w:rsidR="00AF0B97" w:rsidRPr="007E614B" w:rsidRDefault="00AF0B97" w:rsidP="00AF0B97">
      <w:pPr>
        <w:pStyle w:val="Normalwebb"/>
        <w:rPr>
          <w:rFonts w:ascii="Times" w:hAnsi="Times"/>
          <w:lang w:val="en-US"/>
        </w:rPr>
      </w:pPr>
      <w:r w:rsidRPr="007E614B">
        <w:rPr>
          <w:rFonts w:ascii="Times" w:hAnsi="Times"/>
          <w:lang w:val="en-US"/>
        </w:rPr>
        <w:t xml:space="preserve">During the project, a total of 38 deliveries arrived at the construction site with kitchen machines, sliding doors and kitchen cabinets. One </w:t>
      </w:r>
      <w:r w:rsidR="00DE2345">
        <w:rPr>
          <w:rFonts w:ascii="Times" w:hAnsi="Times"/>
          <w:lang w:val="en-US"/>
        </w:rPr>
        <w:t>manager</w:t>
      </w:r>
      <w:r w:rsidRPr="007E614B">
        <w:rPr>
          <w:rFonts w:ascii="Times" w:hAnsi="Times"/>
          <w:lang w:val="en-US"/>
        </w:rPr>
        <w:t xml:space="preserve"> had the task of logging time, quality, quantity, product and package and labeling for all deliveries. Deviations in documentation are seen as a major parameter in the measurement because kitchen appliances contain instructions for use for the end customer. For kitchen cabinets and sliding doors, the delivery time was stated as the date. If the delivery to the construction site took place at a time outside the agreed time, it was considered a time deviation. However, it was agreed that all kitchen appliances would be delivered within the agreed hour.</w:t>
      </w:r>
    </w:p>
    <w:p w14:paraId="3024BC44" w14:textId="468C5A65" w:rsidR="008C244D" w:rsidRPr="00DB7679" w:rsidRDefault="00D811AE" w:rsidP="00DB7679">
      <w:pPr>
        <w:pStyle w:val="Normalwebb"/>
        <w:rPr>
          <w:rFonts w:ascii="Times" w:hAnsi="Times"/>
          <w:lang w:val="en-US"/>
        </w:rPr>
      </w:pPr>
      <w:r w:rsidRPr="007E614B">
        <w:rPr>
          <w:rFonts w:ascii="Times" w:hAnsi="Times"/>
          <w:lang w:val="en-US"/>
        </w:rPr>
        <w:lastRenderedPageBreak/>
        <w:t xml:space="preserve">According to the measurements made in this project, 16% of the deliveries were error-free, while 84% of the deliveries showed at least one deviation, see Figure </w:t>
      </w:r>
      <w:r w:rsidR="00EC38D2" w:rsidRPr="007E614B">
        <w:rPr>
          <w:rFonts w:ascii="Times" w:hAnsi="Times"/>
          <w:lang w:val="en-US"/>
        </w:rPr>
        <w:t>2.4.1</w:t>
      </w:r>
      <w:r w:rsidRPr="007E614B">
        <w:rPr>
          <w:rFonts w:ascii="Times" w:hAnsi="Times"/>
          <w:lang w:val="en-US"/>
        </w:rPr>
        <w:t>. The discovered discrepancies with the deliveries in the project resulted in more working time for management teams, subcontractors and construction workers. The total working time that had to be reduced was estimated at 80 hours, which was due to the delivery deviations.</w:t>
      </w:r>
    </w:p>
    <w:p w14:paraId="62025F0B" w14:textId="433E6D4B" w:rsidR="008C244D" w:rsidRPr="007E614B" w:rsidRDefault="00130704" w:rsidP="00412C33">
      <w:pPr>
        <w:jc w:val="center"/>
        <w:rPr>
          <w:rFonts w:ascii="Times" w:hAnsi="Times"/>
          <w:lang w:val="en-GB"/>
        </w:rPr>
      </w:pPr>
      <w:r w:rsidRPr="007E614B">
        <w:rPr>
          <w:rFonts w:ascii="Times" w:hAnsi="Times"/>
          <w:noProof/>
          <w:lang w:val="en-GB"/>
        </w:rPr>
        <w:drawing>
          <wp:inline distT="0" distB="0" distL="0" distR="0" wp14:anchorId="4CF3A705" wp14:editId="22A06A03">
            <wp:extent cx="3997325" cy="1488440"/>
            <wp:effectExtent l="0" t="0" r="0" b="0"/>
            <wp:docPr id="9" name="Diagram 9"/>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2F3E6FE5" w14:textId="6490C8E4" w:rsidR="008C244D" w:rsidRPr="007E614B" w:rsidRDefault="005766F9" w:rsidP="006B1050">
      <w:pPr>
        <w:jc w:val="center"/>
        <w:rPr>
          <w:rFonts w:ascii="Times" w:hAnsi="Times"/>
          <w:i/>
          <w:iCs/>
          <w:lang w:val="en-GB"/>
        </w:rPr>
      </w:pPr>
      <w:r w:rsidRPr="007E614B">
        <w:rPr>
          <w:rFonts w:ascii="Times" w:hAnsi="Times"/>
          <w:i/>
          <w:iCs/>
          <w:lang w:val="en-GB"/>
        </w:rPr>
        <w:t>Figure</w:t>
      </w:r>
      <w:r w:rsidR="00F95711" w:rsidRPr="007E614B">
        <w:rPr>
          <w:rFonts w:ascii="Times" w:hAnsi="Times"/>
          <w:i/>
          <w:iCs/>
          <w:lang w:val="en-GB"/>
        </w:rPr>
        <w:t xml:space="preserve"> 2.4.</w:t>
      </w:r>
      <w:r w:rsidR="00201169" w:rsidRPr="007E614B">
        <w:rPr>
          <w:rFonts w:ascii="Times" w:hAnsi="Times"/>
          <w:i/>
          <w:iCs/>
          <w:lang w:val="en-GB"/>
        </w:rPr>
        <w:t xml:space="preserve">1. </w:t>
      </w:r>
      <w:r w:rsidR="005075CA" w:rsidRPr="007E614B">
        <w:rPr>
          <w:rFonts w:ascii="Times" w:hAnsi="Times"/>
          <w:i/>
          <w:iCs/>
          <w:lang w:val="en-GB"/>
        </w:rPr>
        <w:t>Showing</w:t>
      </w:r>
      <w:r w:rsidR="00F663FD" w:rsidRPr="007E614B">
        <w:rPr>
          <w:rFonts w:ascii="Times" w:hAnsi="Times"/>
          <w:i/>
          <w:iCs/>
          <w:lang w:val="en-GB"/>
        </w:rPr>
        <w:t xml:space="preserve"> Project A</w:t>
      </w:r>
      <w:r w:rsidR="00C744CA" w:rsidRPr="007E614B">
        <w:rPr>
          <w:rFonts w:ascii="Times" w:hAnsi="Times"/>
          <w:i/>
          <w:iCs/>
          <w:lang w:val="en-GB"/>
        </w:rPr>
        <w:t xml:space="preserve"> and</w:t>
      </w:r>
      <w:r w:rsidR="005075CA" w:rsidRPr="007E614B">
        <w:rPr>
          <w:rFonts w:ascii="Times" w:hAnsi="Times"/>
          <w:i/>
          <w:iCs/>
          <w:lang w:val="en-GB"/>
        </w:rPr>
        <w:t xml:space="preserve"> the </w:t>
      </w:r>
      <w:r w:rsidR="00F663FD" w:rsidRPr="007E614B">
        <w:rPr>
          <w:rFonts w:ascii="Times" w:hAnsi="Times"/>
          <w:i/>
          <w:iCs/>
          <w:lang w:val="en-GB"/>
        </w:rPr>
        <w:t xml:space="preserve">frequency </w:t>
      </w:r>
      <w:r w:rsidR="00C744CA" w:rsidRPr="007E614B">
        <w:rPr>
          <w:rFonts w:ascii="Times" w:hAnsi="Times"/>
          <w:i/>
          <w:iCs/>
          <w:lang w:val="en-GB"/>
        </w:rPr>
        <w:t>of delivery deviations</w:t>
      </w:r>
      <w:r w:rsidR="009F4DA0">
        <w:rPr>
          <w:rFonts w:ascii="Times" w:hAnsi="Times"/>
          <w:i/>
          <w:iCs/>
          <w:lang w:val="en-GB"/>
        </w:rPr>
        <w:t xml:space="preserve"> </w:t>
      </w:r>
      <w:r w:rsidR="009F4DA0" w:rsidRPr="007E614B">
        <w:rPr>
          <w:rFonts w:ascii="Times" w:hAnsi="Times"/>
          <w:lang w:val="en-US"/>
        </w:rPr>
        <w:t>Darvik &amp; Larsson (2010)</w:t>
      </w:r>
      <w:r w:rsidR="009F4DA0">
        <w:rPr>
          <w:rFonts w:ascii="Times" w:hAnsi="Times"/>
          <w:lang w:val="en-US"/>
        </w:rPr>
        <w:t>.</w:t>
      </w:r>
    </w:p>
    <w:p w14:paraId="779E9120" w14:textId="77777777" w:rsidR="00FB1BEC" w:rsidRPr="007E614B" w:rsidRDefault="00FB1BEC" w:rsidP="006B361D">
      <w:pPr>
        <w:rPr>
          <w:rFonts w:ascii="Times" w:hAnsi="Times"/>
          <w:i/>
          <w:iCs/>
          <w:lang w:val="en-US"/>
        </w:rPr>
      </w:pPr>
    </w:p>
    <w:p w14:paraId="4FC1969B" w14:textId="3B319469" w:rsidR="00C2331B" w:rsidRPr="007E614B" w:rsidRDefault="00FB1BEC" w:rsidP="006B361D">
      <w:pPr>
        <w:rPr>
          <w:rFonts w:ascii="Times" w:hAnsi="Times"/>
          <w:lang w:val="en-US"/>
        </w:rPr>
      </w:pPr>
      <w:r w:rsidRPr="007E614B">
        <w:rPr>
          <w:rFonts w:ascii="Times" w:hAnsi="Times"/>
          <w:lang w:val="en-US"/>
        </w:rPr>
        <w:t xml:space="preserve">Figure </w:t>
      </w:r>
      <w:r w:rsidR="00FB7BB4">
        <w:rPr>
          <w:rFonts w:ascii="Times" w:hAnsi="Times"/>
          <w:lang w:val="en-US"/>
        </w:rPr>
        <w:t>2.4.3</w:t>
      </w:r>
      <w:r w:rsidRPr="007E614B">
        <w:rPr>
          <w:rFonts w:ascii="Times" w:hAnsi="Times"/>
          <w:lang w:val="en-US"/>
        </w:rPr>
        <w:t xml:space="preserve"> shows the frequency of each deviation. </w:t>
      </w:r>
      <w:r w:rsidR="00FB7BB4">
        <w:rPr>
          <w:rFonts w:ascii="Times" w:hAnsi="Times"/>
          <w:lang w:val="en-US"/>
        </w:rPr>
        <w:t xml:space="preserve">The </w:t>
      </w:r>
      <w:r w:rsidRPr="007E614B">
        <w:rPr>
          <w:rFonts w:ascii="Times" w:hAnsi="Times"/>
          <w:lang w:val="en-US"/>
        </w:rPr>
        <w:t xml:space="preserve">most common frequency was categorized as early deliveries. Time deviation was a majority when it came to the measured deliveries, where the main reason </w:t>
      </w:r>
      <w:r w:rsidR="00874992">
        <w:rPr>
          <w:rFonts w:ascii="Times" w:hAnsi="Times"/>
          <w:lang w:val="en-US"/>
        </w:rPr>
        <w:t>was</w:t>
      </w:r>
      <w:r w:rsidRPr="007E614B">
        <w:rPr>
          <w:rFonts w:ascii="Times" w:hAnsi="Times"/>
          <w:lang w:val="en-US"/>
        </w:rPr>
        <w:t xml:space="preserve"> late </w:t>
      </w:r>
      <w:r w:rsidR="00874992" w:rsidRPr="007E614B">
        <w:rPr>
          <w:rFonts w:ascii="Times" w:hAnsi="Times"/>
          <w:lang w:val="en-US"/>
        </w:rPr>
        <w:t>deliveri</w:t>
      </w:r>
      <w:r w:rsidR="00874992">
        <w:rPr>
          <w:rFonts w:ascii="Times" w:hAnsi="Times"/>
          <w:lang w:val="en-US"/>
        </w:rPr>
        <w:t>es.</w:t>
      </w:r>
      <w:r w:rsidR="00AC7CA3">
        <w:rPr>
          <w:rFonts w:ascii="Times" w:hAnsi="Times"/>
          <w:lang w:val="en-US"/>
        </w:rPr>
        <w:t xml:space="preserve"> It is stated that</w:t>
      </w:r>
      <w:r w:rsidR="00874992">
        <w:rPr>
          <w:rFonts w:ascii="Times" w:hAnsi="Times"/>
          <w:lang w:val="en-US"/>
        </w:rPr>
        <w:t xml:space="preserve"> </w:t>
      </w:r>
      <w:r w:rsidR="00AC7CA3">
        <w:rPr>
          <w:rFonts w:ascii="Times" w:hAnsi="Times"/>
          <w:lang w:val="en-US"/>
        </w:rPr>
        <w:t>a</w:t>
      </w:r>
      <w:r w:rsidRPr="007E614B">
        <w:rPr>
          <w:rFonts w:ascii="Times" w:hAnsi="Times"/>
          <w:lang w:val="en-US"/>
        </w:rPr>
        <w:t xml:space="preserve"> contributing factor to the late delivery </w:t>
      </w:r>
      <w:r w:rsidR="00AC7CA3">
        <w:rPr>
          <w:rFonts w:ascii="Times" w:hAnsi="Times"/>
          <w:lang w:val="en-US"/>
        </w:rPr>
        <w:t>was</w:t>
      </w:r>
      <w:r w:rsidRPr="007E614B">
        <w:rPr>
          <w:rFonts w:ascii="Times" w:hAnsi="Times"/>
          <w:lang w:val="en-US"/>
        </w:rPr>
        <w:t xml:space="preserve"> lack of communication. Of all the delivered </w:t>
      </w:r>
      <w:r w:rsidR="00100C14">
        <w:rPr>
          <w:rFonts w:ascii="Times" w:hAnsi="Times"/>
          <w:lang w:val="en-US"/>
        </w:rPr>
        <w:t>material</w:t>
      </w:r>
      <w:r w:rsidRPr="007E614B">
        <w:rPr>
          <w:rFonts w:ascii="Times" w:hAnsi="Times"/>
          <w:lang w:val="en-US"/>
        </w:rPr>
        <w:t xml:space="preserve">, none arrived earlier than the agreed time. The supplier's lack of the </w:t>
      </w:r>
      <w:r w:rsidR="00100C14">
        <w:rPr>
          <w:rFonts w:ascii="Times" w:hAnsi="Times"/>
          <w:lang w:val="en-US"/>
        </w:rPr>
        <w:t>material</w:t>
      </w:r>
      <w:r w:rsidRPr="007E614B">
        <w:rPr>
          <w:rFonts w:ascii="Times" w:hAnsi="Times"/>
          <w:lang w:val="en-US"/>
        </w:rPr>
        <w:t xml:space="preserve"> led to the wrong quantity being delivered to the construction site. Furthermore, it is written that incorrect packages and marking, of all deliveries, resulted in a deviation of 19% where the basic reason was incorrect marking of packages. </w:t>
      </w:r>
      <w:r w:rsidR="00483B33">
        <w:rPr>
          <w:rFonts w:ascii="Times" w:hAnsi="Times"/>
          <w:lang w:val="en-US"/>
        </w:rPr>
        <w:t xml:space="preserve">Furthermore, </w:t>
      </w:r>
      <w:r w:rsidRPr="007E614B">
        <w:rPr>
          <w:rFonts w:ascii="Times" w:hAnsi="Times"/>
          <w:lang w:val="en-US"/>
        </w:rPr>
        <w:t xml:space="preserve">It also states that errors in the supplier's production caused the deviations in quality. Regarding the documentation deviations, only measurements were made on kitchen appliances due to the fact that there were no other deliveries that contained operating instructions. Lack of control at the supplier </w:t>
      </w:r>
      <w:r w:rsidR="005E6497" w:rsidRPr="007E614B">
        <w:rPr>
          <w:rFonts w:ascii="Times" w:hAnsi="Times"/>
          <w:lang w:val="en-US"/>
        </w:rPr>
        <w:t>lead to</w:t>
      </w:r>
      <w:r w:rsidRPr="007E614B">
        <w:rPr>
          <w:rFonts w:ascii="Times" w:hAnsi="Times"/>
          <w:lang w:val="en-US"/>
        </w:rPr>
        <w:t xml:space="preserve"> that two out of 14</w:t>
      </w:r>
      <w:r w:rsidR="00B26058">
        <w:rPr>
          <w:rFonts w:ascii="Times" w:hAnsi="Times"/>
          <w:lang w:val="en-US"/>
        </w:rPr>
        <w:t xml:space="preserve"> </w:t>
      </w:r>
      <w:r w:rsidRPr="007E614B">
        <w:rPr>
          <w:rFonts w:ascii="Times" w:hAnsi="Times"/>
          <w:lang w:val="en-US"/>
        </w:rPr>
        <w:t>deliveries lacked instructions</w:t>
      </w:r>
      <w:r w:rsidR="00993EA3" w:rsidRPr="007E614B">
        <w:rPr>
          <w:rFonts w:ascii="Times" w:hAnsi="Times"/>
          <w:lang w:val="en-US"/>
        </w:rPr>
        <w:t>/documentation</w:t>
      </w:r>
      <w:r w:rsidRPr="007E614B">
        <w:rPr>
          <w:rFonts w:ascii="Times" w:hAnsi="Times"/>
          <w:lang w:val="en-US"/>
        </w:rPr>
        <w:t xml:space="preserve"> for use.</w:t>
      </w:r>
    </w:p>
    <w:p w14:paraId="3BFA4D56" w14:textId="77777777" w:rsidR="00E62603" w:rsidRDefault="00E62603" w:rsidP="007B5920">
      <w:pPr>
        <w:jc w:val="center"/>
        <w:rPr>
          <w:rFonts w:ascii="Times" w:hAnsi="Times"/>
          <w:lang w:val="en-US"/>
        </w:rPr>
      </w:pPr>
    </w:p>
    <w:p w14:paraId="15F726E8" w14:textId="39FBCF8D" w:rsidR="00E62603" w:rsidRPr="00E62603" w:rsidRDefault="005F1F28" w:rsidP="00865FA7">
      <w:pPr>
        <w:rPr>
          <w:rFonts w:ascii="Times" w:hAnsi="Times"/>
          <w:noProof/>
          <w:lang w:val="en-US"/>
        </w:rPr>
      </w:pPr>
      <w:r>
        <w:rPr>
          <w:rFonts w:ascii="Times" w:hAnsi="Times"/>
          <w:noProof/>
          <w:lang w:val="en-US"/>
        </w:rPr>
        <w:drawing>
          <wp:inline distT="0" distB="0" distL="0" distR="0" wp14:anchorId="605B3837" wp14:editId="2116DD56">
            <wp:extent cx="5216525" cy="1559169"/>
            <wp:effectExtent l="0" t="0" r="3175" b="3175"/>
            <wp:docPr id="10" name="Diagram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367789D9" w14:textId="74173362" w:rsidR="00E62603" w:rsidRDefault="006A0C4F" w:rsidP="00E62603">
      <w:pPr>
        <w:tabs>
          <w:tab w:val="left" w:pos="1840"/>
        </w:tabs>
        <w:jc w:val="center"/>
        <w:rPr>
          <w:rFonts w:ascii="Times" w:hAnsi="Times"/>
          <w:i/>
          <w:iCs/>
          <w:lang w:val="en-US"/>
        </w:rPr>
      </w:pPr>
      <w:r w:rsidRPr="00E62603">
        <w:rPr>
          <w:rFonts w:ascii="Times" w:hAnsi="Times"/>
          <w:i/>
          <w:iCs/>
          <w:lang w:val="en-US"/>
        </w:rPr>
        <w:t>Figure</w:t>
      </w:r>
      <w:r w:rsidR="00E62603" w:rsidRPr="00E62603">
        <w:rPr>
          <w:rFonts w:ascii="Times" w:hAnsi="Times"/>
          <w:i/>
          <w:iCs/>
          <w:lang w:val="en-US"/>
        </w:rPr>
        <w:t xml:space="preserve"> 2.4.3. Delivery deviation category and its frequency in project A</w:t>
      </w:r>
      <w:r w:rsidR="009F4DA0">
        <w:rPr>
          <w:rFonts w:ascii="Times" w:hAnsi="Times"/>
          <w:i/>
          <w:iCs/>
          <w:lang w:val="en-US"/>
        </w:rPr>
        <w:t xml:space="preserve"> </w:t>
      </w:r>
      <w:r w:rsidR="009F4DA0" w:rsidRPr="007E614B">
        <w:rPr>
          <w:rFonts w:ascii="Times" w:hAnsi="Times"/>
          <w:lang w:val="en-US"/>
        </w:rPr>
        <w:t>Darvik &amp; Larsson (2010)</w:t>
      </w:r>
      <w:r w:rsidR="009F4DA0">
        <w:rPr>
          <w:rFonts w:ascii="Times" w:hAnsi="Times"/>
          <w:lang w:val="en-US"/>
        </w:rPr>
        <w:t>.</w:t>
      </w:r>
    </w:p>
    <w:p w14:paraId="7C3C232E" w14:textId="2A1E8D3B" w:rsidR="00E62603" w:rsidRDefault="00E62603" w:rsidP="00E62603">
      <w:pPr>
        <w:tabs>
          <w:tab w:val="left" w:pos="1840"/>
        </w:tabs>
        <w:rPr>
          <w:rFonts w:ascii="Times" w:hAnsi="Times"/>
          <w:lang w:val="en-US"/>
        </w:rPr>
      </w:pPr>
    </w:p>
    <w:p w14:paraId="24EDDB2F" w14:textId="7BEF2437" w:rsidR="005577DA" w:rsidRPr="00750667" w:rsidRDefault="0017689A" w:rsidP="00750667">
      <w:pPr>
        <w:tabs>
          <w:tab w:val="left" w:pos="1840"/>
        </w:tabs>
        <w:rPr>
          <w:rFonts w:ascii="Times" w:hAnsi="Times"/>
          <w:lang w:val="en-US"/>
        </w:rPr>
      </w:pPr>
      <w:r w:rsidRPr="0017689A">
        <w:rPr>
          <w:rFonts w:ascii="Times" w:hAnsi="Times"/>
          <w:lang w:val="en-US"/>
        </w:rPr>
        <w:t xml:space="preserve">Regarding all deliveries of kitchen appliance supply, all deliveries were made with deviation. After an analysis, it shows that about 64% of deliveries were delayed, which in turn caused waiting time for subcontractors. Regarding the quality, quantity and product deviations, it was measured at 36%. No delivery regarding kitchen utensils had any package or marking deviation. The major and most common reason </w:t>
      </w:r>
      <w:r w:rsidRPr="0017689A">
        <w:rPr>
          <w:rFonts w:ascii="Times" w:hAnsi="Times"/>
          <w:lang w:val="en-US"/>
        </w:rPr>
        <w:lastRenderedPageBreak/>
        <w:t>behind product and quantity deviations was communication errors, while errors in the supplier's production led to quality deviations.</w:t>
      </w:r>
    </w:p>
    <w:p w14:paraId="58E6C58C" w14:textId="03C7D974" w:rsidR="008B5D4E" w:rsidRPr="00113B7E" w:rsidRDefault="008B5D4E" w:rsidP="00113B7E">
      <w:pPr>
        <w:pStyle w:val="Rubrik2"/>
      </w:pPr>
      <w:bookmarkStart w:id="37" w:name="_Toc73618549"/>
      <w:r w:rsidRPr="00113B7E">
        <w:t>Collaboration within construction logistics</w:t>
      </w:r>
      <w:bookmarkEnd w:id="37"/>
    </w:p>
    <w:p w14:paraId="3390228E" w14:textId="77777777" w:rsidR="008B5D4E" w:rsidRDefault="008B5D4E" w:rsidP="008B5D4E">
      <w:pPr>
        <w:rPr>
          <w:lang w:val="en-GB"/>
        </w:rPr>
      </w:pPr>
    </w:p>
    <w:p w14:paraId="151A4286" w14:textId="6E93DE3F" w:rsidR="002F7A63" w:rsidRPr="00F93C3D" w:rsidRDefault="008B5D4E" w:rsidP="008B5D4E">
      <w:pPr>
        <w:rPr>
          <w:lang w:val="en-GB"/>
        </w:rPr>
      </w:pPr>
      <w:r w:rsidRPr="00F93C3D">
        <w:rPr>
          <w:lang w:val="en-GB"/>
        </w:rPr>
        <w:t>In supply chain management, collaborations are considered to improve service to the supply chain but at the same time reduce total</w:t>
      </w:r>
      <w:r w:rsidR="002F7A63" w:rsidRPr="00F93C3D">
        <w:rPr>
          <w:lang w:val="en-GB"/>
        </w:rPr>
        <w:t xml:space="preserve"> project</w:t>
      </w:r>
      <w:r w:rsidRPr="00F93C3D">
        <w:rPr>
          <w:lang w:val="en-GB"/>
        </w:rPr>
        <w:t xml:space="preserve"> costs (</w:t>
      </w:r>
      <w:r w:rsidR="002F7A63" w:rsidRPr="00F93C3D">
        <w:rPr>
          <w:lang w:val="en-GB"/>
        </w:rPr>
        <w:t>Sandberg, 2005).</w:t>
      </w:r>
      <w:r w:rsidR="00E80A7C" w:rsidRPr="00F93C3D">
        <w:rPr>
          <w:lang w:val="en-GB"/>
        </w:rPr>
        <w:t xml:space="preserve"> </w:t>
      </w:r>
      <w:r w:rsidR="00CB7702" w:rsidRPr="00F93C3D">
        <w:rPr>
          <w:lang w:val="en-GB"/>
        </w:rPr>
        <w:t xml:space="preserve">The aim of collaboration between </w:t>
      </w:r>
      <w:r w:rsidR="00645DA0" w:rsidRPr="00F93C3D">
        <w:rPr>
          <w:lang w:val="en-GB"/>
        </w:rPr>
        <w:t xml:space="preserve">construction </w:t>
      </w:r>
      <w:r w:rsidR="00241621" w:rsidRPr="00F93C3D">
        <w:rPr>
          <w:lang w:val="en-GB"/>
        </w:rPr>
        <w:t>companies</w:t>
      </w:r>
      <w:r w:rsidR="00CB7702" w:rsidRPr="00F93C3D">
        <w:rPr>
          <w:lang w:val="en-GB"/>
        </w:rPr>
        <w:t xml:space="preserve"> is to save time and money, but also to actively develop and grow a business. It is considered difficult to increase creativity by cooperation between </w:t>
      </w:r>
      <w:proofErr w:type="spellStart"/>
      <w:r w:rsidR="00CB7702" w:rsidRPr="00F93C3D">
        <w:rPr>
          <w:lang w:val="en-GB"/>
        </w:rPr>
        <w:t>interorganizers</w:t>
      </w:r>
      <w:proofErr w:type="spellEnd"/>
      <w:r w:rsidR="00CB7702" w:rsidRPr="00F93C3D">
        <w:rPr>
          <w:lang w:val="en-GB"/>
        </w:rPr>
        <w:t xml:space="preserve"> due to the loose connections between projects and </w:t>
      </w:r>
      <w:r w:rsidR="00241621" w:rsidRPr="00F93C3D">
        <w:rPr>
          <w:lang w:val="en-GB"/>
        </w:rPr>
        <w:t>companies</w:t>
      </w:r>
      <w:r w:rsidR="00CB7702" w:rsidRPr="00F93C3D">
        <w:rPr>
          <w:lang w:val="en-GB"/>
        </w:rPr>
        <w:t xml:space="preserve"> (Dubois and </w:t>
      </w:r>
      <w:proofErr w:type="spellStart"/>
      <w:r w:rsidR="00CB7702" w:rsidRPr="00F93C3D">
        <w:rPr>
          <w:lang w:val="en-GB"/>
        </w:rPr>
        <w:t>Gadde</w:t>
      </w:r>
      <w:proofErr w:type="spellEnd"/>
      <w:r w:rsidR="00CB7702" w:rsidRPr="00F93C3D">
        <w:rPr>
          <w:lang w:val="en-GB"/>
        </w:rPr>
        <w:t>, 2002).</w:t>
      </w:r>
    </w:p>
    <w:p w14:paraId="64685D54" w14:textId="77777777" w:rsidR="008B5D4E" w:rsidRPr="00F93C3D" w:rsidRDefault="008B5D4E" w:rsidP="00E62603">
      <w:pPr>
        <w:tabs>
          <w:tab w:val="left" w:pos="1840"/>
        </w:tabs>
        <w:rPr>
          <w:rFonts w:ascii="Times" w:hAnsi="Times"/>
          <w:lang w:val="en-US"/>
        </w:rPr>
      </w:pPr>
    </w:p>
    <w:p w14:paraId="23F4DA68" w14:textId="080581AC" w:rsidR="00B53286" w:rsidRPr="00533C4A" w:rsidRDefault="00B53286" w:rsidP="00B53286">
      <w:pPr>
        <w:rPr>
          <w:rFonts w:ascii="Times" w:hAnsi="Times"/>
          <w:lang w:val="en-US"/>
        </w:rPr>
      </w:pPr>
      <w:r w:rsidRPr="00F93C3D">
        <w:rPr>
          <w:lang w:val="en-US"/>
        </w:rPr>
        <w:t>Although supply chain management initiatives have improved efficiency in a variety of sectors, the implementation demonstrated that such benefits have not yet been recognized to the same degree in construction. These circumstances are clarified by the industry's unique characteristics</w:t>
      </w:r>
      <w:r w:rsidR="00946E36" w:rsidRPr="00F93C3D">
        <w:rPr>
          <w:lang w:val="en-US"/>
        </w:rPr>
        <w:t xml:space="preserve"> (</w:t>
      </w:r>
      <w:proofErr w:type="spellStart"/>
      <w:r w:rsidR="00054C90" w:rsidRPr="00F93C3D">
        <w:rPr>
          <w:lang w:val="en-US"/>
        </w:rPr>
        <w:t>Gadde</w:t>
      </w:r>
      <w:proofErr w:type="spellEnd"/>
      <w:r w:rsidR="00054C90" w:rsidRPr="00F93C3D">
        <w:rPr>
          <w:lang w:val="en-US"/>
        </w:rPr>
        <w:t xml:space="preserve">, </w:t>
      </w:r>
      <w:proofErr w:type="spellStart"/>
      <w:r w:rsidR="00054C90" w:rsidRPr="00F93C3D">
        <w:rPr>
          <w:lang w:val="en-US"/>
        </w:rPr>
        <w:t>Hultén</w:t>
      </w:r>
      <w:proofErr w:type="spellEnd"/>
      <w:r w:rsidR="00054C90" w:rsidRPr="00F93C3D">
        <w:rPr>
          <w:lang w:val="en-US"/>
        </w:rPr>
        <w:t xml:space="preserve"> &amp; Sundquist, 2018)</w:t>
      </w:r>
      <w:r w:rsidRPr="00F93C3D">
        <w:rPr>
          <w:lang w:val="en-US"/>
        </w:rPr>
        <w:t>. Due to the strong interdependence of businesses and tasks, the construction industry is considered to be more complex than other industries (</w:t>
      </w:r>
      <w:proofErr w:type="spellStart"/>
      <w:r w:rsidRPr="00F93C3D">
        <w:rPr>
          <w:lang w:val="en-US"/>
        </w:rPr>
        <w:t>Bankval</w:t>
      </w:r>
      <w:proofErr w:type="spellEnd"/>
      <w:r w:rsidRPr="00F93C3D">
        <w:rPr>
          <w:lang w:val="en-US"/>
        </w:rPr>
        <w:t xml:space="preserve"> et al., 2010). Mohamed and </w:t>
      </w:r>
      <w:proofErr w:type="spellStart"/>
      <w:r w:rsidRPr="00F93C3D">
        <w:rPr>
          <w:lang w:val="en-US"/>
        </w:rPr>
        <w:t>Anumba</w:t>
      </w:r>
      <w:proofErr w:type="spellEnd"/>
      <w:r w:rsidRPr="00F93C3D">
        <w:rPr>
          <w:lang w:val="en-US"/>
        </w:rPr>
        <w:t xml:space="preserve"> (2006) argued that supply chain practices are problematic because construction work has become more technically complex, suggesting a number of difficult engineering and management issues on-site. Additionally, the industry's fractured nature makes teamwork difficult (</w:t>
      </w:r>
      <w:proofErr w:type="spellStart"/>
      <w:r w:rsidRPr="00F93C3D">
        <w:rPr>
          <w:lang w:val="en-US"/>
        </w:rPr>
        <w:t>Fadiya</w:t>
      </w:r>
      <w:proofErr w:type="spellEnd"/>
      <w:r w:rsidR="005F7A22" w:rsidRPr="00F93C3D">
        <w:rPr>
          <w:lang w:val="en-US"/>
        </w:rPr>
        <w:t xml:space="preserve"> et al.,</w:t>
      </w:r>
      <w:r w:rsidRPr="00F93C3D">
        <w:rPr>
          <w:lang w:val="en-US"/>
        </w:rPr>
        <w:t xml:space="preserve"> 2015). Numerous scholars have highlighted grave issues stemming from a lack of confidence and engagement among the participants involved in the processes. Briscoe and Dainty (2005), for example, discussed the implications of adversarial contractual relationships. </w:t>
      </w:r>
      <w:r w:rsidR="003615C7" w:rsidRPr="00F93C3D">
        <w:rPr>
          <w:lang w:val="en-US"/>
        </w:rPr>
        <w:t xml:space="preserve"> </w:t>
      </w:r>
      <w:proofErr w:type="spellStart"/>
      <w:r w:rsidRPr="00F93C3D">
        <w:rPr>
          <w:lang w:val="en-US"/>
        </w:rPr>
        <w:t>Gadde</w:t>
      </w:r>
      <w:proofErr w:type="spellEnd"/>
      <w:r w:rsidRPr="00F93C3D">
        <w:rPr>
          <w:lang w:val="en-US"/>
        </w:rPr>
        <w:t xml:space="preserve"> </w:t>
      </w:r>
      <w:r w:rsidRPr="00533C4A">
        <w:rPr>
          <w:rFonts w:ascii="Times" w:hAnsi="Times"/>
          <w:lang w:val="en-US"/>
        </w:rPr>
        <w:t>and Dubois (2010) addressed the negative consequences of a project-based approach and a competitive tendering culture.</w:t>
      </w:r>
    </w:p>
    <w:p w14:paraId="2DCCC6D6" w14:textId="77777777" w:rsidR="00B53286" w:rsidRPr="00533C4A" w:rsidRDefault="00B53286" w:rsidP="00E62603">
      <w:pPr>
        <w:tabs>
          <w:tab w:val="left" w:pos="1840"/>
        </w:tabs>
        <w:rPr>
          <w:rFonts w:ascii="Times" w:hAnsi="Times"/>
          <w:lang w:val="en-US"/>
        </w:rPr>
      </w:pPr>
    </w:p>
    <w:p w14:paraId="5E1061AC" w14:textId="0A7B20EF" w:rsidR="001D24AC" w:rsidRPr="00533C4A" w:rsidRDefault="001D24AC" w:rsidP="00E62603">
      <w:pPr>
        <w:tabs>
          <w:tab w:val="left" w:pos="1840"/>
        </w:tabs>
        <w:rPr>
          <w:rFonts w:ascii="Times" w:hAnsi="Times"/>
          <w:lang w:val="en-US"/>
        </w:rPr>
      </w:pPr>
      <w:r w:rsidRPr="00533C4A">
        <w:rPr>
          <w:rFonts w:ascii="Times" w:hAnsi="Times"/>
          <w:lang w:val="en-US"/>
        </w:rPr>
        <w:t>Ahl and Johansson (2002) state in their study that the disadvantages that have emerged due to the use of third-party logistics are that the construction companies become dependent on the TPL companies. That there may be misconceptions about what services have been agreed upon is also not something that Ahl and Johansson</w:t>
      </w:r>
      <w:r w:rsidR="0023676D">
        <w:rPr>
          <w:rFonts w:ascii="Times" w:hAnsi="Times"/>
          <w:lang w:val="en-US"/>
        </w:rPr>
        <w:t xml:space="preserve"> (</w:t>
      </w:r>
      <w:r w:rsidR="00067588">
        <w:rPr>
          <w:rFonts w:ascii="Times" w:hAnsi="Times"/>
          <w:lang w:val="en-US"/>
        </w:rPr>
        <w:t>2002)</w:t>
      </w:r>
      <w:r w:rsidRPr="00533C4A">
        <w:rPr>
          <w:rFonts w:ascii="Times" w:hAnsi="Times"/>
          <w:lang w:val="en-US"/>
        </w:rPr>
        <w:t xml:space="preserve"> hide under the chair. Furthermore, it is written in the same study that a lack of knowledge in building materials can result in goods and products being packed incorrectly and delivered to the wrong place. Ahl and Johansson (2002) believe that a longer collaboration between TPL companies and construction companies is required to build knowledge and trust in each other's operations. By letting a TPL company take care of even its own logistics operations leads to the construction companies missing the development and knowledge about logistics management.</w:t>
      </w:r>
    </w:p>
    <w:p w14:paraId="7CBFDDC3" w14:textId="67FD228C" w:rsidR="00CB55F9" w:rsidRPr="00533C4A" w:rsidRDefault="00CB55F9" w:rsidP="00E62603">
      <w:pPr>
        <w:tabs>
          <w:tab w:val="left" w:pos="1840"/>
        </w:tabs>
        <w:rPr>
          <w:rFonts w:ascii="Times" w:hAnsi="Times"/>
          <w:lang w:val="en-US"/>
        </w:rPr>
      </w:pPr>
    </w:p>
    <w:p w14:paraId="3DFB253F" w14:textId="77777777" w:rsidR="00533C4A" w:rsidRPr="00533C4A" w:rsidRDefault="00533C4A" w:rsidP="00533C4A">
      <w:pPr>
        <w:rPr>
          <w:rFonts w:ascii="Times" w:hAnsi="Times"/>
          <w:lang w:val="en-US"/>
        </w:rPr>
      </w:pPr>
      <w:r w:rsidRPr="00533C4A">
        <w:rPr>
          <w:rFonts w:ascii="Times" w:hAnsi="Times"/>
          <w:lang w:val="en-US"/>
        </w:rPr>
        <w:t>Construction production requires extensive cooperation between contractors and suppliers, with coordination between them being directly related to the project's success. Numerous studies have demonstrated that enhanced communication and collaboration among construction site stakeholders can result in a more productive construction process (</w:t>
      </w:r>
      <w:proofErr w:type="spellStart"/>
      <w:r w:rsidRPr="00533C4A">
        <w:rPr>
          <w:rFonts w:ascii="Times" w:hAnsi="Times"/>
          <w:lang w:val="en-US"/>
        </w:rPr>
        <w:t>Audy</w:t>
      </w:r>
      <w:proofErr w:type="spellEnd"/>
      <w:r w:rsidRPr="00533C4A">
        <w:rPr>
          <w:rFonts w:ascii="Times" w:hAnsi="Times"/>
          <w:lang w:val="en-US"/>
        </w:rPr>
        <w:t xml:space="preserve">, </w:t>
      </w:r>
      <w:proofErr w:type="spellStart"/>
      <w:r w:rsidRPr="00533C4A">
        <w:rPr>
          <w:rFonts w:ascii="Times" w:hAnsi="Times"/>
          <w:lang w:val="en-US"/>
        </w:rPr>
        <w:t>Lehoux</w:t>
      </w:r>
      <w:proofErr w:type="spellEnd"/>
      <w:r w:rsidRPr="00533C4A">
        <w:rPr>
          <w:rFonts w:ascii="Times" w:hAnsi="Times"/>
          <w:lang w:val="en-US"/>
        </w:rPr>
        <w:t xml:space="preserve">, </w:t>
      </w:r>
      <w:proofErr w:type="spellStart"/>
      <w:r w:rsidRPr="00533C4A">
        <w:rPr>
          <w:rFonts w:ascii="Times" w:hAnsi="Times"/>
          <w:lang w:val="en-US"/>
        </w:rPr>
        <w:t>D'Amours</w:t>
      </w:r>
      <w:proofErr w:type="spellEnd"/>
      <w:r w:rsidRPr="00533C4A">
        <w:rPr>
          <w:rFonts w:ascii="Times" w:hAnsi="Times"/>
          <w:lang w:val="en-US"/>
        </w:rPr>
        <w:t xml:space="preserve">, &amp; </w:t>
      </w:r>
      <w:proofErr w:type="spellStart"/>
      <w:r w:rsidRPr="00533C4A">
        <w:rPr>
          <w:rFonts w:ascii="Times" w:hAnsi="Times"/>
          <w:lang w:val="en-US"/>
        </w:rPr>
        <w:t>Rönnqvist</w:t>
      </w:r>
      <w:proofErr w:type="spellEnd"/>
      <w:r w:rsidRPr="00533C4A">
        <w:rPr>
          <w:rFonts w:ascii="Times" w:hAnsi="Times"/>
          <w:lang w:val="en-US"/>
        </w:rPr>
        <w:t>, 2010). The same study emphasizes that the construction industry's project-based working methods and complexity make it more difficult to standardize working methods for developing a project organization's communication.</w:t>
      </w:r>
    </w:p>
    <w:p w14:paraId="75233657" w14:textId="62E88D82" w:rsidR="00533C4A" w:rsidRDefault="00533C4A" w:rsidP="00E62603">
      <w:pPr>
        <w:tabs>
          <w:tab w:val="left" w:pos="1840"/>
        </w:tabs>
        <w:rPr>
          <w:rFonts w:ascii="Times" w:hAnsi="Times"/>
          <w:lang w:val="en-US"/>
        </w:rPr>
      </w:pPr>
    </w:p>
    <w:p w14:paraId="3A102D16" w14:textId="77777777" w:rsidR="00CB55F9" w:rsidRDefault="00CB55F9" w:rsidP="00E62603">
      <w:pPr>
        <w:tabs>
          <w:tab w:val="left" w:pos="1840"/>
        </w:tabs>
        <w:rPr>
          <w:rFonts w:ascii="Times" w:hAnsi="Times"/>
          <w:lang w:val="en-US"/>
        </w:rPr>
      </w:pPr>
    </w:p>
    <w:p w14:paraId="4D2EF51F" w14:textId="7F41C239" w:rsidR="00FA3506" w:rsidRPr="006B7CEF" w:rsidRDefault="00D05600" w:rsidP="006B7CEF">
      <w:pPr>
        <w:pStyle w:val="Rubrik1"/>
      </w:pPr>
      <w:bookmarkStart w:id="38" w:name="_Toc73618550"/>
      <w:r w:rsidRPr="006B7CEF">
        <w:lastRenderedPageBreak/>
        <w:t>Empirical</w:t>
      </w:r>
      <w:r w:rsidR="00473FCE" w:rsidRPr="006B7CEF">
        <w:t xml:space="preserve"> part</w:t>
      </w:r>
      <w:bookmarkEnd w:id="38"/>
    </w:p>
    <w:p w14:paraId="49BA901C" w14:textId="77777777" w:rsidR="0077282F" w:rsidRDefault="0077282F" w:rsidP="00AC4EE5">
      <w:pPr>
        <w:rPr>
          <w:lang w:val="en-US"/>
        </w:rPr>
      </w:pPr>
    </w:p>
    <w:p w14:paraId="442BBA2D" w14:textId="6F5C79D3" w:rsidR="00AC4EE5" w:rsidRPr="0031456D" w:rsidRDefault="00AC4EE5" w:rsidP="00AC4EE5">
      <w:pPr>
        <w:rPr>
          <w:lang w:val="en-US"/>
        </w:rPr>
      </w:pPr>
      <w:r>
        <w:rPr>
          <w:lang w:val="en-US"/>
        </w:rPr>
        <w:t xml:space="preserve">The empirical part will start with a background </w:t>
      </w:r>
      <w:r w:rsidR="00F1541B">
        <w:rPr>
          <w:lang w:val="en-US"/>
        </w:rPr>
        <w:t xml:space="preserve">description of the </w:t>
      </w:r>
      <w:r w:rsidR="00D42959">
        <w:rPr>
          <w:lang w:val="en-US"/>
        </w:rPr>
        <w:t>respondents</w:t>
      </w:r>
      <w:r w:rsidR="00F1541B">
        <w:rPr>
          <w:lang w:val="en-US"/>
        </w:rPr>
        <w:t xml:space="preserve"> and their </w:t>
      </w:r>
      <w:r w:rsidR="00D77896">
        <w:rPr>
          <w:lang w:val="en-US"/>
        </w:rPr>
        <w:t>organizations</w:t>
      </w:r>
      <w:r w:rsidR="00F1541B">
        <w:rPr>
          <w:lang w:val="en-US"/>
        </w:rPr>
        <w:t xml:space="preserve">. </w:t>
      </w:r>
      <w:r w:rsidR="00E0130F">
        <w:rPr>
          <w:lang w:val="en-US"/>
        </w:rPr>
        <w:t xml:space="preserve">Thereafter, </w:t>
      </w:r>
      <w:r w:rsidR="006F5351">
        <w:rPr>
          <w:lang w:val="en-US"/>
        </w:rPr>
        <w:t xml:space="preserve">the </w:t>
      </w:r>
      <w:r w:rsidR="004D24DF">
        <w:rPr>
          <w:lang w:val="en-US"/>
        </w:rPr>
        <w:t xml:space="preserve">empirical </w:t>
      </w:r>
      <w:r w:rsidR="000D3F87">
        <w:rPr>
          <w:lang w:val="en-US"/>
        </w:rPr>
        <w:t xml:space="preserve">evidence </w:t>
      </w:r>
      <w:r w:rsidR="00461E32">
        <w:rPr>
          <w:lang w:val="en-US"/>
        </w:rPr>
        <w:t>that arose</w:t>
      </w:r>
      <w:r w:rsidR="004D24DF">
        <w:rPr>
          <w:lang w:val="en-US"/>
        </w:rPr>
        <w:t xml:space="preserve"> </w:t>
      </w:r>
      <w:r w:rsidR="00616AAE">
        <w:rPr>
          <w:lang w:val="en-US"/>
        </w:rPr>
        <w:t>from</w:t>
      </w:r>
      <w:r w:rsidR="004D24DF">
        <w:rPr>
          <w:lang w:val="en-US"/>
        </w:rPr>
        <w:t xml:space="preserve"> the </w:t>
      </w:r>
      <w:r w:rsidR="0031456D">
        <w:rPr>
          <w:lang w:val="en-US"/>
        </w:rPr>
        <w:t>interviews</w:t>
      </w:r>
      <w:r w:rsidR="004D24DF">
        <w:rPr>
          <w:lang w:val="en-US"/>
        </w:rPr>
        <w:t xml:space="preserve"> </w:t>
      </w:r>
      <w:r w:rsidR="00461E32">
        <w:rPr>
          <w:lang w:val="en-US"/>
        </w:rPr>
        <w:t>are presented in four different sub</w:t>
      </w:r>
      <w:r w:rsidR="007F1891">
        <w:rPr>
          <w:lang w:val="en-US"/>
        </w:rPr>
        <w:t>sections that represents the research questions.</w:t>
      </w:r>
      <w:r w:rsidR="00536824">
        <w:rPr>
          <w:lang w:val="en-US"/>
        </w:rPr>
        <w:t xml:space="preserve"> </w:t>
      </w:r>
      <w:r w:rsidR="00BC3D3A" w:rsidRPr="0031456D">
        <w:rPr>
          <w:lang w:val="en-US"/>
        </w:rPr>
        <w:t>When addressing the word communication, verbal communication</w:t>
      </w:r>
      <w:r w:rsidR="00637F21" w:rsidRPr="0031456D">
        <w:rPr>
          <w:lang w:val="en-US"/>
        </w:rPr>
        <w:t xml:space="preserve"> is taken into consideration but</w:t>
      </w:r>
      <w:r w:rsidR="00BC3D3A" w:rsidRPr="0031456D">
        <w:rPr>
          <w:lang w:val="en-US"/>
        </w:rPr>
        <w:t xml:space="preserve"> also information flow and information sharing</w:t>
      </w:r>
      <w:r w:rsidR="00637F21" w:rsidRPr="0031456D">
        <w:rPr>
          <w:lang w:val="en-US"/>
        </w:rPr>
        <w:t>.</w:t>
      </w:r>
    </w:p>
    <w:p w14:paraId="7171C64B" w14:textId="77777777" w:rsidR="003B2274" w:rsidRDefault="003B2274" w:rsidP="003B2274">
      <w:pPr>
        <w:tabs>
          <w:tab w:val="left" w:pos="1840"/>
        </w:tabs>
        <w:rPr>
          <w:rFonts w:ascii="Times" w:hAnsi="Times"/>
          <w:lang w:val="en-US"/>
        </w:rPr>
      </w:pPr>
    </w:p>
    <w:p w14:paraId="34D11C17" w14:textId="4BF22980" w:rsidR="003B2274" w:rsidRPr="006B7CEF" w:rsidRDefault="003B2274" w:rsidP="006B7CEF">
      <w:pPr>
        <w:pStyle w:val="Rubrik2"/>
        <w:numPr>
          <w:ilvl w:val="1"/>
          <w:numId w:val="20"/>
        </w:numPr>
      </w:pPr>
      <w:bookmarkStart w:id="39" w:name="_Toc73618551"/>
      <w:r w:rsidRPr="006B7CEF">
        <w:t>Background description</w:t>
      </w:r>
      <w:bookmarkEnd w:id="39"/>
    </w:p>
    <w:p w14:paraId="2C590D35" w14:textId="77777777" w:rsidR="0077282F" w:rsidRDefault="0077282F" w:rsidP="002829CD">
      <w:pPr>
        <w:tabs>
          <w:tab w:val="left" w:pos="1840"/>
        </w:tabs>
        <w:rPr>
          <w:rFonts w:ascii="Times" w:hAnsi="Times"/>
          <w:lang w:val="en-US"/>
        </w:rPr>
      </w:pPr>
    </w:p>
    <w:p w14:paraId="49E9F331" w14:textId="1D4CF4D3" w:rsidR="002829CD" w:rsidRPr="002829CD" w:rsidRDefault="002829CD" w:rsidP="002829CD">
      <w:pPr>
        <w:tabs>
          <w:tab w:val="left" w:pos="1840"/>
        </w:tabs>
        <w:rPr>
          <w:rFonts w:ascii="Times" w:hAnsi="Times"/>
          <w:lang w:val="en-US"/>
        </w:rPr>
      </w:pPr>
      <w:r w:rsidRPr="002829CD">
        <w:rPr>
          <w:rFonts w:ascii="Times" w:hAnsi="Times"/>
          <w:lang w:val="en-US"/>
        </w:rPr>
        <w:t xml:space="preserve">The different types of organizations and companies that participated in this study are </w:t>
      </w:r>
      <w:r w:rsidR="00DD6D06">
        <w:rPr>
          <w:rFonts w:ascii="Times" w:hAnsi="Times"/>
          <w:lang w:val="en-US"/>
        </w:rPr>
        <w:t>c</w:t>
      </w:r>
      <w:r w:rsidRPr="002829CD">
        <w:rPr>
          <w:rFonts w:ascii="Times" w:hAnsi="Times"/>
          <w:lang w:val="en-US"/>
        </w:rPr>
        <w:t xml:space="preserve">onstruction companies, </w:t>
      </w:r>
      <w:r w:rsidR="00DD6D06">
        <w:rPr>
          <w:rFonts w:ascii="Times" w:hAnsi="Times"/>
          <w:lang w:val="en-US"/>
        </w:rPr>
        <w:t>u</w:t>
      </w:r>
      <w:r w:rsidRPr="002829CD">
        <w:rPr>
          <w:rFonts w:ascii="Times" w:hAnsi="Times"/>
          <w:lang w:val="en-US"/>
        </w:rPr>
        <w:t xml:space="preserve">niversities, consulting companies, </w:t>
      </w:r>
      <w:r w:rsidR="00DD6D06">
        <w:rPr>
          <w:rFonts w:ascii="Times" w:hAnsi="Times"/>
          <w:lang w:val="en-US"/>
        </w:rPr>
        <w:t>s</w:t>
      </w:r>
      <w:r w:rsidRPr="002829CD">
        <w:rPr>
          <w:rFonts w:ascii="Times" w:hAnsi="Times"/>
          <w:lang w:val="en-US"/>
        </w:rPr>
        <w:t>upplier companies and TPL companies.</w:t>
      </w:r>
    </w:p>
    <w:p w14:paraId="2F238527" w14:textId="77777777" w:rsidR="002829CD" w:rsidRPr="002829CD" w:rsidRDefault="002829CD" w:rsidP="002829CD">
      <w:pPr>
        <w:tabs>
          <w:tab w:val="left" w:pos="1840"/>
        </w:tabs>
        <w:rPr>
          <w:rFonts w:ascii="Times" w:hAnsi="Times"/>
          <w:lang w:val="en-US"/>
        </w:rPr>
      </w:pPr>
    </w:p>
    <w:p w14:paraId="00B807A8" w14:textId="20169EB2" w:rsidR="002829CD" w:rsidRPr="002829CD" w:rsidRDefault="002829CD" w:rsidP="002829CD">
      <w:pPr>
        <w:tabs>
          <w:tab w:val="left" w:pos="1840"/>
        </w:tabs>
        <w:rPr>
          <w:rFonts w:ascii="Times" w:hAnsi="Times"/>
          <w:lang w:val="en-US"/>
        </w:rPr>
      </w:pPr>
      <w:r w:rsidRPr="002829CD">
        <w:rPr>
          <w:rFonts w:ascii="Times" w:hAnsi="Times"/>
          <w:lang w:val="en-US"/>
        </w:rPr>
        <w:t xml:space="preserve">A construction company (Skanska, Veidekke and Bygg </w:t>
      </w:r>
      <w:r w:rsidR="006655FC">
        <w:rPr>
          <w:rFonts w:ascii="Times" w:hAnsi="Times"/>
          <w:lang w:val="en-US"/>
        </w:rPr>
        <w:t>S</w:t>
      </w:r>
      <w:r w:rsidRPr="002829CD">
        <w:rPr>
          <w:rFonts w:ascii="Times" w:hAnsi="Times"/>
          <w:lang w:val="en-US"/>
        </w:rPr>
        <w:t>jögren) works with carrying out assignments in various parts of the construction process. These companies have partial or full responsibility for different areas of work. Contracting companies can be divided into main contract and subcontract. The main contractor takes responsibility for an entire construction project and can in some cases also handle all contracting work. Subcontracting is usually used to carry out work on specific work areas.</w:t>
      </w:r>
    </w:p>
    <w:p w14:paraId="2F0A6D62" w14:textId="77777777" w:rsidR="002829CD" w:rsidRPr="002829CD" w:rsidRDefault="002829CD" w:rsidP="002829CD">
      <w:pPr>
        <w:tabs>
          <w:tab w:val="left" w:pos="1840"/>
        </w:tabs>
        <w:rPr>
          <w:rFonts w:ascii="Times" w:hAnsi="Times"/>
          <w:lang w:val="en-US"/>
        </w:rPr>
      </w:pPr>
    </w:p>
    <w:p w14:paraId="3E1308AB" w14:textId="27711280" w:rsidR="002829CD" w:rsidRPr="002829CD" w:rsidRDefault="002829CD" w:rsidP="002829CD">
      <w:pPr>
        <w:tabs>
          <w:tab w:val="left" w:pos="1840"/>
        </w:tabs>
        <w:rPr>
          <w:rFonts w:ascii="Times" w:hAnsi="Times"/>
          <w:lang w:val="en-US"/>
        </w:rPr>
      </w:pPr>
      <w:r w:rsidRPr="002829CD">
        <w:rPr>
          <w:rFonts w:ascii="Times" w:hAnsi="Times"/>
          <w:lang w:val="en-US"/>
        </w:rPr>
        <w:t xml:space="preserve">University (Chalmers University of Technology) has </w:t>
      </w:r>
      <w:proofErr w:type="spellStart"/>
      <w:r w:rsidRPr="002829CD">
        <w:rPr>
          <w:rFonts w:ascii="Times" w:hAnsi="Times"/>
          <w:lang w:val="en-US"/>
        </w:rPr>
        <w:t>a</w:t>
      </w:r>
      <w:proofErr w:type="spellEnd"/>
      <w:r w:rsidRPr="002829CD">
        <w:rPr>
          <w:rFonts w:ascii="Times" w:hAnsi="Times"/>
          <w:lang w:val="en-US"/>
        </w:rPr>
        <w:t xml:space="preserve"> </w:t>
      </w:r>
      <w:r w:rsidR="004530B3">
        <w:rPr>
          <w:rFonts w:ascii="Times" w:hAnsi="Times"/>
          <w:lang w:val="en-US"/>
        </w:rPr>
        <w:t>industry interest group</w:t>
      </w:r>
      <w:r w:rsidRPr="002829CD">
        <w:rPr>
          <w:rFonts w:ascii="Times" w:hAnsi="Times"/>
          <w:lang w:val="en-US"/>
        </w:rPr>
        <w:t xml:space="preserve"> (</w:t>
      </w:r>
      <w:proofErr w:type="spellStart"/>
      <w:r w:rsidRPr="002829CD">
        <w:rPr>
          <w:rFonts w:ascii="Times" w:hAnsi="Times"/>
          <w:lang w:val="en-US"/>
        </w:rPr>
        <w:t>CMB</w:t>
      </w:r>
      <w:proofErr w:type="spellEnd"/>
      <w:r w:rsidRPr="002829CD">
        <w:rPr>
          <w:rFonts w:ascii="Times" w:hAnsi="Times"/>
          <w:lang w:val="en-US"/>
        </w:rPr>
        <w:t xml:space="preserve">) that is </w:t>
      </w:r>
      <w:r w:rsidR="00907AEF">
        <w:rPr>
          <w:rFonts w:ascii="Times" w:hAnsi="Times"/>
          <w:lang w:val="en-US"/>
        </w:rPr>
        <w:t>active in helping</w:t>
      </w:r>
      <w:r w:rsidRPr="002829CD">
        <w:rPr>
          <w:rFonts w:ascii="Times" w:hAnsi="Times"/>
          <w:lang w:val="en-US"/>
        </w:rPr>
        <w:t xml:space="preserve"> the development of logistics in the construction sector with the help of research and business.</w:t>
      </w:r>
      <w:r w:rsidR="004530B3">
        <w:rPr>
          <w:rFonts w:ascii="Times" w:hAnsi="Times"/>
          <w:lang w:val="en-US"/>
        </w:rPr>
        <w:t xml:space="preserve"> The members of this group is </w:t>
      </w:r>
      <w:r w:rsidR="001D17DE">
        <w:rPr>
          <w:rFonts w:ascii="Times" w:hAnsi="Times"/>
          <w:lang w:val="en-US"/>
        </w:rPr>
        <w:t xml:space="preserve">industry representants and </w:t>
      </w:r>
      <w:r w:rsidR="00FE282B">
        <w:rPr>
          <w:rFonts w:ascii="Times" w:hAnsi="Times"/>
          <w:lang w:val="en-US"/>
        </w:rPr>
        <w:t>Sundquist (</w:t>
      </w:r>
      <w:r w:rsidR="00116D32">
        <w:rPr>
          <w:rFonts w:ascii="Times" w:hAnsi="Times"/>
          <w:lang w:val="en-US"/>
        </w:rPr>
        <w:t xml:space="preserve">Logistics </w:t>
      </w:r>
      <w:r w:rsidR="00FE282B">
        <w:rPr>
          <w:rFonts w:ascii="Times" w:hAnsi="Times"/>
          <w:lang w:val="en-US"/>
        </w:rPr>
        <w:t xml:space="preserve">expert at </w:t>
      </w:r>
      <w:r w:rsidR="00116D32">
        <w:rPr>
          <w:rFonts w:ascii="Times" w:hAnsi="Times"/>
          <w:lang w:val="en-US"/>
        </w:rPr>
        <w:t>C</w:t>
      </w:r>
      <w:r w:rsidR="00FE282B">
        <w:rPr>
          <w:rFonts w:ascii="Times" w:hAnsi="Times"/>
          <w:lang w:val="en-US"/>
        </w:rPr>
        <w:t>halmers</w:t>
      </w:r>
      <w:r w:rsidR="00116D32">
        <w:rPr>
          <w:rFonts w:ascii="Times" w:hAnsi="Times"/>
          <w:lang w:val="en-US"/>
        </w:rPr>
        <w:t>).</w:t>
      </w:r>
    </w:p>
    <w:p w14:paraId="7B4052B5" w14:textId="77777777" w:rsidR="002829CD" w:rsidRPr="002829CD" w:rsidRDefault="002829CD" w:rsidP="002829CD">
      <w:pPr>
        <w:tabs>
          <w:tab w:val="left" w:pos="1840"/>
        </w:tabs>
        <w:rPr>
          <w:rFonts w:ascii="Times" w:hAnsi="Times"/>
          <w:lang w:val="en-US"/>
        </w:rPr>
      </w:pPr>
    </w:p>
    <w:p w14:paraId="6DB1F651" w14:textId="1B2225F4" w:rsidR="002829CD" w:rsidRPr="002829CD" w:rsidRDefault="002829CD" w:rsidP="002829CD">
      <w:pPr>
        <w:tabs>
          <w:tab w:val="left" w:pos="1840"/>
        </w:tabs>
        <w:rPr>
          <w:rFonts w:ascii="Times" w:hAnsi="Times"/>
          <w:lang w:val="en-US"/>
        </w:rPr>
      </w:pPr>
      <w:r w:rsidRPr="002829CD">
        <w:rPr>
          <w:rFonts w:ascii="Times" w:hAnsi="Times"/>
          <w:lang w:val="en-US"/>
        </w:rPr>
        <w:t>Consulting companies (</w:t>
      </w:r>
      <w:proofErr w:type="spellStart"/>
      <w:r w:rsidRPr="002829CD">
        <w:rPr>
          <w:rFonts w:ascii="Times" w:hAnsi="Times"/>
          <w:lang w:val="en-US"/>
        </w:rPr>
        <w:t>AFRY</w:t>
      </w:r>
      <w:proofErr w:type="spellEnd"/>
      <w:r w:rsidRPr="002829CD">
        <w:rPr>
          <w:rFonts w:ascii="Times" w:hAnsi="Times"/>
          <w:lang w:val="en-US"/>
        </w:rPr>
        <w:t xml:space="preserve"> and FM Management) have the opportunity to rent out various services to companies that lack the current expertise. The consulting companies can </w:t>
      </w:r>
      <w:r w:rsidR="001E47DB">
        <w:rPr>
          <w:rFonts w:ascii="Times" w:hAnsi="Times"/>
          <w:lang w:val="en-US"/>
        </w:rPr>
        <w:t xml:space="preserve">not only </w:t>
      </w:r>
      <w:r w:rsidRPr="002829CD">
        <w:rPr>
          <w:rFonts w:ascii="Times" w:hAnsi="Times"/>
          <w:lang w:val="en-US"/>
        </w:rPr>
        <w:t xml:space="preserve">help design a </w:t>
      </w:r>
      <w:r w:rsidR="001E47DB">
        <w:rPr>
          <w:rFonts w:ascii="Times" w:hAnsi="Times"/>
          <w:lang w:val="en-US"/>
        </w:rPr>
        <w:t>construction</w:t>
      </w:r>
      <w:r w:rsidRPr="002829CD">
        <w:rPr>
          <w:rFonts w:ascii="Times" w:hAnsi="Times"/>
          <w:lang w:val="en-US"/>
        </w:rPr>
        <w:t xml:space="preserve"> together with a client in accordance with the client's wishes, but also design ADP plans and analyze logistics solutions in a project.</w:t>
      </w:r>
    </w:p>
    <w:p w14:paraId="5F437856" w14:textId="77777777" w:rsidR="002829CD" w:rsidRPr="002829CD" w:rsidRDefault="002829CD" w:rsidP="002829CD">
      <w:pPr>
        <w:tabs>
          <w:tab w:val="left" w:pos="1840"/>
        </w:tabs>
        <w:rPr>
          <w:rFonts w:ascii="Times" w:hAnsi="Times"/>
          <w:lang w:val="en-US"/>
        </w:rPr>
      </w:pPr>
    </w:p>
    <w:p w14:paraId="3A6C5F46" w14:textId="04F33670" w:rsidR="002829CD" w:rsidRDefault="002829CD" w:rsidP="002829CD">
      <w:pPr>
        <w:tabs>
          <w:tab w:val="left" w:pos="1840"/>
        </w:tabs>
        <w:rPr>
          <w:rFonts w:ascii="Times" w:hAnsi="Times"/>
          <w:lang w:val="en-US"/>
        </w:rPr>
      </w:pPr>
      <w:r w:rsidRPr="002829CD">
        <w:rPr>
          <w:rFonts w:ascii="Times" w:hAnsi="Times"/>
          <w:lang w:val="en-US"/>
        </w:rPr>
        <w:t>Supplier companies (</w:t>
      </w:r>
      <w:proofErr w:type="spellStart"/>
      <w:r w:rsidRPr="002829CD">
        <w:rPr>
          <w:rFonts w:ascii="Times" w:hAnsi="Times"/>
          <w:lang w:val="en-US"/>
        </w:rPr>
        <w:t>Sydsten</w:t>
      </w:r>
      <w:proofErr w:type="spellEnd"/>
      <w:r w:rsidRPr="002829CD">
        <w:rPr>
          <w:rFonts w:ascii="Times" w:hAnsi="Times"/>
          <w:lang w:val="en-US"/>
        </w:rPr>
        <w:t xml:space="preserve"> </w:t>
      </w:r>
      <w:proofErr w:type="spellStart"/>
      <w:r w:rsidRPr="002829CD">
        <w:rPr>
          <w:rFonts w:ascii="Times" w:hAnsi="Times"/>
          <w:lang w:val="en-US"/>
        </w:rPr>
        <w:t>Betong</w:t>
      </w:r>
      <w:proofErr w:type="spellEnd"/>
      <w:r w:rsidR="00B61B36">
        <w:rPr>
          <w:rFonts w:ascii="Times" w:hAnsi="Times"/>
          <w:lang w:val="en-US"/>
        </w:rPr>
        <w:t xml:space="preserve"> and Thomas </w:t>
      </w:r>
      <w:proofErr w:type="spellStart"/>
      <w:r w:rsidR="00B61B36">
        <w:rPr>
          <w:rFonts w:ascii="Times" w:hAnsi="Times"/>
          <w:lang w:val="en-US"/>
        </w:rPr>
        <w:t>Betong</w:t>
      </w:r>
      <w:proofErr w:type="spellEnd"/>
      <w:r w:rsidRPr="002829CD">
        <w:rPr>
          <w:rFonts w:ascii="Times" w:hAnsi="Times"/>
          <w:lang w:val="en-US"/>
        </w:rPr>
        <w:t xml:space="preserve">) sell and hand over materials to the construction site. Suppliers are </w:t>
      </w:r>
      <w:r w:rsidR="002B37D6" w:rsidRPr="002829CD">
        <w:rPr>
          <w:rFonts w:ascii="Times" w:hAnsi="Times"/>
          <w:lang w:val="en-US"/>
        </w:rPr>
        <w:t xml:space="preserve">very </w:t>
      </w:r>
      <w:r w:rsidRPr="002829CD">
        <w:rPr>
          <w:rFonts w:ascii="Times" w:hAnsi="Times"/>
          <w:lang w:val="en-US"/>
        </w:rPr>
        <w:t xml:space="preserve">important for many businesses. The supplier </w:t>
      </w:r>
      <w:r w:rsidR="001720F4">
        <w:rPr>
          <w:rFonts w:ascii="Times" w:hAnsi="Times"/>
          <w:lang w:val="en-US"/>
        </w:rPr>
        <w:t>that sells the material</w:t>
      </w:r>
      <w:r w:rsidR="00A36F86">
        <w:rPr>
          <w:rFonts w:ascii="Times" w:hAnsi="Times"/>
          <w:lang w:val="en-US"/>
        </w:rPr>
        <w:t xml:space="preserve"> doesn’t need to be the one that</w:t>
      </w:r>
      <w:r w:rsidR="008D24AF">
        <w:rPr>
          <w:rFonts w:ascii="Times" w:hAnsi="Times"/>
          <w:lang w:val="en-US"/>
        </w:rPr>
        <w:t xml:space="preserve"> deli</w:t>
      </w:r>
      <w:r w:rsidR="00A36F86">
        <w:rPr>
          <w:rFonts w:ascii="Times" w:hAnsi="Times"/>
          <w:lang w:val="en-US"/>
        </w:rPr>
        <w:t xml:space="preserve">ver it. </w:t>
      </w:r>
      <w:r w:rsidR="00034DDE">
        <w:rPr>
          <w:rFonts w:ascii="Times" w:hAnsi="Times"/>
          <w:lang w:val="en-US"/>
        </w:rPr>
        <w:t xml:space="preserve">They often </w:t>
      </w:r>
      <w:r w:rsidR="00937439">
        <w:rPr>
          <w:rFonts w:ascii="Times" w:hAnsi="Times"/>
          <w:lang w:val="en-US"/>
        </w:rPr>
        <w:t>pr</w:t>
      </w:r>
      <w:r w:rsidR="00034DDE">
        <w:rPr>
          <w:rFonts w:ascii="Times" w:hAnsi="Times"/>
          <w:lang w:val="en-US"/>
        </w:rPr>
        <w:t>o</w:t>
      </w:r>
      <w:r w:rsidR="00937439">
        <w:rPr>
          <w:rFonts w:ascii="Times" w:hAnsi="Times"/>
          <w:lang w:val="en-US"/>
        </w:rPr>
        <w:t>cure</w:t>
      </w:r>
      <w:r w:rsidR="00034DDE">
        <w:rPr>
          <w:rFonts w:ascii="Times" w:hAnsi="Times"/>
          <w:lang w:val="en-US"/>
        </w:rPr>
        <w:t xml:space="preserve"> hau</w:t>
      </w:r>
      <w:r w:rsidR="0056432A">
        <w:rPr>
          <w:rFonts w:ascii="Times" w:hAnsi="Times"/>
          <w:lang w:val="en-US"/>
        </w:rPr>
        <w:t>lage companies that takes care of the delivery for them.</w:t>
      </w:r>
      <w:r w:rsidR="00937439">
        <w:rPr>
          <w:rFonts w:ascii="Times" w:hAnsi="Times"/>
          <w:lang w:val="en-US"/>
        </w:rPr>
        <w:t xml:space="preserve"> </w:t>
      </w:r>
    </w:p>
    <w:p w14:paraId="6A8FC6B6" w14:textId="77777777" w:rsidR="002829CD" w:rsidRPr="002829CD" w:rsidRDefault="002829CD" w:rsidP="002829CD">
      <w:pPr>
        <w:tabs>
          <w:tab w:val="left" w:pos="1840"/>
        </w:tabs>
        <w:rPr>
          <w:rFonts w:ascii="Times" w:hAnsi="Times"/>
          <w:lang w:val="en-US"/>
        </w:rPr>
      </w:pPr>
    </w:p>
    <w:p w14:paraId="70EC6CC8" w14:textId="511AD17C" w:rsidR="00C83C75" w:rsidRPr="007E5434" w:rsidRDefault="002829CD" w:rsidP="00C83C75">
      <w:pPr>
        <w:tabs>
          <w:tab w:val="left" w:pos="1840"/>
        </w:tabs>
        <w:rPr>
          <w:rFonts w:ascii="Times" w:hAnsi="Times"/>
          <w:lang w:val="en-US"/>
        </w:rPr>
      </w:pPr>
      <w:r w:rsidRPr="002829CD">
        <w:rPr>
          <w:rFonts w:ascii="Times" w:hAnsi="Times"/>
          <w:lang w:val="en-US"/>
        </w:rPr>
        <w:t>TPL companies (</w:t>
      </w:r>
      <w:proofErr w:type="spellStart"/>
      <w:r w:rsidR="005C39E3">
        <w:rPr>
          <w:rFonts w:ascii="Times" w:hAnsi="Times"/>
          <w:lang w:val="en-US"/>
        </w:rPr>
        <w:t>Bygglogistik</w:t>
      </w:r>
      <w:proofErr w:type="spellEnd"/>
      <w:r w:rsidRPr="002829CD">
        <w:rPr>
          <w:rFonts w:ascii="Times" w:hAnsi="Times"/>
          <w:lang w:val="en-US"/>
        </w:rPr>
        <w:t>) have their expertise in logistics and are hired to be responsible for the logistics functions at the construction site. The tasks that a TPL company can perform are coordination of transports and personnel, material handling and waste management.</w:t>
      </w:r>
    </w:p>
    <w:p w14:paraId="5F45B51B" w14:textId="77777777" w:rsidR="004505BA" w:rsidRPr="007E5434" w:rsidRDefault="004505BA" w:rsidP="00C83C75">
      <w:pPr>
        <w:tabs>
          <w:tab w:val="left" w:pos="1840"/>
        </w:tabs>
        <w:rPr>
          <w:rFonts w:ascii="Times" w:hAnsi="Times"/>
          <w:lang w:val="en-US"/>
        </w:rPr>
      </w:pPr>
    </w:p>
    <w:p w14:paraId="42C2730B" w14:textId="77777777" w:rsidR="004505BA" w:rsidRPr="007E5434" w:rsidRDefault="004505BA" w:rsidP="00C83C75">
      <w:pPr>
        <w:tabs>
          <w:tab w:val="left" w:pos="1840"/>
        </w:tabs>
        <w:rPr>
          <w:rFonts w:ascii="Times" w:hAnsi="Times"/>
          <w:lang w:val="en-US"/>
        </w:rPr>
      </w:pPr>
    </w:p>
    <w:p w14:paraId="5E48811E" w14:textId="77777777" w:rsidR="004505BA" w:rsidRPr="007E5434" w:rsidRDefault="004505BA" w:rsidP="00C83C75">
      <w:pPr>
        <w:tabs>
          <w:tab w:val="left" w:pos="1840"/>
        </w:tabs>
        <w:rPr>
          <w:rFonts w:ascii="Times" w:hAnsi="Times"/>
          <w:lang w:val="en-US"/>
        </w:rPr>
      </w:pPr>
    </w:p>
    <w:p w14:paraId="534B4754" w14:textId="77777777" w:rsidR="004505BA" w:rsidRPr="007E5434" w:rsidRDefault="004505BA" w:rsidP="00C83C75">
      <w:pPr>
        <w:tabs>
          <w:tab w:val="left" w:pos="1840"/>
        </w:tabs>
        <w:rPr>
          <w:rFonts w:ascii="Times" w:hAnsi="Times"/>
          <w:lang w:val="en-US"/>
        </w:rPr>
      </w:pPr>
    </w:p>
    <w:p w14:paraId="76A0ACF3" w14:textId="77777777" w:rsidR="007E5434" w:rsidRPr="007E5434" w:rsidRDefault="007E5434" w:rsidP="00C83C75">
      <w:pPr>
        <w:tabs>
          <w:tab w:val="left" w:pos="1840"/>
        </w:tabs>
        <w:rPr>
          <w:rFonts w:ascii="Times" w:hAnsi="Times"/>
          <w:lang w:val="en-US"/>
        </w:rPr>
      </w:pPr>
    </w:p>
    <w:p w14:paraId="68DF8045" w14:textId="77777777" w:rsidR="004505BA" w:rsidRPr="007E5434" w:rsidRDefault="004505BA" w:rsidP="00C83C75">
      <w:pPr>
        <w:tabs>
          <w:tab w:val="left" w:pos="1840"/>
        </w:tabs>
        <w:rPr>
          <w:rFonts w:ascii="Times" w:hAnsi="Times"/>
          <w:lang w:val="en-US"/>
        </w:rPr>
      </w:pPr>
    </w:p>
    <w:p w14:paraId="3916359C" w14:textId="484E789F" w:rsidR="00C83C75" w:rsidRPr="006B7CEF" w:rsidRDefault="00B53A72" w:rsidP="006B7CEF">
      <w:pPr>
        <w:pStyle w:val="Rubrik2"/>
      </w:pPr>
      <w:bookmarkStart w:id="40" w:name="_Toc73618552"/>
      <w:r w:rsidRPr="006B7CEF">
        <w:lastRenderedPageBreak/>
        <w:t>Connection between communication and logistics</w:t>
      </w:r>
      <w:bookmarkEnd w:id="40"/>
    </w:p>
    <w:p w14:paraId="5D90F67D" w14:textId="77777777" w:rsidR="0077282F" w:rsidRDefault="0077282F" w:rsidP="00C83C75">
      <w:pPr>
        <w:rPr>
          <w:lang w:val="en-GB"/>
        </w:rPr>
      </w:pPr>
    </w:p>
    <w:p w14:paraId="07306A03" w14:textId="65BFCCE5" w:rsidR="000F1E1B" w:rsidRDefault="00564947" w:rsidP="00C83C75">
      <w:pPr>
        <w:rPr>
          <w:lang w:val="en-GB"/>
        </w:rPr>
      </w:pPr>
      <w:r>
        <w:rPr>
          <w:lang w:val="en-GB"/>
        </w:rPr>
        <w:t xml:space="preserve">According to the supply chain specialist at </w:t>
      </w:r>
      <w:proofErr w:type="spellStart"/>
      <w:r>
        <w:rPr>
          <w:lang w:val="en-GB"/>
        </w:rPr>
        <w:t>AFRY</w:t>
      </w:r>
      <w:proofErr w:type="spellEnd"/>
      <w:r w:rsidR="00BC696B">
        <w:rPr>
          <w:lang w:val="en-GB"/>
        </w:rPr>
        <w:t xml:space="preserve">, there is a high importance </w:t>
      </w:r>
      <w:r w:rsidR="00901368">
        <w:rPr>
          <w:lang w:val="en-GB"/>
        </w:rPr>
        <w:t xml:space="preserve">in having a dialogue </w:t>
      </w:r>
      <w:r w:rsidR="005E3E2F">
        <w:rPr>
          <w:lang w:val="en-GB"/>
        </w:rPr>
        <w:t xml:space="preserve">and </w:t>
      </w:r>
      <w:r w:rsidR="006A3DAC">
        <w:rPr>
          <w:lang w:val="en-GB"/>
        </w:rPr>
        <w:t>in having</w:t>
      </w:r>
      <w:r w:rsidR="005E3E2F">
        <w:rPr>
          <w:lang w:val="en-GB"/>
        </w:rPr>
        <w:t xml:space="preserve"> continuous </w:t>
      </w:r>
      <w:r w:rsidR="006A3DAC">
        <w:rPr>
          <w:lang w:val="en-GB"/>
        </w:rPr>
        <w:t>c</w:t>
      </w:r>
      <w:r w:rsidR="005E3E2F">
        <w:rPr>
          <w:lang w:val="en-GB"/>
        </w:rPr>
        <w:t>ommuni</w:t>
      </w:r>
      <w:r w:rsidR="006A3DAC">
        <w:rPr>
          <w:lang w:val="en-GB"/>
        </w:rPr>
        <w:t>ca</w:t>
      </w:r>
      <w:r w:rsidR="005E3E2F">
        <w:rPr>
          <w:lang w:val="en-GB"/>
        </w:rPr>
        <w:t>tion</w:t>
      </w:r>
      <w:r w:rsidR="00AE7872">
        <w:rPr>
          <w:lang w:val="en-GB"/>
        </w:rPr>
        <w:t xml:space="preserve"> throughout the </w:t>
      </w:r>
      <w:r w:rsidR="00DB5A0D">
        <w:rPr>
          <w:lang w:val="en-GB"/>
        </w:rPr>
        <w:t>project</w:t>
      </w:r>
      <w:r w:rsidR="006A3DAC">
        <w:rPr>
          <w:lang w:val="en-GB"/>
        </w:rPr>
        <w:t>.</w:t>
      </w:r>
      <w:r w:rsidR="00DB5A0D">
        <w:rPr>
          <w:lang w:val="en-GB"/>
        </w:rPr>
        <w:t xml:space="preserve"> </w:t>
      </w:r>
      <w:r w:rsidR="00FF4320">
        <w:rPr>
          <w:lang w:val="en-GB"/>
        </w:rPr>
        <w:t xml:space="preserve">The university </w:t>
      </w:r>
      <w:r w:rsidR="00F23DB2">
        <w:rPr>
          <w:lang w:val="en-GB"/>
        </w:rPr>
        <w:t>logistics expert</w:t>
      </w:r>
      <w:r w:rsidR="00FF4320">
        <w:rPr>
          <w:lang w:val="en-GB"/>
        </w:rPr>
        <w:t xml:space="preserve"> at Chalmers </w:t>
      </w:r>
      <w:r w:rsidR="00FF5A2F">
        <w:rPr>
          <w:lang w:val="en-GB"/>
        </w:rPr>
        <w:t>believes that</w:t>
      </w:r>
      <w:r w:rsidR="00023EEB">
        <w:rPr>
          <w:lang w:val="en-GB"/>
        </w:rPr>
        <w:t xml:space="preserve"> communication is a central part of</w:t>
      </w:r>
      <w:r w:rsidR="005B2C53">
        <w:rPr>
          <w:lang w:val="en-GB"/>
        </w:rPr>
        <w:t xml:space="preserve"> the construction logistics</w:t>
      </w:r>
      <w:r w:rsidR="001E4B04">
        <w:rPr>
          <w:lang w:val="en-GB"/>
        </w:rPr>
        <w:t xml:space="preserve"> </w:t>
      </w:r>
      <w:r w:rsidR="00343AF7">
        <w:rPr>
          <w:lang w:val="en-GB"/>
        </w:rPr>
        <w:t>since</w:t>
      </w:r>
      <w:r w:rsidR="001E4B04">
        <w:rPr>
          <w:lang w:val="en-GB"/>
        </w:rPr>
        <w:t xml:space="preserve"> the logistics </w:t>
      </w:r>
      <w:r w:rsidR="00F31CF9">
        <w:rPr>
          <w:lang w:val="en-GB"/>
        </w:rPr>
        <w:t xml:space="preserve">includes several actors. She </w:t>
      </w:r>
      <w:r w:rsidR="001A6BFE">
        <w:rPr>
          <w:lang w:val="en-GB"/>
        </w:rPr>
        <w:t>further</w:t>
      </w:r>
      <w:r w:rsidR="00F31CF9">
        <w:rPr>
          <w:lang w:val="en-GB"/>
        </w:rPr>
        <w:t xml:space="preserve"> describes that there is a distin</w:t>
      </w:r>
      <w:r w:rsidR="002E4D73">
        <w:rPr>
          <w:lang w:val="en-GB"/>
        </w:rPr>
        <w:t xml:space="preserve">ction between </w:t>
      </w:r>
      <w:r w:rsidR="00532659">
        <w:rPr>
          <w:lang w:val="en-GB"/>
        </w:rPr>
        <w:t xml:space="preserve">internal communication </w:t>
      </w:r>
      <w:r w:rsidR="004756C2">
        <w:rPr>
          <w:lang w:val="en-GB"/>
        </w:rPr>
        <w:t xml:space="preserve">within the company </w:t>
      </w:r>
      <w:r w:rsidR="00532659">
        <w:rPr>
          <w:lang w:val="en-GB"/>
        </w:rPr>
        <w:t>and external communication</w:t>
      </w:r>
      <w:r w:rsidR="004756C2">
        <w:rPr>
          <w:lang w:val="en-GB"/>
        </w:rPr>
        <w:t xml:space="preserve"> towards other actors. </w:t>
      </w:r>
      <w:r w:rsidR="0029007B">
        <w:rPr>
          <w:lang w:val="en-GB"/>
        </w:rPr>
        <w:t xml:space="preserve">The production </w:t>
      </w:r>
      <w:r w:rsidR="00606F39">
        <w:rPr>
          <w:lang w:val="en-GB"/>
        </w:rPr>
        <w:t xml:space="preserve">developer at </w:t>
      </w:r>
      <w:proofErr w:type="spellStart"/>
      <w:r w:rsidR="00606F39">
        <w:rPr>
          <w:lang w:val="en-GB"/>
        </w:rPr>
        <w:t>Veidekke</w:t>
      </w:r>
      <w:proofErr w:type="spellEnd"/>
      <w:r w:rsidR="00F72558">
        <w:rPr>
          <w:lang w:val="en-GB"/>
        </w:rPr>
        <w:t xml:space="preserve"> states that logistics is about</w:t>
      </w:r>
      <w:r w:rsidR="002A5B15">
        <w:rPr>
          <w:lang w:val="en-GB"/>
        </w:rPr>
        <w:t xml:space="preserve"> the flow of</w:t>
      </w:r>
      <w:r w:rsidR="00F72558">
        <w:rPr>
          <w:lang w:val="en-GB"/>
        </w:rPr>
        <w:t xml:space="preserve"> information</w:t>
      </w:r>
      <w:r w:rsidR="002A5B15">
        <w:rPr>
          <w:lang w:val="en-GB"/>
        </w:rPr>
        <w:t xml:space="preserve"> and how its handled</w:t>
      </w:r>
      <w:r w:rsidR="00D937A5">
        <w:rPr>
          <w:lang w:val="en-GB"/>
        </w:rPr>
        <w:t>.</w:t>
      </w:r>
      <w:r w:rsidR="002C0208">
        <w:rPr>
          <w:lang w:val="en-GB"/>
        </w:rPr>
        <w:t xml:space="preserve"> He believes that </w:t>
      </w:r>
      <w:r w:rsidR="00F338C0">
        <w:rPr>
          <w:lang w:val="en-GB"/>
        </w:rPr>
        <w:t xml:space="preserve">all </w:t>
      </w:r>
      <w:r w:rsidR="006216B5">
        <w:rPr>
          <w:lang w:val="en-GB"/>
        </w:rPr>
        <w:t>parties involved in the construction logistics</w:t>
      </w:r>
      <w:r w:rsidR="00F338C0">
        <w:rPr>
          <w:lang w:val="en-GB"/>
        </w:rPr>
        <w:t xml:space="preserve"> should have access to the</w:t>
      </w:r>
      <w:r w:rsidR="00B76EF3">
        <w:rPr>
          <w:lang w:val="en-GB"/>
        </w:rPr>
        <w:t xml:space="preserve"> correct</w:t>
      </w:r>
      <w:r w:rsidR="00F338C0">
        <w:rPr>
          <w:lang w:val="en-GB"/>
        </w:rPr>
        <w:t xml:space="preserve"> </w:t>
      </w:r>
      <w:r w:rsidR="006216B5">
        <w:rPr>
          <w:lang w:val="en-GB"/>
        </w:rPr>
        <w:t>information</w:t>
      </w:r>
      <w:r w:rsidR="00B76EF3">
        <w:rPr>
          <w:lang w:val="en-GB"/>
        </w:rPr>
        <w:t>.</w:t>
      </w:r>
      <w:r w:rsidR="000D3DBB">
        <w:rPr>
          <w:lang w:val="en-GB"/>
        </w:rPr>
        <w:t xml:space="preserve"> </w:t>
      </w:r>
      <w:r w:rsidR="00E7342B">
        <w:rPr>
          <w:lang w:val="en-GB"/>
        </w:rPr>
        <w:t xml:space="preserve">The area manager at </w:t>
      </w:r>
      <w:proofErr w:type="spellStart"/>
      <w:r w:rsidR="00E7342B">
        <w:rPr>
          <w:lang w:val="en-GB"/>
        </w:rPr>
        <w:t>S</w:t>
      </w:r>
      <w:r w:rsidR="003F71AA">
        <w:rPr>
          <w:lang w:val="en-GB"/>
        </w:rPr>
        <w:t>ydsten</w:t>
      </w:r>
      <w:proofErr w:type="spellEnd"/>
      <w:r w:rsidR="003F71AA">
        <w:rPr>
          <w:lang w:val="en-GB"/>
        </w:rPr>
        <w:t xml:space="preserve"> </w:t>
      </w:r>
      <w:r w:rsidR="00A72701">
        <w:rPr>
          <w:lang w:val="en-GB"/>
        </w:rPr>
        <w:t xml:space="preserve">also believes that the information exchange </w:t>
      </w:r>
      <w:r w:rsidR="00B41EF3">
        <w:rPr>
          <w:lang w:val="en-GB"/>
        </w:rPr>
        <w:t xml:space="preserve">at the right time to the right person </w:t>
      </w:r>
      <w:r w:rsidR="00A72701">
        <w:rPr>
          <w:lang w:val="en-GB"/>
        </w:rPr>
        <w:t xml:space="preserve">is crucial </w:t>
      </w:r>
      <w:r w:rsidR="00841798">
        <w:rPr>
          <w:lang w:val="en-GB"/>
        </w:rPr>
        <w:t xml:space="preserve">for the construction logistics. </w:t>
      </w:r>
    </w:p>
    <w:p w14:paraId="7B19FDF4" w14:textId="77777777" w:rsidR="00B41EF3" w:rsidRDefault="00B41EF3" w:rsidP="00C83C75">
      <w:pPr>
        <w:rPr>
          <w:lang w:val="en-GB"/>
        </w:rPr>
      </w:pPr>
    </w:p>
    <w:p w14:paraId="26038AB1" w14:textId="3C33CA1E" w:rsidR="00942B3C" w:rsidRPr="00942B3C" w:rsidRDefault="00BA7D75" w:rsidP="00942B3C">
      <w:pPr>
        <w:rPr>
          <w:lang w:val="en-GB"/>
        </w:rPr>
      </w:pPr>
      <w:r>
        <w:rPr>
          <w:lang w:val="en-GB"/>
        </w:rPr>
        <w:t>Th</w:t>
      </w:r>
      <w:r w:rsidR="007378D1">
        <w:rPr>
          <w:lang w:val="en-GB"/>
        </w:rPr>
        <w:t xml:space="preserve">e </w:t>
      </w:r>
      <w:r w:rsidR="005077AB">
        <w:rPr>
          <w:lang w:val="en-GB"/>
        </w:rPr>
        <w:t xml:space="preserve">business manager at </w:t>
      </w:r>
      <w:proofErr w:type="spellStart"/>
      <w:r w:rsidR="005077AB">
        <w:rPr>
          <w:lang w:val="en-GB"/>
        </w:rPr>
        <w:t>Bygglogistik</w:t>
      </w:r>
      <w:proofErr w:type="spellEnd"/>
      <w:r>
        <w:rPr>
          <w:lang w:val="en-GB"/>
        </w:rPr>
        <w:t>, the logistics coordinator at FM Management</w:t>
      </w:r>
      <w:r w:rsidR="00B6009C">
        <w:rPr>
          <w:lang w:val="en-GB"/>
        </w:rPr>
        <w:t xml:space="preserve"> and </w:t>
      </w:r>
      <w:r w:rsidR="00AD4044">
        <w:rPr>
          <w:lang w:val="en-GB"/>
        </w:rPr>
        <w:t xml:space="preserve">the haulage manager at Thomas </w:t>
      </w:r>
      <w:proofErr w:type="spellStart"/>
      <w:r w:rsidR="00AD4044">
        <w:rPr>
          <w:lang w:val="en-GB"/>
        </w:rPr>
        <w:t>Betong</w:t>
      </w:r>
      <w:proofErr w:type="spellEnd"/>
      <w:r w:rsidR="00AD4044">
        <w:rPr>
          <w:lang w:val="en-GB"/>
        </w:rPr>
        <w:t xml:space="preserve"> </w:t>
      </w:r>
      <w:r w:rsidR="005077AB">
        <w:rPr>
          <w:lang w:val="en-GB"/>
        </w:rPr>
        <w:t xml:space="preserve"> </w:t>
      </w:r>
      <w:r w:rsidR="00282B33">
        <w:rPr>
          <w:lang w:val="en-GB"/>
        </w:rPr>
        <w:t xml:space="preserve">mentions that </w:t>
      </w:r>
      <w:r w:rsidR="00EA6D3C">
        <w:rPr>
          <w:lang w:val="en-GB"/>
        </w:rPr>
        <w:t xml:space="preserve">without communication, there is no </w:t>
      </w:r>
      <w:r w:rsidR="00F642A3">
        <w:rPr>
          <w:lang w:val="en-GB"/>
        </w:rPr>
        <w:t>construction logistics.</w:t>
      </w:r>
      <w:r w:rsidR="00AD4044">
        <w:rPr>
          <w:lang w:val="en-GB"/>
        </w:rPr>
        <w:t xml:space="preserve"> </w:t>
      </w:r>
      <w:r w:rsidR="00AE561E">
        <w:rPr>
          <w:lang w:val="en-GB"/>
        </w:rPr>
        <w:t>Communication is seen as a key factor f</w:t>
      </w:r>
      <w:r w:rsidR="008238D3">
        <w:rPr>
          <w:lang w:val="en-GB"/>
        </w:rPr>
        <w:t>or a</w:t>
      </w:r>
      <w:r w:rsidR="001E5267">
        <w:rPr>
          <w:lang w:val="en-GB"/>
        </w:rPr>
        <w:t>n</w:t>
      </w:r>
      <w:r w:rsidR="008238D3">
        <w:rPr>
          <w:lang w:val="en-GB"/>
        </w:rPr>
        <w:t xml:space="preserve"> efficient logistics.</w:t>
      </w:r>
      <w:r w:rsidR="00F642A3">
        <w:rPr>
          <w:lang w:val="en-GB"/>
        </w:rPr>
        <w:t xml:space="preserve"> </w:t>
      </w:r>
      <w:r w:rsidR="00673EFB">
        <w:rPr>
          <w:lang w:val="en-GB"/>
        </w:rPr>
        <w:t xml:space="preserve">Communication and information </w:t>
      </w:r>
      <w:r w:rsidR="005B7404">
        <w:rPr>
          <w:lang w:val="en-GB"/>
        </w:rPr>
        <w:t>are</w:t>
      </w:r>
      <w:r w:rsidR="00673EFB">
        <w:rPr>
          <w:lang w:val="en-GB"/>
        </w:rPr>
        <w:t xml:space="preserve"> what </w:t>
      </w:r>
      <w:r w:rsidR="00C46C45">
        <w:rPr>
          <w:lang w:val="en-GB"/>
        </w:rPr>
        <w:t xml:space="preserve">the business manager at </w:t>
      </w:r>
      <w:proofErr w:type="spellStart"/>
      <w:r w:rsidR="00C46C45">
        <w:rPr>
          <w:lang w:val="en-GB"/>
        </w:rPr>
        <w:t>Bygglogistik</w:t>
      </w:r>
      <w:proofErr w:type="spellEnd"/>
      <w:r w:rsidR="00673EFB">
        <w:rPr>
          <w:lang w:val="en-GB"/>
        </w:rPr>
        <w:t xml:space="preserve"> interprets as logistics</w:t>
      </w:r>
      <w:r w:rsidR="00524A69">
        <w:rPr>
          <w:lang w:val="en-GB"/>
        </w:rPr>
        <w:t xml:space="preserve"> and if </w:t>
      </w:r>
      <w:r w:rsidR="00BD0A40">
        <w:rPr>
          <w:lang w:val="en-GB"/>
        </w:rPr>
        <w:t xml:space="preserve">a successful logistics </w:t>
      </w:r>
      <w:r w:rsidR="00D861BB">
        <w:rPr>
          <w:lang w:val="en-GB"/>
        </w:rPr>
        <w:t>plan is a</w:t>
      </w:r>
      <w:r w:rsidR="00C067A8">
        <w:rPr>
          <w:lang w:val="en-GB"/>
        </w:rPr>
        <w:t>n</w:t>
      </w:r>
      <w:r w:rsidR="00D861BB">
        <w:rPr>
          <w:lang w:val="en-GB"/>
        </w:rPr>
        <w:t xml:space="preserve"> </w:t>
      </w:r>
      <w:r w:rsidR="00D63B20">
        <w:rPr>
          <w:lang w:val="en-GB"/>
        </w:rPr>
        <w:t>aim</w:t>
      </w:r>
      <w:r w:rsidR="007152D2">
        <w:rPr>
          <w:lang w:val="en-GB"/>
        </w:rPr>
        <w:t>,</w:t>
      </w:r>
      <w:r w:rsidR="00CE10CC">
        <w:rPr>
          <w:lang w:val="en-GB"/>
        </w:rPr>
        <w:t xml:space="preserve"> the key is communicating </w:t>
      </w:r>
      <w:r w:rsidR="002C69D5">
        <w:rPr>
          <w:lang w:val="en-GB"/>
        </w:rPr>
        <w:t xml:space="preserve">and </w:t>
      </w:r>
      <w:r w:rsidR="00672F05">
        <w:rPr>
          <w:lang w:val="en-GB"/>
        </w:rPr>
        <w:t>informing.</w:t>
      </w:r>
      <w:r w:rsidR="00673EFB">
        <w:rPr>
          <w:lang w:val="en-GB"/>
        </w:rPr>
        <w:t xml:space="preserve"> </w:t>
      </w:r>
      <w:r w:rsidR="001E5267">
        <w:rPr>
          <w:lang w:val="en-GB"/>
        </w:rPr>
        <w:t xml:space="preserve">Further it is </w:t>
      </w:r>
      <w:r w:rsidR="00942376">
        <w:rPr>
          <w:lang w:val="en-GB"/>
        </w:rPr>
        <w:t>stated</w:t>
      </w:r>
      <w:r w:rsidR="001E5267">
        <w:rPr>
          <w:lang w:val="en-GB"/>
        </w:rPr>
        <w:t xml:space="preserve"> in the same interview </w:t>
      </w:r>
      <w:r w:rsidR="00942376">
        <w:rPr>
          <w:lang w:val="en-GB"/>
        </w:rPr>
        <w:t xml:space="preserve">that </w:t>
      </w:r>
      <w:r w:rsidR="0055065A">
        <w:rPr>
          <w:lang w:val="en-GB"/>
        </w:rPr>
        <w:t xml:space="preserve">every parties involved </w:t>
      </w:r>
      <w:r w:rsidR="00D3631A">
        <w:rPr>
          <w:lang w:val="en-GB"/>
        </w:rPr>
        <w:t xml:space="preserve">needs to </w:t>
      </w:r>
      <w:r w:rsidR="006028A9">
        <w:rPr>
          <w:lang w:val="en-GB"/>
        </w:rPr>
        <w:t>do their part</w:t>
      </w:r>
      <w:r w:rsidR="00D3631A">
        <w:rPr>
          <w:lang w:val="en-GB"/>
        </w:rPr>
        <w:t xml:space="preserve"> </w:t>
      </w:r>
      <w:r w:rsidR="008F0325">
        <w:rPr>
          <w:lang w:val="en-GB"/>
        </w:rPr>
        <w:t>for</w:t>
      </w:r>
      <w:r w:rsidR="00D3631A">
        <w:rPr>
          <w:lang w:val="en-GB"/>
        </w:rPr>
        <w:t xml:space="preserve"> the </w:t>
      </w:r>
      <w:r w:rsidR="001B46E4">
        <w:rPr>
          <w:lang w:val="en-GB"/>
        </w:rPr>
        <w:t>construction logistics plan to work out.</w:t>
      </w:r>
      <w:r w:rsidR="000F1E1B">
        <w:rPr>
          <w:lang w:val="en-GB"/>
        </w:rPr>
        <w:t xml:space="preserve"> </w:t>
      </w:r>
      <w:r w:rsidR="008270B6">
        <w:rPr>
          <w:lang w:val="en-GB"/>
        </w:rPr>
        <w:t xml:space="preserve">The logistics coordinator at FM Management </w:t>
      </w:r>
      <w:r w:rsidR="00DA70A8">
        <w:rPr>
          <w:lang w:val="en-GB"/>
        </w:rPr>
        <w:t xml:space="preserve">also </w:t>
      </w:r>
      <w:r w:rsidR="004466E0">
        <w:rPr>
          <w:lang w:val="en-GB"/>
        </w:rPr>
        <w:t>mentions th</w:t>
      </w:r>
      <w:r w:rsidR="00BF3019">
        <w:rPr>
          <w:lang w:val="en-GB"/>
        </w:rPr>
        <w:t>at all the partners a</w:t>
      </w:r>
      <w:r w:rsidR="00037220">
        <w:rPr>
          <w:lang w:val="en-GB"/>
        </w:rPr>
        <w:t xml:space="preserve">nd workers involved need to </w:t>
      </w:r>
      <w:r w:rsidR="00CA6AF7">
        <w:rPr>
          <w:lang w:val="en-GB"/>
        </w:rPr>
        <w:t xml:space="preserve">buy into the logistics plan in order for it to </w:t>
      </w:r>
      <w:r w:rsidR="00D250E5">
        <w:rPr>
          <w:lang w:val="en-GB"/>
        </w:rPr>
        <w:t>be successful</w:t>
      </w:r>
      <w:r w:rsidR="00CA6AF7">
        <w:rPr>
          <w:lang w:val="en-GB"/>
        </w:rPr>
        <w:t>.</w:t>
      </w:r>
      <w:r w:rsidR="008270B6">
        <w:rPr>
          <w:lang w:val="en-GB"/>
        </w:rPr>
        <w:t xml:space="preserve"> </w:t>
      </w:r>
      <w:r w:rsidR="000F1E1B">
        <w:rPr>
          <w:lang w:val="en-GB"/>
        </w:rPr>
        <w:t>This view</w:t>
      </w:r>
      <w:r w:rsidR="009D6BFE">
        <w:rPr>
          <w:lang w:val="en-GB"/>
        </w:rPr>
        <w:t>point</w:t>
      </w:r>
      <w:r w:rsidR="000F1E1B">
        <w:rPr>
          <w:lang w:val="en-GB"/>
        </w:rPr>
        <w:t xml:space="preserve"> is somehow shared </w:t>
      </w:r>
      <w:r w:rsidR="008E73C9">
        <w:rPr>
          <w:lang w:val="en-GB"/>
        </w:rPr>
        <w:t>by</w:t>
      </w:r>
      <w:r w:rsidR="000F1E1B">
        <w:rPr>
          <w:lang w:val="en-GB"/>
        </w:rPr>
        <w:t xml:space="preserve"> </w:t>
      </w:r>
      <w:r w:rsidR="00B10E4B">
        <w:rPr>
          <w:lang w:val="en-GB"/>
        </w:rPr>
        <w:t xml:space="preserve">the operation manager at Skanska. He </w:t>
      </w:r>
      <w:r w:rsidR="00D9500B">
        <w:rPr>
          <w:lang w:val="en-GB"/>
        </w:rPr>
        <w:t xml:space="preserve">states </w:t>
      </w:r>
      <w:r w:rsidR="00B52EA4">
        <w:rPr>
          <w:lang w:val="en-GB"/>
        </w:rPr>
        <w:t>that without the right communication strategies</w:t>
      </w:r>
      <w:r w:rsidR="001D0BA4">
        <w:rPr>
          <w:lang w:val="en-GB"/>
        </w:rPr>
        <w:t xml:space="preserve"> and methods</w:t>
      </w:r>
      <w:r w:rsidR="00C56017">
        <w:rPr>
          <w:lang w:val="en-GB"/>
        </w:rPr>
        <w:t>, all the planning in the world wil</w:t>
      </w:r>
      <w:r w:rsidR="00876B0A">
        <w:rPr>
          <w:lang w:val="en-GB"/>
        </w:rPr>
        <w:t>l not help the logistics</w:t>
      </w:r>
      <w:r w:rsidR="00504B9C">
        <w:rPr>
          <w:lang w:val="en-GB"/>
        </w:rPr>
        <w:t xml:space="preserve">, </w:t>
      </w:r>
      <w:r w:rsidR="00423BAF">
        <w:rPr>
          <w:lang w:val="en-GB"/>
        </w:rPr>
        <w:t xml:space="preserve">which was </w:t>
      </w:r>
      <w:r w:rsidR="0010719B">
        <w:rPr>
          <w:lang w:val="en-GB"/>
        </w:rPr>
        <w:t>mentioned by</w:t>
      </w:r>
      <w:r w:rsidR="00504B9C">
        <w:rPr>
          <w:lang w:val="en-GB"/>
        </w:rPr>
        <w:t xml:space="preserve"> the logistics coordinator at FM </w:t>
      </w:r>
      <w:r w:rsidR="0010719B">
        <w:rPr>
          <w:lang w:val="en-GB"/>
        </w:rPr>
        <w:t xml:space="preserve">Management </w:t>
      </w:r>
      <w:proofErr w:type="spellStart"/>
      <w:r w:rsidR="0010719B">
        <w:rPr>
          <w:lang w:val="en-GB"/>
        </w:rPr>
        <w:t>aswell</w:t>
      </w:r>
      <w:proofErr w:type="spellEnd"/>
      <w:r w:rsidR="0010719B">
        <w:rPr>
          <w:lang w:val="en-GB"/>
        </w:rPr>
        <w:t>.</w:t>
      </w:r>
      <w:r w:rsidR="0064620E">
        <w:rPr>
          <w:lang w:val="en-GB"/>
        </w:rPr>
        <w:t xml:space="preserve"> </w:t>
      </w:r>
      <w:r w:rsidR="00906E65">
        <w:rPr>
          <w:lang w:val="en-GB"/>
        </w:rPr>
        <w:t xml:space="preserve">The operation manager at Skanska also </w:t>
      </w:r>
      <w:r w:rsidR="00D9500B">
        <w:rPr>
          <w:lang w:val="en-GB"/>
        </w:rPr>
        <w:t>believes</w:t>
      </w:r>
      <w:r w:rsidR="004A3D89">
        <w:rPr>
          <w:lang w:val="en-GB"/>
        </w:rPr>
        <w:t xml:space="preserve"> that </w:t>
      </w:r>
      <w:r w:rsidR="004A3D89" w:rsidRPr="004A3D89">
        <w:rPr>
          <w:lang w:val="en-GB"/>
        </w:rPr>
        <w:t>a well-functioning collaboration</w:t>
      </w:r>
      <w:r w:rsidR="004A3D89">
        <w:rPr>
          <w:lang w:val="en-GB"/>
        </w:rPr>
        <w:t xml:space="preserve"> is </w:t>
      </w:r>
      <w:r w:rsidR="00301C07">
        <w:rPr>
          <w:lang w:val="en-GB"/>
        </w:rPr>
        <w:t>also</w:t>
      </w:r>
      <w:r w:rsidR="004A3D89">
        <w:rPr>
          <w:lang w:val="en-GB"/>
        </w:rPr>
        <w:t xml:space="preserve"> required</w:t>
      </w:r>
      <w:r w:rsidR="004A3D89" w:rsidRPr="004A3D89">
        <w:rPr>
          <w:lang w:val="en-GB"/>
        </w:rPr>
        <w:t xml:space="preserve"> to make it work</w:t>
      </w:r>
      <w:r w:rsidR="007167FF">
        <w:rPr>
          <w:lang w:val="en-GB"/>
        </w:rPr>
        <w:t xml:space="preserve">. </w:t>
      </w:r>
    </w:p>
    <w:p w14:paraId="684F91D9" w14:textId="77777777" w:rsidR="00F87711" w:rsidRDefault="00F87711" w:rsidP="00C83C75">
      <w:pPr>
        <w:rPr>
          <w:lang w:val="en-GB"/>
        </w:rPr>
      </w:pPr>
    </w:p>
    <w:p w14:paraId="4C50298C" w14:textId="764BF467" w:rsidR="00F87711" w:rsidRDefault="00F87711" w:rsidP="00C83C75">
      <w:pPr>
        <w:rPr>
          <w:lang w:val="en-GB"/>
        </w:rPr>
      </w:pPr>
      <w:r w:rsidRPr="00DB0EFB">
        <w:rPr>
          <w:color w:val="000000"/>
          <w:lang w:val="en-US"/>
        </w:rPr>
        <w:t>Before FM Management makes a communication plan for the construction logistics</w:t>
      </w:r>
      <w:r w:rsidR="002756B5" w:rsidRPr="00DB0EFB">
        <w:rPr>
          <w:color w:val="000000"/>
          <w:lang w:val="en-US"/>
        </w:rPr>
        <w:t>,</w:t>
      </w:r>
      <w:r w:rsidRPr="00DB0EFB">
        <w:rPr>
          <w:color w:val="000000"/>
          <w:lang w:val="en-US"/>
        </w:rPr>
        <w:t xml:space="preserve"> they start off by developing a stakeholder engagement plan in order to find out who the project affects. The stakeholders can be customers, suppliers, subcontractors, </w:t>
      </w:r>
      <w:proofErr w:type="spellStart"/>
      <w:r w:rsidRPr="00DB0EFB">
        <w:rPr>
          <w:color w:val="000000"/>
          <w:lang w:val="en-US"/>
        </w:rPr>
        <w:t>neighbours</w:t>
      </w:r>
      <w:proofErr w:type="spellEnd"/>
      <w:r w:rsidRPr="00DB0EFB">
        <w:rPr>
          <w:color w:val="000000"/>
          <w:lang w:val="en-US"/>
        </w:rPr>
        <w:t xml:space="preserve"> etc. Informing the stakeholders on what </w:t>
      </w:r>
      <w:r w:rsidR="00981A39" w:rsidRPr="00DB0EFB">
        <w:rPr>
          <w:color w:val="000000"/>
          <w:lang w:val="en-US"/>
        </w:rPr>
        <w:t>they’re</w:t>
      </w:r>
      <w:r w:rsidRPr="00DB0EFB">
        <w:rPr>
          <w:color w:val="000000"/>
          <w:lang w:val="en-US"/>
        </w:rPr>
        <w:t xml:space="preserve"> doing, how </w:t>
      </w:r>
      <w:r w:rsidR="00981A39" w:rsidRPr="00DB0EFB">
        <w:rPr>
          <w:color w:val="000000"/>
          <w:lang w:val="en-US"/>
        </w:rPr>
        <w:t>they’re</w:t>
      </w:r>
      <w:r w:rsidRPr="00DB0EFB">
        <w:rPr>
          <w:color w:val="000000"/>
          <w:lang w:val="en-US"/>
        </w:rPr>
        <w:t xml:space="preserve"> doing it and why </w:t>
      </w:r>
      <w:r w:rsidR="00981A39" w:rsidRPr="00DB0EFB">
        <w:rPr>
          <w:color w:val="000000"/>
          <w:lang w:val="en-US"/>
        </w:rPr>
        <w:t>they’re</w:t>
      </w:r>
      <w:r w:rsidRPr="00DB0EFB">
        <w:rPr>
          <w:color w:val="000000"/>
          <w:lang w:val="en-US"/>
        </w:rPr>
        <w:t xml:space="preserve"> doing it is something of high importance to FM Management according to their logistics coordinator.</w:t>
      </w:r>
    </w:p>
    <w:p w14:paraId="0A53AB39" w14:textId="77777777" w:rsidR="00E25599" w:rsidRDefault="00E25599" w:rsidP="00C83C75">
      <w:pPr>
        <w:rPr>
          <w:lang w:val="en-GB"/>
        </w:rPr>
      </w:pPr>
    </w:p>
    <w:p w14:paraId="11D54462" w14:textId="03C2E1A1" w:rsidR="00E25599" w:rsidRDefault="00E25599" w:rsidP="00C83C75">
      <w:pPr>
        <w:rPr>
          <w:lang w:val="en-GB"/>
        </w:rPr>
      </w:pPr>
      <w:r>
        <w:rPr>
          <w:lang w:val="en-GB"/>
        </w:rPr>
        <w:t xml:space="preserve">The </w:t>
      </w:r>
      <w:r w:rsidR="00032FE4">
        <w:rPr>
          <w:lang w:val="en-GB"/>
        </w:rPr>
        <w:t xml:space="preserve">project manager at </w:t>
      </w:r>
      <w:proofErr w:type="spellStart"/>
      <w:r w:rsidR="00032FE4">
        <w:rPr>
          <w:lang w:val="en-GB"/>
        </w:rPr>
        <w:t>Bygg</w:t>
      </w:r>
      <w:proofErr w:type="spellEnd"/>
      <w:r w:rsidR="00032FE4">
        <w:rPr>
          <w:lang w:val="en-GB"/>
        </w:rPr>
        <w:t xml:space="preserve"> </w:t>
      </w:r>
      <w:proofErr w:type="spellStart"/>
      <w:r w:rsidR="00032FE4">
        <w:rPr>
          <w:lang w:val="en-GB"/>
        </w:rPr>
        <w:t>Sjögren</w:t>
      </w:r>
      <w:proofErr w:type="spellEnd"/>
      <w:r w:rsidR="00032FE4">
        <w:rPr>
          <w:lang w:val="en-GB"/>
        </w:rPr>
        <w:t xml:space="preserve"> </w:t>
      </w:r>
      <w:r w:rsidR="008B72F2">
        <w:rPr>
          <w:lang w:val="en-GB"/>
        </w:rPr>
        <w:t xml:space="preserve">sees a </w:t>
      </w:r>
      <w:r w:rsidR="00B40E66">
        <w:rPr>
          <w:lang w:val="en-GB"/>
        </w:rPr>
        <w:t>great</w:t>
      </w:r>
      <w:r w:rsidR="001A5A7C">
        <w:rPr>
          <w:lang w:val="en-GB"/>
        </w:rPr>
        <w:t xml:space="preserve"> development potential in </w:t>
      </w:r>
      <w:r w:rsidR="00B40E66">
        <w:rPr>
          <w:lang w:val="en-GB"/>
        </w:rPr>
        <w:t xml:space="preserve">both communication withing the constructions logistics </w:t>
      </w:r>
      <w:r w:rsidR="00802CBB">
        <w:rPr>
          <w:lang w:val="en-GB"/>
        </w:rPr>
        <w:t xml:space="preserve">and in collaboration with the different actors involved. </w:t>
      </w:r>
      <w:r w:rsidR="000F3C85">
        <w:rPr>
          <w:lang w:val="en-GB"/>
        </w:rPr>
        <w:t xml:space="preserve">Although </w:t>
      </w:r>
      <w:proofErr w:type="spellStart"/>
      <w:r w:rsidR="000F3C85">
        <w:rPr>
          <w:lang w:val="en-GB"/>
        </w:rPr>
        <w:t>Bygg</w:t>
      </w:r>
      <w:proofErr w:type="spellEnd"/>
      <w:r w:rsidR="000F3C85">
        <w:rPr>
          <w:lang w:val="en-GB"/>
        </w:rPr>
        <w:t xml:space="preserve"> </w:t>
      </w:r>
      <w:proofErr w:type="spellStart"/>
      <w:r w:rsidR="000F3C85">
        <w:rPr>
          <w:lang w:val="en-GB"/>
        </w:rPr>
        <w:t>Sjögren</w:t>
      </w:r>
      <w:proofErr w:type="spellEnd"/>
      <w:r w:rsidR="000F3C85">
        <w:rPr>
          <w:lang w:val="en-GB"/>
        </w:rPr>
        <w:t xml:space="preserve"> is a smaller </w:t>
      </w:r>
      <w:r w:rsidR="00862309">
        <w:rPr>
          <w:lang w:val="en-GB"/>
        </w:rPr>
        <w:t xml:space="preserve">construction company, the project manager </w:t>
      </w:r>
      <w:r w:rsidR="0039492F">
        <w:rPr>
          <w:lang w:val="en-GB"/>
        </w:rPr>
        <w:t xml:space="preserve">still mentioned the large </w:t>
      </w:r>
      <w:r w:rsidR="006A64A4">
        <w:rPr>
          <w:lang w:val="en-GB"/>
        </w:rPr>
        <w:t>number</w:t>
      </w:r>
      <w:r w:rsidR="0039492F">
        <w:rPr>
          <w:lang w:val="en-GB"/>
        </w:rPr>
        <w:t xml:space="preserve"> of </w:t>
      </w:r>
      <w:r w:rsidR="00685A06">
        <w:rPr>
          <w:lang w:val="en-GB"/>
        </w:rPr>
        <w:t xml:space="preserve">intermediaries in </w:t>
      </w:r>
      <w:r w:rsidR="0031156A">
        <w:rPr>
          <w:lang w:val="en-GB"/>
        </w:rPr>
        <w:t>the construction logistics.</w:t>
      </w:r>
      <w:r w:rsidR="006650C5">
        <w:rPr>
          <w:lang w:val="en-GB"/>
        </w:rPr>
        <w:t xml:space="preserve"> </w:t>
      </w:r>
      <w:r w:rsidR="00AA784B">
        <w:rPr>
          <w:lang w:val="en-GB"/>
        </w:rPr>
        <w:t xml:space="preserve">He views the problem with multiple subcontractors </w:t>
      </w:r>
      <w:r w:rsidR="003D0A97">
        <w:rPr>
          <w:lang w:val="en-GB"/>
        </w:rPr>
        <w:t xml:space="preserve">results in </w:t>
      </w:r>
      <w:r w:rsidR="00203A23">
        <w:rPr>
          <w:lang w:val="en-GB"/>
        </w:rPr>
        <w:t>a more complex communication</w:t>
      </w:r>
      <w:r w:rsidR="00744E93">
        <w:rPr>
          <w:lang w:val="en-GB"/>
        </w:rPr>
        <w:t xml:space="preserve"> </w:t>
      </w:r>
      <w:r w:rsidR="0009754D">
        <w:rPr>
          <w:lang w:val="en-GB"/>
        </w:rPr>
        <w:t xml:space="preserve">path since </w:t>
      </w:r>
      <w:r w:rsidR="00CD6BCA">
        <w:rPr>
          <w:lang w:val="en-GB"/>
        </w:rPr>
        <w:t xml:space="preserve">there is no clarity on who to contact regarding questions on the delivery. </w:t>
      </w:r>
      <w:r w:rsidR="006650C5">
        <w:rPr>
          <w:lang w:val="en-GB"/>
        </w:rPr>
        <w:t xml:space="preserve">The business manager at </w:t>
      </w:r>
      <w:proofErr w:type="spellStart"/>
      <w:r w:rsidR="006650C5">
        <w:rPr>
          <w:lang w:val="en-GB"/>
        </w:rPr>
        <w:t>Bygglogistik</w:t>
      </w:r>
      <w:proofErr w:type="spellEnd"/>
      <w:r w:rsidR="006650C5">
        <w:rPr>
          <w:lang w:val="en-GB"/>
        </w:rPr>
        <w:t xml:space="preserve"> also mentions the large amount of </w:t>
      </w:r>
      <w:r w:rsidR="00B11C4B">
        <w:rPr>
          <w:lang w:val="en-GB"/>
        </w:rPr>
        <w:t>intermedi</w:t>
      </w:r>
      <w:r w:rsidR="00126711">
        <w:rPr>
          <w:lang w:val="en-GB"/>
        </w:rPr>
        <w:t>aries</w:t>
      </w:r>
      <w:r w:rsidR="00407E11">
        <w:rPr>
          <w:lang w:val="en-GB"/>
        </w:rPr>
        <w:t xml:space="preserve"> that comes </w:t>
      </w:r>
      <w:r w:rsidR="0062436D">
        <w:rPr>
          <w:lang w:val="en-GB"/>
        </w:rPr>
        <w:t xml:space="preserve">from the </w:t>
      </w:r>
      <w:r w:rsidR="001B0586">
        <w:rPr>
          <w:lang w:val="en-GB"/>
        </w:rPr>
        <w:t xml:space="preserve">different actors involved in a construction project. </w:t>
      </w:r>
      <w:r w:rsidR="00A67676">
        <w:rPr>
          <w:lang w:val="en-GB"/>
        </w:rPr>
        <w:t>He explains that e</w:t>
      </w:r>
      <w:r w:rsidR="003242D4">
        <w:rPr>
          <w:lang w:val="en-GB"/>
        </w:rPr>
        <w:t xml:space="preserve">very </w:t>
      </w:r>
      <w:r w:rsidR="00572EB8">
        <w:rPr>
          <w:lang w:val="en-GB"/>
        </w:rPr>
        <w:t>entrepreneur</w:t>
      </w:r>
      <w:r w:rsidR="00C25ED6">
        <w:rPr>
          <w:lang w:val="en-GB"/>
        </w:rPr>
        <w:t xml:space="preserve"> involved in the project</w:t>
      </w:r>
      <w:r w:rsidR="00572EB8">
        <w:rPr>
          <w:lang w:val="en-GB"/>
        </w:rPr>
        <w:t xml:space="preserve"> has their own </w:t>
      </w:r>
      <w:r w:rsidR="00A3006B">
        <w:rPr>
          <w:lang w:val="en-GB"/>
        </w:rPr>
        <w:t>suppliers</w:t>
      </w:r>
      <w:r w:rsidR="003056FF">
        <w:rPr>
          <w:lang w:val="en-GB"/>
        </w:rPr>
        <w:t xml:space="preserve"> </w:t>
      </w:r>
      <w:r w:rsidR="00293373">
        <w:rPr>
          <w:lang w:val="en-GB"/>
        </w:rPr>
        <w:t>which are in contract with different hauliers and all the ha</w:t>
      </w:r>
      <w:r w:rsidR="002464C2">
        <w:rPr>
          <w:lang w:val="en-GB"/>
        </w:rPr>
        <w:t xml:space="preserve">ulage contractors have several </w:t>
      </w:r>
      <w:r w:rsidR="006119E2">
        <w:rPr>
          <w:lang w:val="en-GB"/>
        </w:rPr>
        <w:t>chauffeurs</w:t>
      </w:r>
      <w:r w:rsidR="001330D9">
        <w:rPr>
          <w:lang w:val="en-GB"/>
        </w:rPr>
        <w:t xml:space="preserve"> driving the goods to the constructions site</w:t>
      </w:r>
      <w:r w:rsidR="005830CA">
        <w:rPr>
          <w:lang w:val="en-GB"/>
        </w:rPr>
        <w:t xml:space="preserve"> and that a</w:t>
      </w:r>
      <w:r w:rsidR="00AC0EE9">
        <w:rPr>
          <w:lang w:val="en-GB"/>
        </w:rPr>
        <w:t xml:space="preserve"> logistics manager can therefore not achieve anything </w:t>
      </w:r>
      <w:r w:rsidR="00BB79C6">
        <w:rPr>
          <w:lang w:val="en-GB"/>
        </w:rPr>
        <w:t xml:space="preserve">if </w:t>
      </w:r>
      <w:r w:rsidR="00543D3F">
        <w:rPr>
          <w:lang w:val="en-GB"/>
        </w:rPr>
        <w:t>every</w:t>
      </w:r>
      <w:r w:rsidR="00344B57">
        <w:rPr>
          <w:lang w:val="en-GB"/>
        </w:rPr>
        <w:t xml:space="preserve"> </w:t>
      </w:r>
      <w:r w:rsidR="005830CA">
        <w:rPr>
          <w:lang w:val="en-GB"/>
        </w:rPr>
        <w:t xml:space="preserve">party is not </w:t>
      </w:r>
      <w:r w:rsidR="00FF5E35">
        <w:rPr>
          <w:lang w:val="en-GB"/>
        </w:rPr>
        <w:t>participating in the construction logistics plan.</w:t>
      </w:r>
      <w:r w:rsidR="008326F4">
        <w:rPr>
          <w:lang w:val="en-GB"/>
        </w:rPr>
        <w:t xml:space="preserve"> </w:t>
      </w:r>
    </w:p>
    <w:p w14:paraId="1754BA41" w14:textId="738EE4AA" w:rsidR="008C1F1B" w:rsidRDefault="00D84499" w:rsidP="00D84499">
      <w:pPr>
        <w:tabs>
          <w:tab w:val="left" w:pos="4770"/>
        </w:tabs>
        <w:rPr>
          <w:lang w:val="en-GB"/>
        </w:rPr>
      </w:pPr>
      <w:r>
        <w:rPr>
          <w:lang w:val="en-GB"/>
        </w:rPr>
        <w:lastRenderedPageBreak/>
        <w:tab/>
      </w:r>
    </w:p>
    <w:p w14:paraId="69AF852F" w14:textId="77777777" w:rsidR="00933E6C" w:rsidRDefault="00D74CE8" w:rsidP="00807DB0">
      <w:pPr>
        <w:tabs>
          <w:tab w:val="left" w:pos="4770"/>
        </w:tabs>
        <w:rPr>
          <w:lang w:val="en-GB"/>
        </w:rPr>
      </w:pPr>
      <w:r>
        <w:rPr>
          <w:lang w:val="en-GB"/>
        </w:rPr>
        <w:t xml:space="preserve">In addition, </w:t>
      </w:r>
      <w:r w:rsidR="003259A0">
        <w:rPr>
          <w:lang w:val="en-GB"/>
        </w:rPr>
        <w:t>the operation manager at Skanska</w:t>
      </w:r>
      <w:r w:rsidR="004616F5">
        <w:rPr>
          <w:lang w:val="en-GB"/>
        </w:rPr>
        <w:t xml:space="preserve"> </w:t>
      </w:r>
      <w:r w:rsidR="00185D8C">
        <w:rPr>
          <w:lang w:val="en-GB"/>
        </w:rPr>
        <w:t>indicates</w:t>
      </w:r>
      <w:r w:rsidR="004616F5">
        <w:rPr>
          <w:lang w:val="en-GB"/>
        </w:rPr>
        <w:t xml:space="preserve"> that </w:t>
      </w:r>
      <w:r w:rsidR="007146B5">
        <w:rPr>
          <w:lang w:val="en-GB"/>
        </w:rPr>
        <w:t xml:space="preserve">a better </w:t>
      </w:r>
      <w:r w:rsidR="00667539">
        <w:rPr>
          <w:lang w:val="en-GB"/>
        </w:rPr>
        <w:t>interplay</w:t>
      </w:r>
      <w:r w:rsidR="007146B5">
        <w:rPr>
          <w:lang w:val="en-GB"/>
        </w:rPr>
        <w:t xml:space="preserve"> between communication and construction logistics can be a key to more efficient </w:t>
      </w:r>
      <w:r w:rsidR="000D527A">
        <w:rPr>
          <w:lang w:val="en-GB"/>
        </w:rPr>
        <w:t>constructions</w:t>
      </w:r>
      <w:r w:rsidR="00826FDF">
        <w:rPr>
          <w:lang w:val="en-GB"/>
        </w:rPr>
        <w:t>.</w:t>
      </w:r>
      <w:r w:rsidR="008A2E63">
        <w:rPr>
          <w:lang w:val="en-GB"/>
        </w:rPr>
        <w:t xml:space="preserve"> </w:t>
      </w:r>
      <w:r w:rsidR="00185D8C">
        <w:rPr>
          <w:lang w:val="en-GB"/>
        </w:rPr>
        <w:t xml:space="preserve">He </w:t>
      </w:r>
      <w:proofErr w:type="spellStart"/>
      <w:r w:rsidR="00185D8C">
        <w:rPr>
          <w:lang w:val="en-GB"/>
        </w:rPr>
        <w:t>believs</w:t>
      </w:r>
      <w:proofErr w:type="spellEnd"/>
      <w:r w:rsidR="00185D8C">
        <w:rPr>
          <w:lang w:val="en-GB"/>
        </w:rPr>
        <w:t xml:space="preserve"> that </w:t>
      </w:r>
      <w:r w:rsidR="00185D8C" w:rsidRPr="00185D8C">
        <w:rPr>
          <w:lang w:val="en-GB"/>
        </w:rPr>
        <w:t>it is through better communication and collaboration that the key to good logistics lies</w:t>
      </w:r>
      <w:r w:rsidR="00185D8C">
        <w:rPr>
          <w:lang w:val="en-GB"/>
        </w:rPr>
        <w:t xml:space="preserve">. </w:t>
      </w:r>
      <w:r w:rsidR="00807DB0">
        <w:rPr>
          <w:lang w:val="en-GB"/>
        </w:rPr>
        <w:t>T</w:t>
      </w:r>
      <w:r w:rsidR="00807DB0" w:rsidRPr="00807DB0">
        <w:rPr>
          <w:lang w:val="en-GB"/>
        </w:rPr>
        <w:t>his aspect is also shared by many of the other respondents.</w:t>
      </w:r>
      <w:r w:rsidR="005F2431">
        <w:rPr>
          <w:lang w:val="en-GB"/>
        </w:rPr>
        <w:t xml:space="preserve"> </w:t>
      </w:r>
      <w:r w:rsidR="008C241B">
        <w:rPr>
          <w:lang w:val="en-GB"/>
        </w:rPr>
        <w:t xml:space="preserve">The area manager at </w:t>
      </w:r>
      <w:proofErr w:type="spellStart"/>
      <w:r w:rsidR="008C241B">
        <w:rPr>
          <w:lang w:val="en-GB"/>
        </w:rPr>
        <w:t>Sydsten</w:t>
      </w:r>
      <w:proofErr w:type="spellEnd"/>
      <w:r w:rsidR="008C241B">
        <w:rPr>
          <w:lang w:val="en-GB"/>
        </w:rPr>
        <w:t xml:space="preserve"> </w:t>
      </w:r>
      <w:r w:rsidR="009832B9">
        <w:rPr>
          <w:lang w:val="en-GB"/>
        </w:rPr>
        <w:t xml:space="preserve">believes better </w:t>
      </w:r>
      <w:r w:rsidR="00DA2320">
        <w:rPr>
          <w:lang w:val="en-GB"/>
        </w:rPr>
        <w:t>and more often dialogue</w:t>
      </w:r>
      <w:r w:rsidR="009832B9">
        <w:rPr>
          <w:lang w:val="en-GB"/>
        </w:rPr>
        <w:t xml:space="preserve"> with the customer can improve the</w:t>
      </w:r>
      <w:r w:rsidR="00DA2320">
        <w:rPr>
          <w:lang w:val="en-GB"/>
        </w:rPr>
        <w:t xml:space="preserve"> efficiency in constructions</w:t>
      </w:r>
      <w:r w:rsidR="009832B9">
        <w:rPr>
          <w:lang w:val="en-GB"/>
        </w:rPr>
        <w:t xml:space="preserve"> logistics </w:t>
      </w:r>
      <w:r w:rsidR="00DA2320">
        <w:rPr>
          <w:lang w:val="en-GB"/>
        </w:rPr>
        <w:t>significantly.</w:t>
      </w:r>
      <w:r w:rsidR="003B2FC0">
        <w:rPr>
          <w:lang w:val="en-GB"/>
        </w:rPr>
        <w:t xml:space="preserve"> </w:t>
      </w:r>
      <w:r w:rsidR="00701CCA">
        <w:rPr>
          <w:lang w:val="en-GB"/>
        </w:rPr>
        <w:t xml:space="preserve">The </w:t>
      </w:r>
      <w:r w:rsidR="00387C9C">
        <w:rPr>
          <w:lang w:val="en-GB"/>
        </w:rPr>
        <w:t xml:space="preserve">production developer at </w:t>
      </w:r>
      <w:proofErr w:type="spellStart"/>
      <w:r w:rsidR="00387C9C">
        <w:rPr>
          <w:lang w:val="en-GB"/>
        </w:rPr>
        <w:t>Veidekke</w:t>
      </w:r>
      <w:proofErr w:type="spellEnd"/>
      <w:r w:rsidR="00387C9C">
        <w:rPr>
          <w:lang w:val="en-GB"/>
        </w:rPr>
        <w:t xml:space="preserve"> </w:t>
      </w:r>
      <w:r w:rsidR="00890806">
        <w:rPr>
          <w:lang w:val="en-GB"/>
        </w:rPr>
        <w:t xml:space="preserve">believes that better communication </w:t>
      </w:r>
      <w:r w:rsidR="008753A9">
        <w:rPr>
          <w:lang w:val="en-GB"/>
        </w:rPr>
        <w:t xml:space="preserve">in combination with </w:t>
      </w:r>
      <w:r w:rsidR="00CA02E7">
        <w:rPr>
          <w:lang w:val="en-GB"/>
        </w:rPr>
        <w:t>raising the productive ambition could b</w:t>
      </w:r>
      <w:r w:rsidR="00641F3C">
        <w:rPr>
          <w:lang w:val="en-GB"/>
        </w:rPr>
        <w:t xml:space="preserve">e </w:t>
      </w:r>
      <w:r w:rsidR="00155AB6">
        <w:rPr>
          <w:lang w:val="en-GB"/>
        </w:rPr>
        <w:t>solution to some of the issues today.</w:t>
      </w:r>
      <w:r w:rsidR="006B57CE">
        <w:rPr>
          <w:lang w:val="en-GB"/>
        </w:rPr>
        <w:t xml:space="preserve"> </w:t>
      </w:r>
    </w:p>
    <w:p w14:paraId="322ACDB2" w14:textId="77777777" w:rsidR="00933E6C" w:rsidRDefault="00933E6C" w:rsidP="00807DB0">
      <w:pPr>
        <w:tabs>
          <w:tab w:val="left" w:pos="4770"/>
        </w:tabs>
        <w:rPr>
          <w:lang w:val="en-GB"/>
        </w:rPr>
      </w:pPr>
    </w:p>
    <w:p w14:paraId="0F01BB04" w14:textId="30048A34" w:rsidR="008C1F1B" w:rsidRDefault="00674861" w:rsidP="00933E6C">
      <w:pPr>
        <w:tabs>
          <w:tab w:val="left" w:pos="4770"/>
        </w:tabs>
        <w:rPr>
          <w:lang w:val="en-GB"/>
        </w:rPr>
      </w:pPr>
      <w:r>
        <w:rPr>
          <w:lang w:val="en-GB"/>
        </w:rPr>
        <w:t xml:space="preserve">Furthermore, the university </w:t>
      </w:r>
      <w:r w:rsidR="00F23DB2">
        <w:rPr>
          <w:lang w:val="en-GB"/>
        </w:rPr>
        <w:t>logistics expert</w:t>
      </w:r>
      <w:r>
        <w:rPr>
          <w:lang w:val="en-GB"/>
        </w:rPr>
        <w:t xml:space="preserve"> at Chalmers believes that </w:t>
      </w:r>
      <w:r w:rsidR="00734F2B" w:rsidRPr="00734F2B">
        <w:rPr>
          <w:lang w:val="en-GB"/>
        </w:rPr>
        <w:t>communication is where you have a lot to work on to increase efficiency.</w:t>
      </w:r>
      <w:r w:rsidR="00985E2D">
        <w:rPr>
          <w:lang w:val="en-GB"/>
        </w:rPr>
        <w:t xml:space="preserve"> The business manager at </w:t>
      </w:r>
      <w:proofErr w:type="spellStart"/>
      <w:r w:rsidR="00985E2D">
        <w:rPr>
          <w:lang w:val="en-GB"/>
        </w:rPr>
        <w:t>Bygglogistik</w:t>
      </w:r>
      <w:proofErr w:type="spellEnd"/>
      <w:r w:rsidR="00985E2D">
        <w:rPr>
          <w:lang w:val="en-GB"/>
        </w:rPr>
        <w:t xml:space="preserve"> also believes that with better interplay between communication and logistics, </w:t>
      </w:r>
      <w:r w:rsidR="00755892">
        <w:rPr>
          <w:lang w:val="en-GB"/>
        </w:rPr>
        <w:t xml:space="preserve">the result can be a more efficient and </w:t>
      </w:r>
      <w:r w:rsidR="006A6A9B">
        <w:rPr>
          <w:lang w:val="en-GB"/>
        </w:rPr>
        <w:t>preferable construction logistics overall.</w:t>
      </w:r>
      <w:r w:rsidR="00E431DF">
        <w:rPr>
          <w:lang w:val="en-GB"/>
        </w:rPr>
        <w:t xml:space="preserve"> </w:t>
      </w:r>
      <w:r w:rsidR="004E7107">
        <w:rPr>
          <w:lang w:val="en-GB"/>
        </w:rPr>
        <w:t xml:space="preserve"> </w:t>
      </w:r>
      <w:r w:rsidR="00933E6C">
        <w:rPr>
          <w:lang w:val="en-GB"/>
        </w:rPr>
        <w:t xml:space="preserve">Although the </w:t>
      </w:r>
      <w:r w:rsidR="007B31BD">
        <w:rPr>
          <w:lang w:val="en-GB"/>
        </w:rPr>
        <w:t xml:space="preserve">project manager at </w:t>
      </w:r>
      <w:proofErr w:type="spellStart"/>
      <w:r w:rsidR="007B31BD">
        <w:rPr>
          <w:lang w:val="en-GB"/>
        </w:rPr>
        <w:t>Bygg</w:t>
      </w:r>
      <w:proofErr w:type="spellEnd"/>
      <w:r w:rsidR="007B31BD">
        <w:rPr>
          <w:lang w:val="en-GB"/>
        </w:rPr>
        <w:t xml:space="preserve"> </w:t>
      </w:r>
      <w:proofErr w:type="spellStart"/>
      <w:r w:rsidR="007B31BD">
        <w:rPr>
          <w:lang w:val="en-GB"/>
        </w:rPr>
        <w:t>Sjögren</w:t>
      </w:r>
      <w:proofErr w:type="spellEnd"/>
      <w:r w:rsidR="007B31BD">
        <w:rPr>
          <w:lang w:val="en-GB"/>
        </w:rPr>
        <w:t xml:space="preserve"> have the same viewpoint on the matter, </w:t>
      </w:r>
      <w:r w:rsidR="00DB0106">
        <w:rPr>
          <w:lang w:val="en-GB"/>
        </w:rPr>
        <w:t xml:space="preserve">he explains that </w:t>
      </w:r>
      <w:r w:rsidR="008D1E6C">
        <w:rPr>
          <w:lang w:val="en-GB"/>
        </w:rPr>
        <w:t xml:space="preserve">they do not dare to order JIT deliveries since they believe it doesn’t work in </w:t>
      </w:r>
      <w:r w:rsidR="00E964FF">
        <w:rPr>
          <w:lang w:val="en-GB"/>
        </w:rPr>
        <w:t xml:space="preserve">practice. </w:t>
      </w:r>
      <w:r w:rsidR="000E3344">
        <w:rPr>
          <w:lang w:val="en-GB"/>
        </w:rPr>
        <w:t>Instead,</w:t>
      </w:r>
      <w:r w:rsidR="00E964FF">
        <w:rPr>
          <w:lang w:val="en-GB"/>
        </w:rPr>
        <w:t xml:space="preserve"> they </w:t>
      </w:r>
      <w:r w:rsidR="000C791D">
        <w:rPr>
          <w:lang w:val="en-GB"/>
        </w:rPr>
        <w:t>want the deliveries a day before or a couple of hours before</w:t>
      </w:r>
      <w:r w:rsidR="00F01B87">
        <w:rPr>
          <w:lang w:val="en-GB"/>
        </w:rPr>
        <w:t xml:space="preserve">. If it were </w:t>
      </w:r>
      <w:r w:rsidR="00F6417A">
        <w:rPr>
          <w:lang w:val="en-GB"/>
        </w:rPr>
        <w:t xml:space="preserve">a reliable delivery system that they </w:t>
      </w:r>
      <w:r w:rsidR="00E27EB8">
        <w:rPr>
          <w:lang w:val="en-GB"/>
        </w:rPr>
        <w:t>know</w:t>
      </w:r>
      <w:r w:rsidR="00F6417A">
        <w:rPr>
          <w:lang w:val="en-GB"/>
        </w:rPr>
        <w:t xml:space="preserve"> would work </w:t>
      </w:r>
      <w:r w:rsidR="000E3344">
        <w:rPr>
          <w:lang w:val="en-GB"/>
        </w:rPr>
        <w:t xml:space="preserve">most of the time, they would have ordered the materials the exact time they were needed. </w:t>
      </w:r>
    </w:p>
    <w:p w14:paraId="5774328A" w14:textId="77777777" w:rsidR="0047410D" w:rsidRDefault="0047410D" w:rsidP="00C83C75">
      <w:pPr>
        <w:rPr>
          <w:lang w:val="en-GB"/>
        </w:rPr>
      </w:pPr>
    </w:p>
    <w:p w14:paraId="61F7A779" w14:textId="745F9B87" w:rsidR="00460829" w:rsidRPr="006B7CEF" w:rsidRDefault="00007722" w:rsidP="006B7CEF">
      <w:pPr>
        <w:pStyle w:val="Rubrik2"/>
      </w:pPr>
      <w:bookmarkStart w:id="41" w:name="_Toc73618553"/>
      <w:r w:rsidRPr="006B7CEF">
        <w:t>Diffic</w:t>
      </w:r>
      <w:r w:rsidR="000A0B67" w:rsidRPr="006B7CEF">
        <w:t xml:space="preserve">ulties </w:t>
      </w:r>
      <w:r w:rsidR="00882754" w:rsidRPr="006B7CEF">
        <w:t xml:space="preserve">in </w:t>
      </w:r>
      <w:r w:rsidR="008D58B5" w:rsidRPr="006B7CEF">
        <w:t>construction logistics that arise from poor communication</w:t>
      </w:r>
      <w:bookmarkEnd w:id="41"/>
    </w:p>
    <w:p w14:paraId="766DF81D" w14:textId="77777777" w:rsidR="001D078F" w:rsidRDefault="001D078F" w:rsidP="002B39C1">
      <w:pPr>
        <w:spacing w:line="276" w:lineRule="auto"/>
        <w:rPr>
          <w:rFonts w:ascii="Times" w:hAnsi="Times"/>
          <w:color w:val="000000"/>
          <w:lang w:val="en-US"/>
        </w:rPr>
      </w:pPr>
    </w:p>
    <w:p w14:paraId="4526F8F2" w14:textId="7197586D" w:rsidR="00F57FC4" w:rsidRDefault="00155D89" w:rsidP="003329C6">
      <w:pPr>
        <w:rPr>
          <w:rFonts w:ascii="Times" w:hAnsi="Times"/>
          <w:color w:val="000000"/>
          <w:lang w:val="en-US"/>
        </w:rPr>
      </w:pPr>
      <w:r>
        <w:rPr>
          <w:rFonts w:ascii="Times" w:hAnsi="Times"/>
          <w:color w:val="000000"/>
          <w:lang w:val="en-US"/>
        </w:rPr>
        <w:t>T</w:t>
      </w:r>
      <w:r w:rsidR="006911BB" w:rsidRPr="006911BB">
        <w:rPr>
          <w:rFonts w:ascii="Times" w:hAnsi="Times"/>
          <w:color w:val="000000"/>
          <w:lang w:val="en-US"/>
        </w:rPr>
        <w:t>he majority of respondents mentioned significant problems with poor delivery times that arise from poor communication</w:t>
      </w:r>
      <w:r w:rsidR="002D6A6E">
        <w:rPr>
          <w:rFonts w:ascii="Times" w:hAnsi="Times"/>
          <w:color w:val="000000"/>
          <w:lang w:val="en-US"/>
        </w:rPr>
        <w:t xml:space="preserve">. </w:t>
      </w:r>
      <w:r w:rsidR="002E7428">
        <w:rPr>
          <w:rFonts w:ascii="Times" w:hAnsi="Times"/>
          <w:color w:val="000000"/>
          <w:lang w:val="en-US"/>
        </w:rPr>
        <w:t xml:space="preserve">The project manager at Bygg Sjögren </w:t>
      </w:r>
      <w:r w:rsidR="001A77AC" w:rsidRPr="001A77AC">
        <w:rPr>
          <w:rFonts w:ascii="Times" w:hAnsi="Times"/>
          <w:color w:val="000000"/>
          <w:lang w:val="en-US"/>
        </w:rPr>
        <w:t xml:space="preserve">mentions that delayed deliveries are a major problem in their </w:t>
      </w:r>
      <w:r w:rsidR="00543A47">
        <w:rPr>
          <w:rFonts w:ascii="Times" w:hAnsi="Times"/>
          <w:color w:val="000000"/>
          <w:lang w:val="en-US"/>
        </w:rPr>
        <w:t xml:space="preserve">recent </w:t>
      </w:r>
      <w:r w:rsidR="001A77AC" w:rsidRPr="001A77AC">
        <w:rPr>
          <w:rFonts w:ascii="Times" w:hAnsi="Times"/>
          <w:color w:val="000000"/>
          <w:lang w:val="en-US"/>
        </w:rPr>
        <w:t>construction</w:t>
      </w:r>
      <w:r w:rsidR="00543A47">
        <w:rPr>
          <w:rFonts w:ascii="Times" w:hAnsi="Times"/>
          <w:color w:val="000000"/>
          <w:lang w:val="en-US"/>
        </w:rPr>
        <w:t xml:space="preserve"> site</w:t>
      </w:r>
      <w:r w:rsidR="001A77AC" w:rsidRPr="001A77AC">
        <w:rPr>
          <w:rFonts w:ascii="Times" w:hAnsi="Times"/>
          <w:color w:val="000000"/>
          <w:lang w:val="en-US"/>
        </w:rPr>
        <w:t xml:space="preserve">. Trucks that are to be in place between 7 </w:t>
      </w:r>
      <w:r w:rsidR="003F675D">
        <w:rPr>
          <w:rFonts w:ascii="Times" w:hAnsi="Times"/>
          <w:color w:val="000000"/>
          <w:lang w:val="en-US"/>
        </w:rPr>
        <w:t>am</w:t>
      </w:r>
      <w:r w:rsidR="001A77AC" w:rsidRPr="001A77AC">
        <w:rPr>
          <w:rFonts w:ascii="Times" w:hAnsi="Times"/>
          <w:color w:val="000000"/>
          <w:lang w:val="en-US"/>
        </w:rPr>
        <w:t xml:space="preserve"> and 11</w:t>
      </w:r>
      <w:r w:rsidR="003F675D">
        <w:rPr>
          <w:rFonts w:ascii="Times" w:hAnsi="Times"/>
          <w:color w:val="000000"/>
          <w:lang w:val="en-US"/>
        </w:rPr>
        <w:t xml:space="preserve"> am</w:t>
      </w:r>
      <w:r w:rsidR="001A77AC" w:rsidRPr="001A77AC">
        <w:rPr>
          <w:rFonts w:ascii="Times" w:hAnsi="Times"/>
          <w:color w:val="000000"/>
          <w:lang w:val="en-US"/>
        </w:rPr>
        <w:t xml:space="preserve"> can arrive, for example, at 11.30 and then there will be delays</w:t>
      </w:r>
      <w:r w:rsidR="00543A47">
        <w:rPr>
          <w:rFonts w:ascii="Times" w:hAnsi="Times"/>
          <w:color w:val="000000"/>
          <w:lang w:val="en-US"/>
        </w:rPr>
        <w:t xml:space="preserve"> throughout the whole day.</w:t>
      </w:r>
      <w:r w:rsidR="00551FEB">
        <w:rPr>
          <w:rFonts w:ascii="Times" w:hAnsi="Times"/>
          <w:color w:val="000000"/>
          <w:lang w:val="en-US"/>
        </w:rPr>
        <w:t xml:space="preserve"> This is </w:t>
      </w:r>
      <w:r w:rsidR="00067169">
        <w:rPr>
          <w:rFonts w:ascii="Times" w:hAnsi="Times"/>
          <w:color w:val="000000"/>
          <w:lang w:val="en-US"/>
        </w:rPr>
        <w:t xml:space="preserve">also </w:t>
      </w:r>
      <w:r w:rsidR="00551FEB">
        <w:rPr>
          <w:rFonts w:ascii="Times" w:hAnsi="Times"/>
          <w:color w:val="000000"/>
          <w:lang w:val="en-US"/>
        </w:rPr>
        <w:t xml:space="preserve">due to the fact that there is a lot of </w:t>
      </w:r>
      <w:r w:rsidR="00067169">
        <w:rPr>
          <w:rFonts w:ascii="Times" w:hAnsi="Times"/>
          <w:color w:val="000000"/>
          <w:lang w:val="en-US"/>
        </w:rPr>
        <w:t>intermediaries and no c</w:t>
      </w:r>
      <w:r w:rsidR="00F16BD5">
        <w:rPr>
          <w:rFonts w:ascii="Times" w:hAnsi="Times"/>
          <w:color w:val="000000"/>
          <w:lang w:val="en-US"/>
        </w:rPr>
        <w:t>ommunication</w:t>
      </w:r>
      <w:r w:rsidR="00067169">
        <w:rPr>
          <w:rFonts w:ascii="Times" w:hAnsi="Times"/>
          <w:color w:val="000000"/>
          <w:lang w:val="en-US"/>
        </w:rPr>
        <w:t xml:space="preserve"> is in place </w:t>
      </w:r>
      <w:r w:rsidR="00F16BD5">
        <w:rPr>
          <w:rFonts w:ascii="Times" w:hAnsi="Times"/>
          <w:color w:val="000000"/>
          <w:lang w:val="en-US"/>
        </w:rPr>
        <w:t>with the actual driver of the supplies.</w:t>
      </w:r>
      <w:r w:rsidR="000135C7">
        <w:rPr>
          <w:rFonts w:ascii="Times" w:hAnsi="Times"/>
          <w:color w:val="000000"/>
          <w:lang w:val="en-US"/>
        </w:rPr>
        <w:t xml:space="preserve"> </w:t>
      </w:r>
      <w:r w:rsidR="00A76574">
        <w:rPr>
          <w:rFonts w:ascii="Times" w:hAnsi="Times"/>
          <w:color w:val="000000"/>
          <w:lang w:val="en-US"/>
        </w:rPr>
        <w:t xml:space="preserve">He further adds that something as simple as contact details to the driver would have </w:t>
      </w:r>
      <w:r w:rsidR="00914F1F">
        <w:rPr>
          <w:rFonts w:ascii="Times" w:hAnsi="Times"/>
          <w:color w:val="000000"/>
          <w:lang w:val="en-US"/>
        </w:rPr>
        <w:t>simplified</w:t>
      </w:r>
      <w:r w:rsidR="006B556B">
        <w:rPr>
          <w:rFonts w:ascii="Times" w:hAnsi="Times"/>
          <w:color w:val="000000"/>
          <w:lang w:val="en-US"/>
        </w:rPr>
        <w:t xml:space="preserve"> a lot. </w:t>
      </w:r>
      <w:r w:rsidR="003B2ABE">
        <w:rPr>
          <w:rFonts w:ascii="Times" w:hAnsi="Times"/>
          <w:color w:val="000000"/>
          <w:lang w:val="en-US"/>
        </w:rPr>
        <w:t xml:space="preserve">The operation manager at Skanska </w:t>
      </w:r>
      <w:r w:rsidR="00E0098B">
        <w:rPr>
          <w:rFonts w:ascii="Times" w:hAnsi="Times"/>
          <w:color w:val="000000"/>
          <w:lang w:val="en-US"/>
        </w:rPr>
        <w:t xml:space="preserve">also stated that deliveries not showing up in </w:t>
      </w:r>
      <w:r w:rsidR="00F25F84">
        <w:rPr>
          <w:rFonts w:ascii="Times" w:hAnsi="Times"/>
          <w:color w:val="000000"/>
          <w:lang w:val="en-US"/>
        </w:rPr>
        <w:t xml:space="preserve">time in combination with poor planning is some of their main issues at the moment. </w:t>
      </w:r>
      <w:r w:rsidR="002F52F2">
        <w:rPr>
          <w:rFonts w:ascii="Times" w:hAnsi="Times"/>
          <w:color w:val="000000"/>
          <w:lang w:val="en-US"/>
        </w:rPr>
        <w:t xml:space="preserve">According to him, </w:t>
      </w:r>
      <w:r w:rsidR="00BD38D9">
        <w:rPr>
          <w:rFonts w:ascii="Times" w:hAnsi="Times"/>
          <w:color w:val="000000"/>
          <w:lang w:val="en-US"/>
        </w:rPr>
        <w:t>some subcontractors</w:t>
      </w:r>
      <w:r w:rsidR="00464B13">
        <w:rPr>
          <w:rFonts w:ascii="Times" w:hAnsi="Times"/>
          <w:color w:val="000000"/>
          <w:lang w:val="en-US"/>
        </w:rPr>
        <w:t xml:space="preserve"> believes that if they get the materials to the site, then </w:t>
      </w:r>
      <w:r w:rsidR="00FB01E1">
        <w:rPr>
          <w:rFonts w:ascii="Times" w:hAnsi="Times"/>
          <w:color w:val="000000"/>
          <w:lang w:val="en-US"/>
        </w:rPr>
        <w:t xml:space="preserve">the issue will resolve itself, without having a plan on how to </w:t>
      </w:r>
      <w:r w:rsidR="00A5256C">
        <w:rPr>
          <w:rFonts w:ascii="Times" w:hAnsi="Times"/>
          <w:color w:val="000000"/>
          <w:lang w:val="en-US"/>
        </w:rPr>
        <w:t xml:space="preserve">unload the cargo and how to carry it inside in a secure and effective </w:t>
      </w:r>
      <w:r w:rsidR="00194507">
        <w:rPr>
          <w:rFonts w:ascii="Times" w:hAnsi="Times"/>
          <w:color w:val="000000"/>
          <w:lang w:val="en-US"/>
        </w:rPr>
        <w:t>way.</w:t>
      </w:r>
      <w:r w:rsidR="004327F0">
        <w:rPr>
          <w:rFonts w:ascii="Times" w:hAnsi="Times"/>
          <w:color w:val="000000"/>
          <w:lang w:val="en-US"/>
        </w:rPr>
        <w:t xml:space="preserve"> </w:t>
      </w:r>
    </w:p>
    <w:p w14:paraId="61B4D69E" w14:textId="77777777" w:rsidR="00F57FC4" w:rsidRDefault="00F57FC4" w:rsidP="003329C6">
      <w:pPr>
        <w:rPr>
          <w:rFonts w:ascii="Times" w:hAnsi="Times"/>
          <w:color w:val="000000"/>
          <w:lang w:val="en-US"/>
        </w:rPr>
      </w:pPr>
    </w:p>
    <w:p w14:paraId="3BC50014" w14:textId="3F3C0136" w:rsidR="00194507" w:rsidRDefault="004327F0" w:rsidP="003329C6">
      <w:pPr>
        <w:rPr>
          <w:rFonts w:ascii="Times" w:hAnsi="Times"/>
          <w:color w:val="000000"/>
          <w:lang w:val="en-US"/>
        </w:rPr>
      </w:pPr>
      <w:r>
        <w:rPr>
          <w:rFonts w:ascii="Times" w:hAnsi="Times"/>
          <w:color w:val="000000"/>
          <w:lang w:val="en-US"/>
        </w:rPr>
        <w:t>Furthermore, the</w:t>
      </w:r>
      <w:r w:rsidR="005B33D0">
        <w:rPr>
          <w:rFonts w:ascii="Times" w:hAnsi="Times"/>
          <w:color w:val="000000"/>
          <w:lang w:val="en-US"/>
        </w:rPr>
        <w:t xml:space="preserve"> business manager at </w:t>
      </w:r>
      <w:proofErr w:type="spellStart"/>
      <w:r w:rsidR="005B33D0">
        <w:rPr>
          <w:rFonts w:ascii="Times" w:hAnsi="Times"/>
          <w:color w:val="000000"/>
          <w:lang w:val="en-US"/>
        </w:rPr>
        <w:t>Bygglogistik</w:t>
      </w:r>
      <w:proofErr w:type="spellEnd"/>
      <w:r w:rsidR="005B33D0">
        <w:rPr>
          <w:rFonts w:ascii="Times" w:hAnsi="Times"/>
          <w:color w:val="000000"/>
          <w:lang w:val="en-US"/>
        </w:rPr>
        <w:t xml:space="preserve"> </w:t>
      </w:r>
      <w:r w:rsidR="00D75818">
        <w:rPr>
          <w:rFonts w:ascii="Times" w:hAnsi="Times"/>
          <w:color w:val="000000"/>
          <w:lang w:val="en-US"/>
        </w:rPr>
        <w:t xml:space="preserve">also addresses the poor deliveries </w:t>
      </w:r>
      <w:r w:rsidR="00AA0AA6">
        <w:rPr>
          <w:rFonts w:ascii="Times" w:hAnsi="Times"/>
          <w:color w:val="000000"/>
          <w:lang w:val="en-US"/>
        </w:rPr>
        <w:t>that are off</w:t>
      </w:r>
      <w:r w:rsidR="00D75818">
        <w:rPr>
          <w:rFonts w:ascii="Times" w:hAnsi="Times"/>
          <w:color w:val="000000"/>
          <w:lang w:val="en-US"/>
        </w:rPr>
        <w:t xml:space="preserve"> schedule </w:t>
      </w:r>
      <w:r w:rsidR="00AA0AA6">
        <w:rPr>
          <w:rFonts w:ascii="Times" w:hAnsi="Times"/>
          <w:color w:val="000000"/>
          <w:lang w:val="en-US"/>
        </w:rPr>
        <w:t>and</w:t>
      </w:r>
      <w:r w:rsidR="00927295">
        <w:rPr>
          <w:rFonts w:ascii="Times" w:hAnsi="Times"/>
          <w:color w:val="000000"/>
          <w:lang w:val="en-US"/>
        </w:rPr>
        <w:t xml:space="preserve"> the sender</w:t>
      </w:r>
      <w:r w:rsidR="00D75818">
        <w:rPr>
          <w:rFonts w:ascii="Times" w:hAnsi="Times"/>
          <w:color w:val="000000"/>
          <w:lang w:val="en-US"/>
        </w:rPr>
        <w:t xml:space="preserve"> not </w:t>
      </w:r>
      <w:r w:rsidR="00235FA1">
        <w:rPr>
          <w:rFonts w:ascii="Times" w:hAnsi="Times"/>
          <w:color w:val="000000"/>
          <w:lang w:val="en-US"/>
        </w:rPr>
        <w:t xml:space="preserve">communicating to the recipient about the issue. </w:t>
      </w:r>
      <w:r w:rsidR="00F57FC4">
        <w:rPr>
          <w:rFonts w:ascii="Times" w:hAnsi="Times"/>
          <w:color w:val="000000"/>
          <w:lang w:val="en-US"/>
        </w:rPr>
        <w:t xml:space="preserve">He says that there is a simple </w:t>
      </w:r>
      <w:r w:rsidR="006349F7">
        <w:rPr>
          <w:rFonts w:ascii="Times" w:hAnsi="Times"/>
          <w:color w:val="000000"/>
          <w:lang w:val="en-US"/>
        </w:rPr>
        <w:t xml:space="preserve">underlying factor to this issue that is the </w:t>
      </w:r>
      <w:r w:rsidR="00613D1E">
        <w:rPr>
          <w:rFonts w:ascii="Times" w:hAnsi="Times"/>
          <w:color w:val="000000"/>
          <w:lang w:val="en-US"/>
        </w:rPr>
        <w:t>customer does not own the delivery</w:t>
      </w:r>
      <w:r w:rsidR="00CD3567">
        <w:rPr>
          <w:rFonts w:ascii="Times" w:hAnsi="Times"/>
          <w:color w:val="000000"/>
          <w:lang w:val="en-US"/>
        </w:rPr>
        <w:t xml:space="preserve"> of the produc</w:t>
      </w:r>
      <w:r w:rsidR="00927295">
        <w:rPr>
          <w:rFonts w:ascii="Times" w:hAnsi="Times"/>
          <w:color w:val="000000"/>
          <w:lang w:val="en-US"/>
        </w:rPr>
        <w:t xml:space="preserve">t, it is somehow </w:t>
      </w:r>
      <w:r w:rsidR="0082298D">
        <w:rPr>
          <w:rFonts w:ascii="Times" w:hAnsi="Times"/>
          <w:color w:val="000000"/>
          <w:lang w:val="en-US"/>
        </w:rPr>
        <w:t xml:space="preserve">included in the price of the product. </w:t>
      </w:r>
      <w:r w:rsidR="00470F13">
        <w:rPr>
          <w:rFonts w:ascii="Times" w:hAnsi="Times"/>
          <w:color w:val="000000"/>
          <w:lang w:val="en-US"/>
        </w:rPr>
        <w:t>Therefore,</w:t>
      </w:r>
      <w:r w:rsidR="0082298D">
        <w:rPr>
          <w:rFonts w:ascii="Times" w:hAnsi="Times"/>
          <w:color w:val="000000"/>
          <w:lang w:val="en-US"/>
        </w:rPr>
        <w:t xml:space="preserve"> the</w:t>
      </w:r>
      <w:r w:rsidR="00BB47E6">
        <w:rPr>
          <w:rFonts w:ascii="Times" w:hAnsi="Times"/>
          <w:color w:val="000000"/>
          <w:lang w:val="en-US"/>
        </w:rPr>
        <w:t xml:space="preserve"> control of the </w:t>
      </w:r>
      <w:r w:rsidR="00575673">
        <w:rPr>
          <w:rFonts w:ascii="Times" w:hAnsi="Times"/>
          <w:color w:val="000000"/>
          <w:lang w:val="en-US"/>
        </w:rPr>
        <w:t xml:space="preserve">delivery is released by the customer and the </w:t>
      </w:r>
      <w:r w:rsidR="00BB47E6">
        <w:rPr>
          <w:rFonts w:ascii="Times" w:hAnsi="Times"/>
          <w:color w:val="000000"/>
          <w:lang w:val="en-US"/>
        </w:rPr>
        <w:t xml:space="preserve">supplier can </w:t>
      </w:r>
      <w:r w:rsidR="000E772E">
        <w:rPr>
          <w:rFonts w:ascii="Times" w:hAnsi="Times"/>
          <w:color w:val="000000"/>
          <w:lang w:val="en-US"/>
        </w:rPr>
        <w:t>determine the most optimal route that</w:t>
      </w:r>
      <w:r w:rsidR="007F0579">
        <w:rPr>
          <w:rFonts w:ascii="Times" w:hAnsi="Times"/>
          <w:color w:val="000000"/>
          <w:lang w:val="en-US"/>
        </w:rPr>
        <w:t xml:space="preserve"> benefits themselves, both in time and cost-efficiency. </w:t>
      </w:r>
      <w:r w:rsidR="00FF705E">
        <w:rPr>
          <w:rFonts w:ascii="Times" w:hAnsi="Times"/>
          <w:color w:val="000000"/>
          <w:lang w:val="en-US"/>
        </w:rPr>
        <w:t>To counteract this issue, o</w:t>
      </w:r>
      <w:r w:rsidR="001463E0">
        <w:rPr>
          <w:rFonts w:ascii="Times" w:hAnsi="Times"/>
          <w:color w:val="000000"/>
          <w:lang w:val="en-US"/>
        </w:rPr>
        <w:t xml:space="preserve">n the bigger projects that </w:t>
      </w:r>
      <w:proofErr w:type="spellStart"/>
      <w:r w:rsidR="001463E0">
        <w:rPr>
          <w:rFonts w:ascii="Times" w:hAnsi="Times"/>
          <w:color w:val="000000"/>
          <w:lang w:val="en-US"/>
        </w:rPr>
        <w:t>Bygglogistik</w:t>
      </w:r>
      <w:proofErr w:type="spellEnd"/>
      <w:r w:rsidR="001463E0">
        <w:rPr>
          <w:rFonts w:ascii="Times" w:hAnsi="Times"/>
          <w:color w:val="000000"/>
          <w:lang w:val="en-US"/>
        </w:rPr>
        <w:t xml:space="preserve"> is </w:t>
      </w:r>
      <w:r w:rsidR="00B878EF">
        <w:rPr>
          <w:rFonts w:ascii="Times" w:hAnsi="Times"/>
          <w:color w:val="000000"/>
          <w:lang w:val="en-US"/>
        </w:rPr>
        <w:t xml:space="preserve">procured to, </w:t>
      </w:r>
      <w:r w:rsidR="00A7301D" w:rsidRPr="00A7301D">
        <w:rPr>
          <w:rFonts w:ascii="Times" w:hAnsi="Times"/>
          <w:color w:val="000000"/>
          <w:lang w:val="en-US"/>
        </w:rPr>
        <w:t xml:space="preserve">trucks are not allowed into the construction site unless they have a </w:t>
      </w:r>
      <w:r w:rsidR="00A7301D">
        <w:rPr>
          <w:rFonts w:ascii="Times" w:hAnsi="Times"/>
          <w:color w:val="000000"/>
          <w:lang w:val="en-US"/>
        </w:rPr>
        <w:t>slot time</w:t>
      </w:r>
      <w:r w:rsidR="003C0B4B">
        <w:rPr>
          <w:rFonts w:ascii="Times" w:hAnsi="Times"/>
          <w:color w:val="000000"/>
          <w:lang w:val="en-US"/>
        </w:rPr>
        <w:t xml:space="preserve">. Therefore, </w:t>
      </w:r>
      <w:r w:rsidR="004438C2">
        <w:rPr>
          <w:rFonts w:ascii="Times" w:hAnsi="Times"/>
          <w:color w:val="000000"/>
          <w:lang w:val="en-US"/>
        </w:rPr>
        <w:t>the suppliers</w:t>
      </w:r>
      <w:r w:rsidR="008A5762">
        <w:rPr>
          <w:rFonts w:ascii="Times" w:hAnsi="Times"/>
          <w:color w:val="000000"/>
          <w:lang w:val="en-US"/>
        </w:rPr>
        <w:t xml:space="preserve"> are </w:t>
      </w:r>
      <w:r w:rsidR="002715EE">
        <w:rPr>
          <w:rFonts w:ascii="Times" w:hAnsi="Times"/>
          <w:color w:val="000000"/>
          <w:lang w:val="en-US"/>
        </w:rPr>
        <w:t xml:space="preserve">placed </w:t>
      </w:r>
      <w:r w:rsidR="008A5762">
        <w:rPr>
          <w:rFonts w:ascii="Times" w:hAnsi="Times"/>
          <w:color w:val="000000"/>
          <w:lang w:val="en-US"/>
        </w:rPr>
        <w:t>on demands and</w:t>
      </w:r>
      <w:r w:rsidR="004438C2">
        <w:rPr>
          <w:rFonts w:ascii="Times" w:hAnsi="Times"/>
          <w:color w:val="000000"/>
          <w:lang w:val="en-US"/>
        </w:rPr>
        <w:t xml:space="preserve"> need to have this in consideration when </w:t>
      </w:r>
      <w:r w:rsidR="0005540C">
        <w:rPr>
          <w:rFonts w:ascii="Times" w:hAnsi="Times"/>
          <w:color w:val="000000"/>
          <w:lang w:val="en-US"/>
        </w:rPr>
        <w:t>planning the delivery.</w:t>
      </w:r>
      <w:r w:rsidR="0093441D">
        <w:rPr>
          <w:rFonts w:ascii="Times" w:hAnsi="Times"/>
          <w:color w:val="000000"/>
          <w:lang w:val="en-US"/>
        </w:rPr>
        <w:t xml:space="preserve"> </w:t>
      </w:r>
      <w:r w:rsidR="001D7DF7">
        <w:rPr>
          <w:rFonts w:ascii="Times" w:hAnsi="Times"/>
          <w:color w:val="000000"/>
          <w:lang w:val="en-US"/>
        </w:rPr>
        <w:t xml:space="preserve">He believes that placing requirements and </w:t>
      </w:r>
      <w:r w:rsidR="001D7DF7">
        <w:rPr>
          <w:rFonts w:ascii="Times" w:hAnsi="Times"/>
          <w:color w:val="000000"/>
          <w:lang w:val="en-US"/>
        </w:rPr>
        <w:lastRenderedPageBreak/>
        <w:t>demands on the suppliers is a good way to secure better transp</w:t>
      </w:r>
      <w:r w:rsidR="00E74CAE">
        <w:rPr>
          <w:rFonts w:ascii="Times" w:hAnsi="Times"/>
          <w:color w:val="000000"/>
          <w:lang w:val="en-US"/>
        </w:rPr>
        <w:t xml:space="preserve">orts to the construction site. </w:t>
      </w:r>
    </w:p>
    <w:p w14:paraId="05988FB7" w14:textId="77777777" w:rsidR="00E420FE" w:rsidRDefault="00E420FE" w:rsidP="003329C6">
      <w:pPr>
        <w:rPr>
          <w:rFonts w:ascii="Times" w:hAnsi="Times"/>
          <w:color w:val="000000"/>
          <w:lang w:val="en-US"/>
        </w:rPr>
      </w:pPr>
    </w:p>
    <w:p w14:paraId="23304465" w14:textId="2EC4BD73" w:rsidR="00E420FE" w:rsidRDefault="001C082C" w:rsidP="003329C6">
      <w:pPr>
        <w:rPr>
          <w:rFonts w:ascii="Times" w:hAnsi="Times"/>
          <w:color w:val="000000"/>
          <w:lang w:val="en-US"/>
        </w:rPr>
      </w:pPr>
      <w:r w:rsidRPr="001C082C">
        <w:rPr>
          <w:rFonts w:ascii="Times" w:hAnsi="Times"/>
          <w:color w:val="000000"/>
          <w:lang w:val="en-US"/>
        </w:rPr>
        <w:t xml:space="preserve">There are difficulties with a certain type of communication, </w:t>
      </w:r>
      <w:r w:rsidR="00F466A2">
        <w:rPr>
          <w:rFonts w:ascii="Times" w:hAnsi="Times"/>
          <w:color w:val="000000"/>
          <w:lang w:val="en-US"/>
        </w:rPr>
        <w:t>says</w:t>
      </w:r>
      <w:r w:rsidRPr="001C082C">
        <w:rPr>
          <w:rFonts w:ascii="Times" w:hAnsi="Times"/>
          <w:color w:val="000000"/>
          <w:lang w:val="en-US"/>
        </w:rPr>
        <w:t xml:space="preserve"> the haulage manager for Thomas </w:t>
      </w:r>
      <w:proofErr w:type="spellStart"/>
      <w:r w:rsidRPr="001C082C">
        <w:rPr>
          <w:rFonts w:ascii="Times" w:hAnsi="Times"/>
          <w:color w:val="000000"/>
          <w:lang w:val="en-US"/>
        </w:rPr>
        <w:t>Betong</w:t>
      </w:r>
      <w:proofErr w:type="spellEnd"/>
      <w:r w:rsidRPr="001C082C">
        <w:rPr>
          <w:rFonts w:ascii="Times" w:hAnsi="Times"/>
          <w:color w:val="000000"/>
          <w:lang w:val="en-US"/>
        </w:rPr>
        <w:t>. He argues that there is a big difference between communication that takes place in writing and speech. The haulage manager explains that communication that takes place in writing, such as in emails, gives more room for misunderstandings than if communication takes place in speech. In other words, he feels that speech simplifies and minimizes the risks that may arise.</w:t>
      </w:r>
      <w:r w:rsidR="00496035">
        <w:rPr>
          <w:rFonts w:ascii="Times" w:hAnsi="Times"/>
          <w:color w:val="000000"/>
          <w:lang w:val="en-US"/>
        </w:rPr>
        <w:t xml:space="preserve"> </w:t>
      </w:r>
    </w:p>
    <w:p w14:paraId="6E0AE307" w14:textId="77777777" w:rsidR="00633473" w:rsidRDefault="00633473" w:rsidP="003329C6">
      <w:pPr>
        <w:rPr>
          <w:rFonts w:ascii="Times" w:hAnsi="Times"/>
          <w:color w:val="000000"/>
          <w:lang w:val="en-US"/>
        </w:rPr>
      </w:pPr>
    </w:p>
    <w:p w14:paraId="4D88FDAD" w14:textId="77777777" w:rsidR="0065056C" w:rsidRPr="0065056C" w:rsidRDefault="00633473" w:rsidP="0065056C">
      <w:pPr>
        <w:rPr>
          <w:rFonts w:ascii="Times" w:hAnsi="Times"/>
          <w:color w:val="000000"/>
          <w:lang w:val="en-US"/>
        </w:rPr>
      </w:pPr>
      <w:r>
        <w:rPr>
          <w:rFonts w:ascii="Times" w:hAnsi="Times"/>
          <w:color w:val="000000"/>
          <w:lang w:val="en-US"/>
        </w:rPr>
        <w:t xml:space="preserve">The business manager at </w:t>
      </w:r>
      <w:proofErr w:type="spellStart"/>
      <w:r>
        <w:rPr>
          <w:rFonts w:ascii="Times" w:hAnsi="Times"/>
          <w:color w:val="000000"/>
          <w:lang w:val="en-US"/>
        </w:rPr>
        <w:t>Bygglogistik</w:t>
      </w:r>
      <w:proofErr w:type="spellEnd"/>
      <w:r>
        <w:rPr>
          <w:rFonts w:ascii="Times" w:hAnsi="Times"/>
          <w:color w:val="000000"/>
          <w:lang w:val="en-US"/>
        </w:rPr>
        <w:t xml:space="preserve"> further describes</w:t>
      </w:r>
      <w:r w:rsidR="000D5390">
        <w:rPr>
          <w:rFonts w:ascii="Times" w:hAnsi="Times"/>
          <w:color w:val="000000"/>
          <w:lang w:val="en-US"/>
        </w:rPr>
        <w:t xml:space="preserve"> that </w:t>
      </w:r>
      <w:r w:rsidR="000D5390" w:rsidRPr="000D5390">
        <w:rPr>
          <w:rFonts w:ascii="Times" w:hAnsi="Times"/>
          <w:color w:val="000000"/>
          <w:lang w:val="en-US"/>
        </w:rPr>
        <w:t xml:space="preserve">50% of a </w:t>
      </w:r>
      <w:r w:rsidR="000D5390">
        <w:rPr>
          <w:rFonts w:ascii="Times" w:hAnsi="Times"/>
          <w:color w:val="000000"/>
          <w:lang w:val="en-US"/>
        </w:rPr>
        <w:t>constructions workers</w:t>
      </w:r>
      <w:r w:rsidR="000D5390" w:rsidRPr="000D5390">
        <w:rPr>
          <w:rFonts w:ascii="Times" w:hAnsi="Times"/>
          <w:color w:val="000000"/>
          <w:lang w:val="en-US"/>
        </w:rPr>
        <w:t xml:space="preserve"> time is spent waiting and moving materials</w:t>
      </w:r>
      <w:r w:rsidR="000D5390">
        <w:rPr>
          <w:rFonts w:ascii="Times" w:hAnsi="Times"/>
          <w:color w:val="000000"/>
          <w:lang w:val="en-US"/>
        </w:rPr>
        <w:t>.</w:t>
      </w:r>
      <w:r w:rsidR="00041380">
        <w:rPr>
          <w:rFonts w:ascii="Times" w:hAnsi="Times"/>
          <w:color w:val="000000"/>
          <w:lang w:val="en-US"/>
        </w:rPr>
        <w:t xml:space="preserve"> This is also </w:t>
      </w:r>
      <w:r w:rsidR="00406D4B">
        <w:rPr>
          <w:rFonts w:ascii="Times" w:hAnsi="Times"/>
          <w:color w:val="000000"/>
          <w:lang w:val="en-US"/>
        </w:rPr>
        <w:t xml:space="preserve">partly due to </w:t>
      </w:r>
      <w:r w:rsidR="00A53523">
        <w:rPr>
          <w:rFonts w:ascii="Times" w:hAnsi="Times"/>
          <w:color w:val="000000"/>
          <w:lang w:val="en-US"/>
        </w:rPr>
        <w:t xml:space="preserve">the fact that the </w:t>
      </w:r>
      <w:r w:rsidR="005304D9">
        <w:rPr>
          <w:rFonts w:ascii="Times" w:hAnsi="Times"/>
          <w:color w:val="000000"/>
          <w:lang w:val="en-US"/>
        </w:rPr>
        <w:t>construction company does not own the delivery of the supplies</w:t>
      </w:r>
      <w:r w:rsidR="00D8266C">
        <w:rPr>
          <w:rFonts w:ascii="Times" w:hAnsi="Times"/>
          <w:color w:val="000000"/>
          <w:lang w:val="en-US"/>
        </w:rPr>
        <w:t xml:space="preserve">, </w:t>
      </w:r>
      <w:r w:rsidR="005304D9">
        <w:rPr>
          <w:rFonts w:ascii="Times" w:hAnsi="Times"/>
          <w:color w:val="000000"/>
          <w:lang w:val="en-US"/>
        </w:rPr>
        <w:t xml:space="preserve">according to the business manager </w:t>
      </w:r>
      <w:r w:rsidR="00D8266C">
        <w:rPr>
          <w:rFonts w:ascii="Times" w:hAnsi="Times"/>
          <w:color w:val="000000"/>
          <w:lang w:val="en-US"/>
        </w:rPr>
        <w:t xml:space="preserve">at </w:t>
      </w:r>
      <w:proofErr w:type="spellStart"/>
      <w:r w:rsidR="00D8266C">
        <w:rPr>
          <w:rFonts w:ascii="Times" w:hAnsi="Times"/>
          <w:color w:val="000000"/>
          <w:lang w:val="en-US"/>
        </w:rPr>
        <w:t>Bygglogistik</w:t>
      </w:r>
      <w:proofErr w:type="spellEnd"/>
      <w:r w:rsidR="00D8266C">
        <w:rPr>
          <w:rFonts w:ascii="Times" w:hAnsi="Times"/>
          <w:color w:val="000000"/>
          <w:lang w:val="en-US"/>
        </w:rPr>
        <w:t xml:space="preserve">. </w:t>
      </w:r>
      <w:r w:rsidR="006D0992">
        <w:rPr>
          <w:rFonts w:ascii="Times" w:hAnsi="Times"/>
          <w:color w:val="000000"/>
          <w:lang w:val="en-US"/>
        </w:rPr>
        <w:t xml:space="preserve">He explains that </w:t>
      </w:r>
      <w:r w:rsidR="003C3982">
        <w:rPr>
          <w:rFonts w:ascii="Times" w:hAnsi="Times"/>
          <w:color w:val="000000"/>
          <w:lang w:val="en-US"/>
        </w:rPr>
        <w:t>when</w:t>
      </w:r>
      <w:r w:rsidR="006D0992">
        <w:rPr>
          <w:rFonts w:ascii="Times" w:hAnsi="Times"/>
          <w:color w:val="000000"/>
          <w:lang w:val="en-US"/>
        </w:rPr>
        <w:t xml:space="preserve"> </w:t>
      </w:r>
      <w:r w:rsidR="00842EC0">
        <w:rPr>
          <w:rFonts w:ascii="Times" w:hAnsi="Times"/>
          <w:color w:val="000000"/>
          <w:lang w:val="en-US"/>
        </w:rPr>
        <w:t xml:space="preserve">knowledge about the delivery time in </w:t>
      </w:r>
      <w:r w:rsidR="003C3982">
        <w:rPr>
          <w:rFonts w:ascii="Times" w:hAnsi="Times"/>
          <w:color w:val="000000"/>
          <w:lang w:val="en-US"/>
        </w:rPr>
        <w:t xml:space="preserve">non-existent and the construction workers need </w:t>
      </w:r>
      <w:r w:rsidR="00C269D1">
        <w:rPr>
          <w:rFonts w:ascii="Times" w:hAnsi="Times"/>
          <w:color w:val="000000"/>
          <w:lang w:val="en-US"/>
        </w:rPr>
        <w:t xml:space="preserve">to </w:t>
      </w:r>
      <w:r w:rsidR="00824879">
        <w:rPr>
          <w:rFonts w:ascii="Times" w:hAnsi="Times"/>
          <w:color w:val="000000"/>
          <w:lang w:val="en-US"/>
        </w:rPr>
        <w:t>unload and handle the delivery</w:t>
      </w:r>
      <w:r w:rsidR="00966254">
        <w:rPr>
          <w:rFonts w:ascii="Times" w:hAnsi="Times"/>
          <w:color w:val="000000"/>
          <w:lang w:val="en-US"/>
        </w:rPr>
        <w:t xml:space="preserve"> by themselves,</w:t>
      </w:r>
      <w:r w:rsidR="00077BFE">
        <w:rPr>
          <w:rFonts w:ascii="Times" w:hAnsi="Times"/>
          <w:color w:val="000000"/>
          <w:lang w:val="en-US"/>
        </w:rPr>
        <w:t xml:space="preserve"> then it is obvious that waiting times are </w:t>
      </w:r>
      <w:r w:rsidR="00B04939">
        <w:rPr>
          <w:rFonts w:ascii="Times" w:hAnsi="Times"/>
          <w:color w:val="000000"/>
          <w:lang w:val="en-US"/>
        </w:rPr>
        <w:t>for the workers are increased.</w:t>
      </w:r>
      <w:r w:rsidR="002748A1">
        <w:rPr>
          <w:rFonts w:ascii="Times" w:hAnsi="Times"/>
          <w:color w:val="000000"/>
          <w:lang w:val="en-US"/>
        </w:rPr>
        <w:t xml:space="preserve"> He also explains that if there is </w:t>
      </w:r>
      <w:r w:rsidR="00104EC6">
        <w:rPr>
          <w:rFonts w:ascii="Times" w:hAnsi="Times"/>
          <w:color w:val="000000"/>
          <w:lang w:val="en-US"/>
        </w:rPr>
        <w:t xml:space="preserve">only </w:t>
      </w:r>
      <w:r w:rsidR="002748A1">
        <w:rPr>
          <w:rFonts w:ascii="Times" w:hAnsi="Times"/>
          <w:color w:val="000000"/>
          <w:lang w:val="en-US"/>
        </w:rPr>
        <w:t>one or two</w:t>
      </w:r>
      <w:r w:rsidR="006A49DD">
        <w:rPr>
          <w:rFonts w:ascii="Times" w:hAnsi="Times"/>
          <w:color w:val="000000"/>
          <w:lang w:val="en-US"/>
        </w:rPr>
        <w:t xml:space="preserve"> construction elevators</w:t>
      </w:r>
      <w:r w:rsidR="00FD55B6">
        <w:rPr>
          <w:rFonts w:ascii="Times" w:hAnsi="Times"/>
          <w:color w:val="000000"/>
          <w:lang w:val="en-US"/>
        </w:rPr>
        <w:t xml:space="preserve"> in place</w:t>
      </w:r>
      <w:r w:rsidR="00A1560D">
        <w:rPr>
          <w:rFonts w:ascii="Times" w:hAnsi="Times"/>
          <w:color w:val="000000"/>
          <w:lang w:val="en-US"/>
        </w:rPr>
        <w:t xml:space="preserve">, waiting times for the construction workers are also increased significantly when the supplies are being moved using the elevators. </w:t>
      </w:r>
      <w:r w:rsidR="00D7579E">
        <w:rPr>
          <w:rFonts w:ascii="Times" w:hAnsi="Times"/>
          <w:color w:val="000000"/>
          <w:lang w:val="en-US"/>
        </w:rPr>
        <w:t xml:space="preserve">Therefore, when </w:t>
      </w:r>
      <w:proofErr w:type="spellStart"/>
      <w:r w:rsidR="00D7579E">
        <w:rPr>
          <w:rFonts w:ascii="Times" w:hAnsi="Times"/>
          <w:color w:val="000000"/>
          <w:lang w:val="en-US"/>
        </w:rPr>
        <w:t>Bygglogistik</w:t>
      </w:r>
      <w:proofErr w:type="spellEnd"/>
      <w:r w:rsidR="00D7579E">
        <w:rPr>
          <w:rFonts w:ascii="Times" w:hAnsi="Times"/>
          <w:color w:val="000000"/>
          <w:lang w:val="en-US"/>
        </w:rPr>
        <w:t xml:space="preserve"> is present at </w:t>
      </w:r>
      <w:r w:rsidR="00030676">
        <w:rPr>
          <w:rFonts w:ascii="Times" w:hAnsi="Times"/>
          <w:color w:val="000000"/>
          <w:lang w:val="en-US"/>
        </w:rPr>
        <w:t xml:space="preserve">a project, there </w:t>
      </w:r>
      <w:r w:rsidR="00E70E44">
        <w:rPr>
          <w:rFonts w:ascii="Times" w:hAnsi="Times"/>
          <w:color w:val="000000"/>
          <w:lang w:val="en-US"/>
        </w:rPr>
        <w:t xml:space="preserve">is seldom any movement of construction materials during working hours, this is </w:t>
      </w:r>
      <w:r w:rsidR="0038466A">
        <w:rPr>
          <w:rFonts w:ascii="Times" w:hAnsi="Times"/>
          <w:color w:val="000000"/>
          <w:lang w:val="en-US"/>
        </w:rPr>
        <w:t xml:space="preserve">instead done afterhours by </w:t>
      </w:r>
      <w:r w:rsidR="00473AF7">
        <w:rPr>
          <w:rFonts w:ascii="Times" w:hAnsi="Times"/>
          <w:color w:val="000000"/>
          <w:lang w:val="en-US"/>
        </w:rPr>
        <w:t xml:space="preserve">workers from </w:t>
      </w:r>
      <w:proofErr w:type="spellStart"/>
      <w:r w:rsidR="00473AF7">
        <w:rPr>
          <w:rFonts w:ascii="Times" w:hAnsi="Times"/>
          <w:color w:val="000000"/>
          <w:lang w:val="en-US"/>
        </w:rPr>
        <w:t>Bygglogistik</w:t>
      </w:r>
      <w:proofErr w:type="spellEnd"/>
      <w:r w:rsidR="00473AF7">
        <w:rPr>
          <w:rFonts w:ascii="Times" w:hAnsi="Times"/>
          <w:color w:val="000000"/>
          <w:lang w:val="en-US"/>
        </w:rPr>
        <w:t>.</w:t>
      </w:r>
    </w:p>
    <w:p w14:paraId="71851477" w14:textId="77777777" w:rsidR="00E24E26" w:rsidRPr="000353F9" w:rsidRDefault="00E24E26" w:rsidP="003329C6">
      <w:pPr>
        <w:rPr>
          <w:rFonts w:ascii="Times" w:hAnsi="Times"/>
          <w:color w:val="000000"/>
          <w:lang w:val="en-US"/>
        </w:rPr>
      </w:pPr>
    </w:p>
    <w:p w14:paraId="55FBCB66" w14:textId="051F695C" w:rsidR="003908F0" w:rsidRPr="003908F0" w:rsidRDefault="00E24E26" w:rsidP="003908F0">
      <w:pPr>
        <w:rPr>
          <w:rFonts w:ascii="Times" w:hAnsi="Times"/>
          <w:color w:val="000000"/>
          <w:lang w:val="en-US"/>
        </w:rPr>
      </w:pPr>
      <w:r>
        <w:rPr>
          <w:rFonts w:ascii="Times" w:hAnsi="Times"/>
          <w:color w:val="000000"/>
          <w:lang w:val="en-US"/>
        </w:rPr>
        <w:t xml:space="preserve">The </w:t>
      </w:r>
      <w:r w:rsidR="00F23DB2">
        <w:rPr>
          <w:rFonts w:ascii="Times" w:hAnsi="Times"/>
          <w:color w:val="000000"/>
          <w:lang w:val="en-US"/>
        </w:rPr>
        <w:t>logistics expert</w:t>
      </w:r>
      <w:r w:rsidR="000F55FE">
        <w:rPr>
          <w:rFonts w:ascii="Times" w:hAnsi="Times"/>
          <w:color w:val="000000"/>
          <w:lang w:val="en-US"/>
        </w:rPr>
        <w:t xml:space="preserve"> at Chalmers University </w:t>
      </w:r>
      <w:r w:rsidR="008721C0">
        <w:rPr>
          <w:rFonts w:ascii="Times" w:hAnsi="Times"/>
          <w:color w:val="000000"/>
          <w:lang w:val="en-US"/>
        </w:rPr>
        <w:t>explains that the most common</w:t>
      </w:r>
      <w:r w:rsidR="00B343B8">
        <w:rPr>
          <w:rFonts w:ascii="Times" w:hAnsi="Times"/>
          <w:color w:val="000000"/>
          <w:lang w:val="en-US"/>
        </w:rPr>
        <w:t xml:space="preserve"> issues are poor planning, poor </w:t>
      </w:r>
      <w:r w:rsidR="00683D2B">
        <w:rPr>
          <w:rFonts w:ascii="Times" w:hAnsi="Times"/>
          <w:color w:val="000000"/>
          <w:lang w:val="en-US"/>
        </w:rPr>
        <w:t xml:space="preserve">feedback </w:t>
      </w:r>
      <w:r w:rsidR="00B343B8">
        <w:rPr>
          <w:rFonts w:ascii="Times" w:hAnsi="Times"/>
          <w:color w:val="000000"/>
          <w:lang w:val="en-US"/>
        </w:rPr>
        <w:t xml:space="preserve">and poor </w:t>
      </w:r>
      <w:r w:rsidR="000F0F75">
        <w:rPr>
          <w:rFonts w:ascii="Times" w:hAnsi="Times"/>
          <w:color w:val="000000"/>
          <w:lang w:val="en-US"/>
        </w:rPr>
        <w:t>follow-up on the</w:t>
      </w:r>
      <w:r w:rsidR="0053705E">
        <w:rPr>
          <w:rFonts w:ascii="Times" w:hAnsi="Times"/>
          <w:color w:val="000000"/>
          <w:lang w:val="en-US"/>
        </w:rPr>
        <w:t xml:space="preserve"> various components of construction logistics</w:t>
      </w:r>
      <w:r w:rsidR="000F0F75">
        <w:rPr>
          <w:rFonts w:ascii="Times" w:hAnsi="Times"/>
          <w:color w:val="000000"/>
          <w:lang w:val="en-US"/>
        </w:rPr>
        <w:t>.</w:t>
      </w:r>
      <w:r w:rsidR="00051E48">
        <w:rPr>
          <w:rFonts w:ascii="Times" w:hAnsi="Times"/>
          <w:color w:val="000000"/>
          <w:lang w:val="en-US"/>
        </w:rPr>
        <w:t xml:space="preserve"> She thinks that </w:t>
      </w:r>
      <w:r w:rsidR="00E77040">
        <w:rPr>
          <w:rFonts w:ascii="Times" w:hAnsi="Times"/>
          <w:color w:val="000000"/>
          <w:lang w:val="en-US"/>
        </w:rPr>
        <w:t>collaboration is a result</w:t>
      </w:r>
      <w:r w:rsidR="00051E48">
        <w:rPr>
          <w:rFonts w:ascii="Times" w:hAnsi="Times"/>
          <w:color w:val="000000"/>
          <w:lang w:val="en-US"/>
        </w:rPr>
        <w:t xml:space="preserve"> of </w:t>
      </w:r>
      <w:r w:rsidR="00E77040">
        <w:rPr>
          <w:rFonts w:ascii="Times" w:hAnsi="Times"/>
          <w:color w:val="000000"/>
          <w:lang w:val="en-US"/>
        </w:rPr>
        <w:t xml:space="preserve">poor </w:t>
      </w:r>
      <w:r w:rsidR="00051E48">
        <w:rPr>
          <w:rFonts w:ascii="Times" w:hAnsi="Times"/>
          <w:color w:val="000000"/>
          <w:lang w:val="en-US"/>
        </w:rPr>
        <w:t>plannin</w:t>
      </w:r>
      <w:r w:rsidR="00E77040">
        <w:rPr>
          <w:rFonts w:ascii="Times" w:hAnsi="Times"/>
          <w:color w:val="000000"/>
          <w:lang w:val="en-US"/>
        </w:rPr>
        <w:t>g</w:t>
      </w:r>
      <w:r w:rsidR="00D252A0">
        <w:rPr>
          <w:rFonts w:ascii="Times" w:hAnsi="Times"/>
          <w:color w:val="000000"/>
          <w:lang w:val="en-US"/>
        </w:rPr>
        <w:t xml:space="preserve"> and that i</w:t>
      </w:r>
      <w:r w:rsidR="008B22F0">
        <w:rPr>
          <w:rFonts w:ascii="Times" w:hAnsi="Times"/>
          <w:color w:val="000000"/>
          <w:lang w:val="en-US"/>
        </w:rPr>
        <w:t>t is not necessary for a successful logistics plan</w:t>
      </w:r>
      <w:r w:rsidR="00E77040">
        <w:rPr>
          <w:rFonts w:ascii="Times" w:hAnsi="Times"/>
          <w:color w:val="000000"/>
          <w:lang w:val="en-US"/>
        </w:rPr>
        <w:t>.</w:t>
      </w:r>
      <w:r w:rsidR="000F0F75">
        <w:rPr>
          <w:rFonts w:ascii="Times" w:hAnsi="Times"/>
          <w:color w:val="000000"/>
          <w:lang w:val="en-US"/>
        </w:rPr>
        <w:t xml:space="preserve"> </w:t>
      </w:r>
      <w:r w:rsidR="0053705E">
        <w:rPr>
          <w:rFonts w:ascii="Times" w:hAnsi="Times"/>
          <w:color w:val="000000"/>
          <w:lang w:val="en-US"/>
        </w:rPr>
        <w:t>Another problem, according to her, is shortcomings in the communication, that the right information is not transmitted to those involved</w:t>
      </w:r>
      <w:r w:rsidR="00021D86">
        <w:rPr>
          <w:rFonts w:ascii="Times" w:hAnsi="Times"/>
          <w:color w:val="000000"/>
          <w:lang w:val="en-US"/>
        </w:rPr>
        <w:t xml:space="preserve">. </w:t>
      </w:r>
      <w:r w:rsidR="00432554">
        <w:rPr>
          <w:rFonts w:ascii="Times" w:hAnsi="Times"/>
          <w:color w:val="000000"/>
          <w:lang w:val="en-US"/>
        </w:rPr>
        <w:t xml:space="preserve">The </w:t>
      </w:r>
      <w:r w:rsidR="000E19DF">
        <w:rPr>
          <w:rFonts w:ascii="Times" w:hAnsi="Times"/>
          <w:color w:val="000000"/>
          <w:lang w:val="en-US"/>
        </w:rPr>
        <w:t xml:space="preserve">production developer at Veidekke </w:t>
      </w:r>
      <w:r w:rsidR="00B40A6B">
        <w:rPr>
          <w:rFonts w:ascii="Times" w:hAnsi="Times"/>
          <w:color w:val="000000"/>
          <w:lang w:val="en-US"/>
        </w:rPr>
        <w:t xml:space="preserve">expresses his concerns about </w:t>
      </w:r>
      <w:r w:rsidR="002A0B79">
        <w:rPr>
          <w:rFonts w:ascii="Times" w:hAnsi="Times"/>
          <w:color w:val="000000"/>
          <w:lang w:val="en-US"/>
        </w:rPr>
        <w:t>not</w:t>
      </w:r>
      <w:r w:rsidR="002A0B79" w:rsidRPr="002A0B79">
        <w:rPr>
          <w:rFonts w:ascii="Times" w:hAnsi="Times"/>
          <w:color w:val="000000"/>
          <w:lang w:val="en-US"/>
        </w:rPr>
        <w:t xml:space="preserve"> hav</w:t>
      </w:r>
      <w:r w:rsidR="002A0B79">
        <w:rPr>
          <w:rFonts w:ascii="Times" w:hAnsi="Times"/>
          <w:color w:val="000000"/>
          <w:lang w:val="en-US"/>
        </w:rPr>
        <w:t xml:space="preserve">ing </w:t>
      </w:r>
      <w:r w:rsidR="002A0B79" w:rsidRPr="002A0B79">
        <w:rPr>
          <w:rFonts w:ascii="Times" w:hAnsi="Times"/>
          <w:color w:val="000000"/>
          <w:lang w:val="en-US"/>
        </w:rPr>
        <w:t xml:space="preserve">communication and its advantages in mind when planning logistics. </w:t>
      </w:r>
      <w:r w:rsidR="002A0B79">
        <w:rPr>
          <w:rFonts w:ascii="Times" w:hAnsi="Times"/>
          <w:color w:val="000000"/>
          <w:lang w:val="en-US"/>
        </w:rPr>
        <w:t>According to him, th</w:t>
      </w:r>
      <w:r w:rsidR="002A0B79" w:rsidRPr="002A0B79">
        <w:rPr>
          <w:rFonts w:ascii="Times" w:hAnsi="Times"/>
          <w:color w:val="000000"/>
          <w:lang w:val="en-US"/>
        </w:rPr>
        <w:t xml:space="preserve">ere is </w:t>
      </w:r>
      <w:r w:rsidR="000C6FCE">
        <w:rPr>
          <w:rFonts w:ascii="Times" w:hAnsi="Times"/>
          <w:color w:val="000000"/>
          <w:lang w:val="en-US"/>
        </w:rPr>
        <w:t>a lack of knowledge</w:t>
      </w:r>
      <w:r w:rsidR="002A0B79" w:rsidRPr="002A0B79">
        <w:rPr>
          <w:rFonts w:ascii="Times" w:hAnsi="Times"/>
          <w:color w:val="000000"/>
          <w:lang w:val="en-US"/>
        </w:rPr>
        <w:t xml:space="preserve"> about the savings potentia</w:t>
      </w:r>
      <w:r w:rsidR="00536EEF">
        <w:rPr>
          <w:rFonts w:ascii="Times" w:hAnsi="Times"/>
          <w:color w:val="000000"/>
          <w:lang w:val="en-US"/>
        </w:rPr>
        <w:t>l</w:t>
      </w:r>
      <w:r w:rsidR="008F6046">
        <w:rPr>
          <w:rFonts w:ascii="Times" w:hAnsi="Times"/>
          <w:color w:val="000000"/>
          <w:lang w:val="en-US"/>
        </w:rPr>
        <w:t xml:space="preserve"> in better communication.</w:t>
      </w:r>
    </w:p>
    <w:p w14:paraId="606D350D" w14:textId="77777777" w:rsidR="00BB3B6C" w:rsidRDefault="00BB3B6C" w:rsidP="003329C6">
      <w:pPr>
        <w:rPr>
          <w:rFonts w:ascii="Times" w:hAnsi="Times"/>
          <w:color w:val="000000"/>
          <w:lang w:val="en-US"/>
        </w:rPr>
      </w:pPr>
    </w:p>
    <w:p w14:paraId="02458384" w14:textId="3B7826F8" w:rsidR="00BB3B6C" w:rsidRDefault="00BB3B6C" w:rsidP="003329C6">
      <w:pPr>
        <w:rPr>
          <w:rFonts w:ascii="Times" w:hAnsi="Times"/>
          <w:color w:val="000000"/>
          <w:lang w:val="en-US"/>
        </w:rPr>
      </w:pPr>
      <w:r>
        <w:rPr>
          <w:rFonts w:ascii="Times" w:hAnsi="Times"/>
          <w:color w:val="000000"/>
          <w:lang w:val="en-US"/>
        </w:rPr>
        <w:t>The logistics coordinator at FM Management</w:t>
      </w:r>
      <w:r w:rsidR="005B7072">
        <w:rPr>
          <w:rFonts w:ascii="Times" w:hAnsi="Times"/>
          <w:color w:val="000000"/>
          <w:lang w:val="en-US"/>
        </w:rPr>
        <w:t xml:space="preserve"> believes that </w:t>
      </w:r>
      <w:r w:rsidR="00FE0281">
        <w:rPr>
          <w:rFonts w:ascii="Times" w:hAnsi="Times"/>
          <w:color w:val="000000"/>
          <w:lang w:val="en-US"/>
        </w:rPr>
        <w:t>the construction industry</w:t>
      </w:r>
      <w:r w:rsidR="005B7072">
        <w:rPr>
          <w:rFonts w:ascii="Times" w:hAnsi="Times"/>
          <w:color w:val="000000"/>
          <w:lang w:val="en-US"/>
        </w:rPr>
        <w:t xml:space="preserve"> is structurally old fashioned</w:t>
      </w:r>
      <w:r w:rsidR="00FE0281">
        <w:rPr>
          <w:rFonts w:ascii="Times" w:hAnsi="Times"/>
          <w:color w:val="000000"/>
          <w:lang w:val="en-US"/>
        </w:rPr>
        <w:t xml:space="preserve">. Same mistakes </w:t>
      </w:r>
      <w:r w:rsidR="006F30A6">
        <w:rPr>
          <w:rFonts w:ascii="Times" w:hAnsi="Times"/>
          <w:color w:val="000000"/>
          <w:lang w:val="en-US"/>
        </w:rPr>
        <w:t>are</w:t>
      </w:r>
      <w:r w:rsidR="00D81D9E">
        <w:rPr>
          <w:rFonts w:ascii="Times" w:hAnsi="Times"/>
          <w:color w:val="000000"/>
          <w:lang w:val="en-US"/>
        </w:rPr>
        <w:t xml:space="preserve"> being </w:t>
      </w:r>
      <w:r w:rsidR="006F30A6">
        <w:rPr>
          <w:rFonts w:ascii="Times" w:hAnsi="Times"/>
          <w:color w:val="000000"/>
          <w:lang w:val="en-US"/>
        </w:rPr>
        <w:t>made</w:t>
      </w:r>
      <w:r w:rsidR="00D81D9E">
        <w:rPr>
          <w:rFonts w:ascii="Times" w:hAnsi="Times"/>
          <w:color w:val="000000"/>
          <w:lang w:val="en-US"/>
        </w:rPr>
        <w:t xml:space="preserve"> </w:t>
      </w:r>
      <w:r w:rsidR="00240101">
        <w:rPr>
          <w:rFonts w:ascii="Times" w:hAnsi="Times"/>
          <w:color w:val="000000"/>
          <w:lang w:val="en-US"/>
        </w:rPr>
        <w:t xml:space="preserve">over and over again, </w:t>
      </w:r>
      <w:r w:rsidR="00BE50D1">
        <w:rPr>
          <w:rFonts w:ascii="Times" w:hAnsi="Times"/>
          <w:color w:val="000000"/>
          <w:lang w:val="en-US"/>
        </w:rPr>
        <w:t xml:space="preserve">companies pay the extra bill for same mistakes the industry has been doing for a long time and </w:t>
      </w:r>
      <w:r w:rsidR="00202204">
        <w:rPr>
          <w:rFonts w:ascii="Times" w:hAnsi="Times"/>
          <w:color w:val="000000"/>
          <w:lang w:val="en-US"/>
        </w:rPr>
        <w:t xml:space="preserve">then its business as usual. </w:t>
      </w:r>
      <w:r w:rsidR="009777F4">
        <w:rPr>
          <w:rFonts w:ascii="Times" w:hAnsi="Times"/>
          <w:color w:val="000000"/>
          <w:lang w:val="en-US"/>
        </w:rPr>
        <w:t xml:space="preserve">He feels like even though </w:t>
      </w:r>
      <w:r w:rsidR="0067469F">
        <w:rPr>
          <w:rFonts w:ascii="Times" w:hAnsi="Times"/>
          <w:color w:val="000000"/>
          <w:lang w:val="en-US"/>
        </w:rPr>
        <w:t>he</w:t>
      </w:r>
      <w:r w:rsidR="009777F4">
        <w:rPr>
          <w:rFonts w:ascii="Times" w:hAnsi="Times"/>
          <w:color w:val="000000"/>
          <w:lang w:val="en-US"/>
        </w:rPr>
        <w:t xml:space="preserve"> </w:t>
      </w:r>
      <w:r w:rsidR="00ED75B2">
        <w:rPr>
          <w:rFonts w:ascii="Times" w:hAnsi="Times"/>
          <w:color w:val="000000"/>
          <w:lang w:val="en-US"/>
        </w:rPr>
        <w:t>has</w:t>
      </w:r>
      <w:r w:rsidR="009777F4">
        <w:rPr>
          <w:rFonts w:ascii="Times" w:hAnsi="Times"/>
          <w:color w:val="000000"/>
          <w:lang w:val="en-US"/>
        </w:rPr>
        <w:t xml:space="preserve"> been trying to fight this issue for a long time, he </w:t>
      </w:r>
      <w:r w:rsidR="005C2FDB">
        <w:rPr>
          <w:rFonts w:ascii="Times" w:hAnsi="Times"/>
          <w:color w:val="000000"/>
          <w:lang w:val="en-US"/>
        </w:rPr>
        <w:t>has not</w:t>
      </w:r>
      <w:r w:rsidR="009777F4">
        <w:rPr>
          <w:rFonts w:ascii="Times" w:hAnsi="Times"/>
          <w:color w:val="000000"/>
          <w:lang w:val="en-US"/>
        </w:rPr>
        <w:t xml:space="preserve"> felt </w:t>
      </w:r>
      <w:r w:rsidR="005C2FDB">
        <w:rPr>
          <w:rFonts w:ascii="Times" w:hAnsi="Times"/>
          <w:color w:val="000000"/>
          <w:lang w:val="en-US"/>
        </w:rPr>
        <w:t>that</w:t>
      </w:r>
      <w:r w:rsidR="009777F4">
        <w:rPr>
          <w:rFonts w:ascii="Times" w:hAnsi="Times"/>
          <w:color w:val="000000"/>
          <w:lang w:val="en-US"/>
        </w:rPr>
        <w:t xml:space="preserve"> there is </w:t>
      </w:r>
      <w:r w:rsidR="005C2FDB">
        <w:rPr>
          <w:rFonts w:ascii="Times" w:hAnsi="Times"/>
          <w:color w:val="000000"/>
          <w:lang w:val="en-US"/>
        </w:rPr>
        <w:t xml:space="preserve">a lot of changes being made. </w:t>
      </w:r>
    </w:p>
    <w:p w14:paraId="0C73775F" w14:textId="77777777" w:rsidR="00CA3731" w:rsidRDefault="00CA3731" w:rsidP="003329C6">
      <w:pPr>
        <w:rPr>
          <w:rFonts w:ascii="Times" w:hAnsi="Times"/>
          <w:color w:val="000000"/>
          <w:lang w:val="en-US"/>
        </w:rPr>
      </w:pPr>
    </w:p>
    <w:p w14:paraId="10CB3E4C" w14:textId="5CF176A8" w:rsidR="00090C4D" w:rsidRDefault="00CA3731" w:rsidP="00090C4D">
      <w:pPr>
        <w:rPr>
          <w:rFonts w:ascii="Times" w:hAnsi="Times"/>
          <w:color w:val="000000"/>
          <w:lang w:val="en-US"/>
        </w:rPr>
      </w:pPr>
      <w:r w:rsidRPr="00CA3731">
        <w:rPr>
          <w:rFonts w:ascii="Times" w:hAnsi="Times"/>
          <w:color w:val="000000"/>
          <w:lang w:val="en-US"/>
        </w:rPr>
        <w:t>Involving the client in a communication plan, letting the client be more involved in the sharing of information is considered a challenge according to</w:t>
      </w:r>
      <w:r w:rsidR="00514312">
        <w:rPr>
          <w:rFonts w:ascii="Times" w:hAnsi="Times"/>
          <w:color w:val="000000"/>
          <w:lang w:val="en-US"/>
        </w:rPr>
        <w:t xml:space="preserve"> supply chain specialist at </w:t>
      </w:r>
      <w:proofErr w:type="spellStart"/>
      <w:r w:rsidR="00514312">
        <w:rPr>
          <w:rFonts w:ascii="Times" w:hAnsi="Times"/>
          <w:color w:val="000000"/>
          <w:lang w:val="en-US"/>
        </w:rPr>
        <w:t>AFRY</w:t>
      </w:r>
      <w:proofErr w:type="spellEnd"/>
      <w:r w:rsidR="00514312">
        <w:rPr>
          <w:rFonts w:ascii="Times" w:hAnsi="Times"/>
          <w:color w:val="000000"/>
          <w:lang w:val="en-US"/>
        </w:rPr>
        <w:t>.</w:t>
      </w:r>
      <w:r w:rsidRPr="00CA3731">
        <w:rPr>
          <w:rFonts w:ascii="Times" w:hAnsi="Times"/>
          <w:color w:val="000000"/>
          <w:lang w:val="en-US"/>
        </w:rPr>
        <w:t xml:space="preserve"> </w:t>
      </w:r>
      <w:r w:rsidR="003726EF">
        <w:rPr>
          <w:rFonts w:ascii="Times" w:hAnsi="Times"/>
          <w:color w:val="000000"/>
          <w:lang w:val="en-US"/>
        </w:rPr>
        <w:t>Other</w:t>
      </w:r>
      <w:r w:rsidRPr="00CA3731">
        <w:rPr>
          <w:rFonts w:ascii="Times" w:hAnsi="Times"/>
          <w:color w:val="000000"/>
          <w:lang w:val="en-US"/>
        </w:rPr>
        <w:t xml:space="preserve"> challenges that </w:t>
      </w:r>
      <w:r w:rsidR="00514312">
        <w:rPr>
          <w:rFonts w:ascii="Times" w:hAnsi="Times"/>
          <w:color w:val="000000"/>
          <w:lang w:val="en-US"/>
        </w:rPr>
        <w:t xml:space="preserve">the supply chain specialist at </w:t>
      </w:r>
      <w:proofErr w:type="spellStart"/>
      <w:r w:rsidR="00514312">
        <w:rPr>
          <w:rFonts w:ascii="Times" w:hAnsi="Times"/>
          <w:color w:val="000000"/>
          <w:lang w:val="en-US"/>
        </w:rPr>
        <w:t>AFRY</w:t>
      </w:r>
      <w:proofErr w:type="spellEnd"/>
      <w:r w:rsidRPr="00CA3731">
        <w:rPr>
          <w:rFonts w:ascii="Times" w:hAnsi="Times"/>
          <w:color w:val="000000"/>
          <w:lang w:val="en-US"/>
        </w:rPr>
        <w:t xml:space="preserve"> mentions </w:t>
      </w:r>
      <w:r w:rsidR="00514312" w:rsidRPr="00CA3731">
        <w:rPr>
          <w:rFonts w:ascii="Times" w:hAnsi="Times"/>
          <w:color w:val="000000"/>
          <w:lang w:val="en-US"/>
        </w:rPr>
        <w:t>is</w:t>
      </w:r>
      <w:r w:rsidRPr="00CA3731">
        <w:rPr>
          <w:rFonts w:ascii="Times" w:hAnsi="Times"/>
          <w:color w:val="000000"/>
          <w:lang w:val="en-US"/>
        </w:rPr>
        <w:t xml:space="preserve"> getting the client involved in making an information plan, applying the information sharing in a simpler way and having the right target group involved in the right meetings</w:t>
      </w:r>
      <w:r w:rsidR="00875569">
        <w:rPr>
          <w:rFonts w:ascii="Times" w:hAnsi="Times"/>
          <w:color w:val="000000"/>
          <w:lang w:val="en-US"/>
        </w:rPr>
        <w:t>.</w:t>
      </w:r>
      <w:r w:rsidR="009F13BE">
        <w:rPr>
          <w:rFonts w:ascii="Times" w:hAnsi="Times"/>
          <w:color w:val="000000"/>
          <w:lang w:val="en-US"/>
        </w:rPr>
        <w:t xml:space="preserve"> </w:t>
      </w:r>
      <w:r w:rsidR="009F13BE" w:rsidRPr="009F13BE">
        <w:rPr>
          <w:rFonts w:ascii="Times" w:hAnsi="Times"/>
          <w:color w:val="000000"/>
          <w:lang w:val="en-US"/>
        </w:rPr>
        <w:t xml:space="preserve">Furthermore, </w:t>
      </w:r>
      <w:r w:rsidR="009F13BE">
        <w:rPr>
          <w:rFonts w:ascii="Times" w:hAnsi="Times"/>
          <w:color w:val="000000"/>
          <w:lang w:val="en-US"/>
        </w:rPr>
        <w:t xml:space="preserve">the supply chain specialist at </w:t>
      </w:r>
      <w:proofErr w:type="spellStart"/>
      <w:r w:rsidR="009F13BE">
        <w:rPr>
          <w:rFonts w:ascii="Times" w:hAnsi="Times"/>
          <w:color w:val="000000"/>
          <w:lang w:val="en-US"/>
        </w:rPr>
        <w:t>AFRY</w:t>
      </w:r>
      <w:proofErr w:type="spellEnd"/>
      <w:r w:rsidR="009F13BE" w:rsidRPr="009F13BE">
        <w:rPr>
          <w:rFonts w:ascii="Times" w:hAnsi="Times"/>
          <w:color w:val="000000"/>
          <w:lang w:val="en-US"/>
        </w:rPr>
        <w:t xml:space="preserve"> talks about </w:t>
      </w:r>
      <w:r w:rsidR="009F13BE">
        <w:rPr>
          <w:rFonts w:ascii="Times" w:hAnsi="Times"/>
          <w:color w:val="000000"/>
          <w:lang w:val="en-US"/>
        </w:rPr>
        <w:t>on</w:t>
      </w:r>
      <w:r w:rsidR="00053B9F">
        <w:rPr>
          <w:rFonts w:ascii="Times" w:hAnsi="Times"/>
          <w:color w:val="000000"/>
          <w:lang w:val="en-US"/>
        </w:rPr>
        <w:t>e</w:t>
      </w:r>
      <w:r w:rsidR="009F13BE">
        <w:rPr>
          <w:rFonts w:ascii="Times" w:hAnsi="Times"/>
          <w:color w:val="000000"/>
          <w:lang w:val="en-US"/>
        </w:rPr>
        <w:t xml:space="preserve"> of their</w:t>
      </w:r>
      <w:r w:rsidR="009F13BE" w:rsidRPr="009F13BE">
        <w:rPr>
          <w:rFonts w:ascii="Times" w:hAnsi="Times"/>
          <w:color w:val="000000"/>
          <w:lang w:val="en-US"/>
        </w:rPr>
        <w:t xml:space="preserve"> project</w:t>
      </w:r>
      <w:r w:rsidR="009F13BE">
        <w:rPr>
          <w:rFonts w:ascii="Times" w:hAnsi="Times"/>
          <w:color w:val="000000"/>
          <w:lang w:val="en-US"/>
        </w:rPr>
        <w:t>s</w:t>
      </w:r>
      <w:r w:rsidR="009F13BE" w:rsidRPr="009F13BE">
        <w:rPr>
          <w:rFonts w:ascii="Times" w:hAnsi="Times"/>
          <w:color w:val="000000"/>
          <w:lang w:val="en-US"/>
        </w:rPr>
        <w:t xml:space="preserve">, </w:t>
      </w:r>
      <w:proofErr w:type="spellStart"/>
      <w:r w:rsidR="009F13BE" w:rsidRPr="009F13BE">
        <w:rPr>
          <w:rFonts w:ascii="Times" w:hAnsi="Times"/>
          <w:color w:val="000000"/>
          <w:lang w:val="en-US"/>
        </w:rPr>
        <w:t>Umeå</w:t>
      </w:r>
      <w:proofErr w:type="spellEnd"/>
      <w:r w:rsidR="009F13BE" w:rsidRPr="009F13BE">
        <w:rPr>
          <w:rFonts w:ascii="Times" w:hAnsi="Times"/>
          <w:color w:val="000000"/>
          <w:lang w:val="en-US"/>
        </w:rPr>
        <w:t xml:space="preserve"> Hospital, where </w:t>
      </w:r>
      <w:r w:rsidR="009F13BE">
        <w:rPr>
          <w:rFonts w:ascii="Times" w:hAnsi="Times"/>
          <w:color w:val="000000"/>
          <w:lang w:val="en-US"/>
        </w:rPr>
        <w:t xml:space="preserve">him </w:t>
      </w:r>
      <w:r w:rsidR="009F13BE" w:rsidRPr="009F13BE">
        <w:rPr>
          <w:rFonts w:ascii="Times" w:hAnsi="Times"/>
          <w:color w:val="000000"/>
          <w:lang w:val="en-US"/>
        </w:rPr>
        <w:t xml:space="preserve">and his colleagues were given responsibility for communication. According to </w:t>
      </w:r>
      <w:r w:rsidR="009F13BE">
        <w:rPr>
          <w:rFonts w:ascii="Times" w:hAnsi="Times"/>
          <w:color w:val="000000"/>
          <w:lang w:val="en-US"/>
        </w:rPr>
        <w:t xml:space="preserve">the supply chain specialist at </w:t>
      </w:r>
      <w:proofErr w:type="spellStart"/>
      <w:r w:rsidR="009F13BE">
        <w:rPr>
          <w:rFonts w:ascii="Times" w:hAnsi="Times"/>
          <w:color w:val="000000"/>
          <w:lang w:val="en-US"/>
        </w:rPr>
        <w:t>AFRY</w:t>
      </w:r>
      <w:proofErr w:type="spellEnd"/>
      <w:r w:rsidR="009F13BE" w:rsidRPr="009F13BE">
        <w:rPr>
          <w:rFonts w:ascii="Times" w:hAnsi="Times"/>
          <w:color w:val="000000"/>
          <w:lang w:val="en-US"/>
        </w:rPr>
        <w:t xml:space="preserve"> it was a responsibility that should instead lie with the c</w:t>
      </w:r>
      <w:r w:rsidR="00695450">
        <w:rPr>
          <w:rFonts w:ascii="Times" w:hAnsi="Times"/>
          <w:color w:val="000000"/>
          <w:lang w:val="en-US"/>
        </w:rPr>
        <w:t>lient.</w:t>
      </w:r>
    </w:p>
    <w:p w14:paraId="65622780" w14:textId="77777777" w:rsidR="006F6953" w:rsidRDefault="006F6953" w:rsidP="00597CFE">
      <w:pPr>
        <w:rPr>
          <w:rFonts w:ascii="Times" w:hAnsi="Times"/>
          <w:color w:val="000000"/>
          <w:lang w:val="en-US"/>
        </w:rPr>
      </w:pPr>
    </w:p>
    <w:p w14:paraId="62DC2A5A" w14:textId="77777777" w:rsidR="006F6953" w:rsidRPr="006F6953" w:rsidRDefault="006F6953" w:rsidP="00597CFE">
      <w:pPr>
        <w:rPr>
          <w:rFonts w:ascii="Times" w:hAnsi="Times"/>
          <w:color w:val="000000"/>
          <w:lang w:val="en-US"/>
        </w:rPr>
      </w:pPr>
    </w:p>
    <w:p w14:paraId="70968136" w14:textId="5AB251F3" w:rsidR="0033192C" w:rsidRPr="007B3D58" w:rsidRDefault="00AD28F7" w:rsidP="00456CF0">
      <w:pPr>
        <w:pStyle w:val="Rubrik2"/>
        <w:rPr>
          <w:rFonts w:ascii="Times" w:hAnsi="Times"/>
          <w:color w:val="000000"/>
        </w:rPr>
      </w:pPr>
      <w:bookmarkStart w:id="42" w:name="_Toc73618554"/>
      <w:r w:rsidRPr="00333718">
        <w:lastRenderedPageBreak/>
        <w:t>The use of digital systems today</w:t>
      </w:r>
      <w:bookmarkEnd w:id="42"/>
    </w:p>
    <w:p w14:paraId="16EBFCED" w14:textId="77777777" w:rsidR="007B3D58" w:rsidRDefault="007B3D58" w:rsidP="00456CF0">
      <w:pPr>
        <w:rPr>
          <w:lang w:val="en-GB"/>
        </w:rPr>
      </w:pPr>
    </w:p>
    <w:p w14:paraId="17A00D51" w14:textId="6FFD1F5F" w:rsidR="00456CF0" w:rsidRPr="00456CF0" w:rsidRDefault="00456CF0" w:rsidP="00456CF0">
      <w:pPr>
        <w:rPr>
          <w:lang w:val="en-GB"/>
        </w:rPr>
      </w:pPr>
      <w:r>
        <w:rPr>
          <w:lang w:val="en-GB"/>
        </w:rPr>
        <w:t>Through</w:t>
      </w:r>
      <w:r w:rsidRPr="00456CF0">
        <w:rPr>
          <w:lang w:val="en-GB"/>
        </w:rPr>
        <w:t xml:space="preserve"> an analysis made on all </w:t>
      </w:r>
      <w:r>
        <w:rPr>
          <w:lang w:val="en-GB"/>
        </w:rPr>
        <w:t>interviews</w:t>
      </w:r>
      <w:r w:rsidRPr="00456CF0">
        <w:rPr>
          <w:lang w:val="en-GB"/>
        </w:rPr>
        <w:t xml:space="preserve">, it can be stated that the majority use some type of digital delivery planning tool. </w:t>
      </w:r>
      <w:r>
        <w:rPr>
          <w:lang w:val="en-GB"/>
        </w:rPr>
        <w:t xml:space="preserve">The </w:t>
      </w:r>
      <w:r w:rsidR="00F23DB2">
        <w:rPr>
          <w:lang w:val="en-GB"/>
        </w:rPr>
        <w:t>logistics expert</w:t>
      </w:r>
      <w:r w:rsidRPr="00456CF0">
        <w:rPr>
          <w:lang w:val="en-GB"/>
        </w:rPr>
        <w:t xml:space="preserve"> at Chalmers says that over time, the digital delivery calendars have become increasingly common and </w:t>
      </w:r>
      <w:r w:rsidR="00E60E1F">
        <w:rPr>
          <w:lang w:val="en-GB"/>
        </w:rPr>
        <w:t xml:space="preserve">that it </w:t>
      </w:r>
      <w:r w:rsidRPr="00456CF0">
        <w:rPr>
          <w:lang w:val="en-GB"/>
        </w:rPr>
        <w:t>work</w:t>
      </w:r>
      <w:r w:rsidR="00E60E1F">
        <w:rPr>
          <w:lang w:val="en-GB"/>
        </w:rPr>
        <w:t>s</w:t>
      </w:r>
      <w:r w:rsidRPr="00456CF0">
        <w:rPr>
          <w:lang w:val="en-GB"/>
        </w:rPr>
        <w:t xml:space="preserve"> very well for construction companies. The digital tools help companies to get an overview of what is to be delivered, when it is to be delivered and what is needed</w:t>
      </w:r>
      <w:r w:rsidR="00E60E1F">
        <w:rPr>
          <w:lang w:val="en-GB"/>
        </w:rPr>
        <w:t xml:space="preserve"> at the construction site</w:t>
      </w:r>
      <w:r w:rsidRPr="00456CF0">
        <w:rPr>
          <w:lang w:val="en-GB"/>
        </w:rPr>
        <w:t xml:space="preserve">. The supply chain specialist at </w:t>
      </w:r>
      <w:proofErr w:type="spellStart"/>
      <w:r w:rsidRPr="00456CF0">
        <w:rPr>
          <w:lang w:val="en-GB"/>
        </w:rPr>
        <w:t>AFRY</w:t>
      </w:r>
      <w:proofErr w:type="spellEnd"/>
      <w:r w:rsidRPr="00456CF0">
        <w:rPr>
          <w:lang w:val="en-GB"/>
        </w:rPr>
        <w:t xml:space="preserve"> says that they use Myloc and have done so in several projects. He is very happy with the program even though he thinks it is not easy to use. He claims that it takes unnecessary time to familiarize yourself with and locate the various functions with the software program, a time that could have been spent on other things. </w:t>
      </w:r>
      <w:r w:rsidR="00DA388C">
        <w:rPr>
          <w:lang w:val="en-GB"/>
        </w:rPr>
        <w:t>Mean</w:t>
      </w:r>
      <w:r w:rsidR="00F27303">
        <w:rPr>
          <w:lang w:val="en-GB"/>
        </w:rPr>
        <w:t>while the o</w:t>
      </w:r>
      <w:r w:rsidRPr="00456CF0">
        <w:rPr>
          <w:lang w:val="en-GB"/>
        </w:rPr>
        <w:t>perations manager at Skanska says that in addition to the digital delivery calendar, they usually scan the construction site with a drone to be able to create an ADP plan. Because</w:t>
      </w:r>
      <w:r w:rsidR="00F27303">
        <w:rPr>
          <w:lang w:val="en-GB"/>
        </w:rPr>
        <w:t xml:space="preserve"> of the pr</w:t>
      </w:r>
      <w:r w:rsidR="00DB6B25">
        <w:rPr>
          <w:lang w:val="en-GB"/>
        </w:rPr>
        <w:t xml:space="preserve">eciseness od the 3D models, </w:t>
      </w:r>
      <w:r w:rsidRPr="00456CF0">
        <w:rPr>
          <w:lang w:val="en-GB"/>
        </w:rPr>
        <w:t>it gives them the opportunity to plan how the materials are delivered to the workplace so that it does not collide or interfere with other work.</w:t>
      </w:r>
    </w:p>
    <w:p w14:paraId="722B9A3D" w14:textId="77777777" w:rsidR="00456CF0" w:rsidRPr="00456CF0" w:rsidRDefault="00456CF0" w:rsidP="00456CF0">
      <w:pPr>
        <w:rPr>
          <w:lang w:val="en-GB"/>
        </w:rPr>
      </w:pPr>
    </w:p>
    <w:p w14:paraId="0DC910BF" w14:textId="5164152E" w:rsidR="00456CF0" w:rsidRDefault="00C04B29" w:rsidP="00456CF0">
      <w:pPr>
        <w:rPr>
          <w:lang w:val="en-GB"/>
        </w:rPr>
      </w:pPr>
      <w:proofErr w:type="spellStart"/>
      <w:r>
        <w:rPr>
          <w:lang w:val="en-GB"/>
        </w:rPr>
        <w:t>Bygglogistik</w:t>
      </w:r>
      <w:proofErr w:type="spellEnd"/>
      <w:r w:rsidR="00456CF0" w:rsidRPr="00456CF0">
        <w:rPr>
          <w:lang w:val="en-GB"/>
        </w:rPr>
        <w:t xml:space="preserve"> uses its own developed tool for delivery planning called </w:t>
      </w:r>
      <w:proofErr w:type="spellStart"/>
      <w:r w:rsidR="00456CF0" w:rsidRPr="00456CF0">
        <w:rPr>
          <w:lang w:val="en-GB"/>
        </w:rPr>
        <w:t>Lognet</w:t>
      </w:r>
      <w:proofErr w:type="spellEnd"/>
      <w:r w:rsidR="00456CF0" w:rsidRPr="00456CF0">
        <w:rPr>
          <w:lang w:val="en-GB"/>
        </w:rPr>
        <w:t>, describes</w:t>
      </w:r>
      <w:r w:rsidR="00942A64" w:rsidRPr="00942A64">
        <w:rPr>
          <w:rFonts w:ascii="Times" w:hAnsi="Times"/>
          <w:b/>
          <w:bCs/>
          <w:lang w:val="en-US"/>
        </w:rPr>
        <w:t xml:space="preserve"> </w:t>
      </w:r>
      <w:r w:rsidR="00942A64" w:rsidRPr="00942A64">
        <w:rPr>
          <w:rFonts w:ascii="Times" w:hAnsi="Times"/>
          <w:lang w:val="en-US"/>
        </w:rPr>
        <w:t xml:space="preserve">the </w:t>
      </w:r>
      <w:r w:rsidR="00942A64">
        <w:rPr>
          <w:rFonts w:ascii="Times" w:hAnsi="Times"/>
          <w:lang w:val="en-US"/>
        </w:rPr>
        <w:t>b</w:t>
      </w:r>
      <w:r w:rsidR="00942A64" w:rsidRPr="00942A64">
        <w:rPr>
          <w:rFonts w:ascii="Times" w:hAnsi="Times"/>
          <w:lang w:val="en-US"/>
        </w:rPr>
        <w:t xml:space="preserve">usiness manager at </w:t>
      </w:r>
      <w:proofErr w:type="spellStart"/>
      <w:r w:rsidR="00942A64" w:rsidRPr="00942A64">
        <w:rPr>
          <w:rFonts w:ascii="Times" w:hAnsi="Times"/>
          <w:lang w:val="en-US"/>
        </w:rPr>
        <w:t>Bygglogistik</w:t>
      </w:r>
      <w:proofErr w:type="spellEnd"/>
      <w:r w:rsidR="00456CF0" w:rsidRPr="00456CF0">
        <w:rPr>
          <w:lang w:val="en-GB"/>
        </w:rPr>
        <w:t xml:space="preserve">. With the help of </w:t>
      </w:r>
      <w:proofErr w:type="spellStart"/>
      <w:r w:rsidR="00456CF0" w:rsidRPr="00456CF0">
        <w:rPr>
          <w:lang w:val="en-GB"/>
        </w:rPr>
        <w:t>Lognet</w:t>
      </w:r>
      <w:proofErr w:type="spellEnd"/>
      <w:r w:rsidR="00456CF0" w:rsidRPr="00456CF0">
        <w:rPr>
          <w:lang w:val="en-GB"/>
        </w:rPr>
        <w:t xml:space="preserve">, they can plan where the materials are to be placed and see statistics on when cars arrive and if they arrive on time. He goes on to say that the basis for that program and many others is the same. He also claims that more programs have emerged as a development of </w:t>
      </w:r>
      <w:proofErr w:type="spellStart"/>
      <w:r w:rsidR="00456CF0" w:rsidRPr="00456CF0">
        <w:rPr>
          <w:lang w:val="en-GB"/>
        </w:rPr>
        <w:t>Lognet</w:t>
      </w:r>
      <w:proofErr w:type="spellEnd"/>
      <w:r w:rsidR="00456CF0" w:rsidRPr="00456CF0">
        <w:rPr>
          <w:lang w:val="en-GB"/>
        </w:rPr>
        <w:t>, such as Myloc.</w:t>
      </w:r>
      <w:r w:rsidR="008973B0" w:rsidRPr="008973B0">
        <w:rPr>
          <w:lang w:val="en-US"/>
        </w:rPr>
        <w:t xml:space="preserve"> </w:t>
      </w:r>
      <w:r w:rsidR="008973B0" w:rsidRPr="008973B0">
        <w:rPr>
          <w:lang w:val="en-GB"/>
        </w:rPr>
        <w:t xml:space="preserve">In the interview, </w:t>
      </w:r>
      <w:r w:rsidR="001845E1">
        <w:rPr>
          <w:lang w:val="en-GB"/>
        </w:rPr>
        <w:t>the</w:t>
      </w:r>
      <w:r w:rsidR="008973B0" w:rsidRPr="008973B0">
        <w:rPr>
          <w:lang w:val="en-GB"/>
        </w:rPr>
        <w:t xml:space="preserve"> production developer at </w:t>
      </w:r>
      <w:proofErr w:type="spellStart"/>
      <w:r w:rsidR="008973B0" w:rsidRPr="008973B0">
        <w:rPr>
          <w:lang w:val="en-GB"/>
        </w:rPr>
        <w:t>Veidekke</w:t>
      </w:r>
      <w:proofErr w:type="spellEnd"/>
      <w:r w:rsidR="008973B0" w:rsidRPr="008973B0">
        <w:rPr>
          <w:lang w:val="en-GB"/>
        </w:rPr>
        <w:t xml:space="preserve"> says that they use a digital delivery calendar together with the </w:t>
      </w:r>
      <w:r w:rsidR="00F64A0D">
        <w:rPr>
          <w:lang w:val="en-GB"/>
        </w:rPr>
        <w:t xml:space="preserve">famous </w:t>
      </w:r>
      <w:r w:rsidR="008973B0" w:rsidRPr="008973B0">
        <w:rPr>
          <w:lang w:val="en-GB"/>
        </w:rPr>
        <w:t xml:space="preserve">software program </w:t>
      </w:r>
      <w:proofErr w:type="spellStart"/>
      <w:r w:rsidR="008973B0" w:rsidRPr="008973B0">
        <w:rPr>
          <w:lang w:val="en-GB"/>
        </w:rPr>
        <w:t>myloc</w:t>
      </w:r>
      <w:proofErr w:type="spellEnd"/>
      <w:r w:rsidR="008973B0" w:rsidRPr="008973B0">
        <w:rPr>
          <w:lang w:val="en-GB"/>
        </w:rPr>
        <w:t xml:space="preserve">. According to his experience, construction logistics and deliveries become much clearer with the digital tools. With the help of the digital tools, the packing of the materials can be described before the handover, which means that they can plan around the material handling. When the material is handed over, it becomes more effective as they already know how </w:t>
      </w:r>
      <w:r w:rsidR="00A069AF">
        <w:rPr>
          <w:lang w:val="en-GB"/>
        </w:rPr>
        <w:t>handle it.</w:t>
      </w:r>
    </w:p>
    <w:p w14:paraId="40FD51C0" w14:textId="77777777" w:rsidR="00E24858" w:rsidRDefault="00E24858" w:rsidP="00456CF0">
      <w:pPr>
        <w:rPr>
          <w:lang w:val="en-GB"/>
        </w:rPr>
      </w:pPr>
    </w:p>
    <w:p w14:paraId="1FFB60A3" w14:textId="716B61E5" w:rsidR="00D550AB" w:rsidRPr="00D550AB" w:rsidRDefault="009342D8" w:rsidP="00D550AB">
      <w:pPr>
        <w:rPr>
          <w:color w:val="000000"/>
          <w:lang w:val="en-US"/>
        </w:rPr>
      </w:pPr>
      <w:r w:rsidRPr="009342D8">
        <w:rPr>
          <w:color w:val="000000"/>
          <w:lang w:val="en-US"/>
        </w:rPr>
        <w:t xml:space="preserve">Thomas </w:t>
      </w:r>
      <w:proofErr w:type="spellStart"/>
      <w:r w:rsidRPr="009342D8">
        <w:rPr>
          <w:color w:val="000000"/>
          <w:lang w:val="en-US"/>
        </w:rPr>
        <w:t>Betong</w:t>
      </w:r>
      <w:proofErr w:type="spellEnd"/>
      <w:r w:rsidRPr="009342D8">
        <w:rPr>
          <w:color w:val="000000"/>
          <w:lang w:val="en-US"/>
        </w:rPr>
        <w:t xml:space="preserve"> implemented a digital system that simplifies communication between the haulage managers, the driver and the customer. The software program is called CORE and has been used for one year. </w:t>
      </w:r>
      <w:r w:rsidR="000B2767">
        <w:rPr>
          <w:color w:val="000000"/>
          <w:lang w:val="en-US"/>
        </w:rPr>
        <w:t>U</w:t>
      </w:r>
      <w:r w:rsidRPr="009342D8">
        <w:rPr>
          <w:color w:val="000000"/>
          <w:lang w:val="en-US"/>
        </w:rPr>
        <w:t>sers can with CORE track and communicate with the driver</w:t>
      </w:r>
      <w:r w:rsidR="000B2767">
        <w:rPr>
          <w:color w:val="000000"/>
          <w:lang w:val="en-US"/>
        </w:rPr>
        <w:t xml:space="preserve"> and also </w:t>
      </w:r>
      <w:r w:rsidR="00564816">
        <w:rPr>
          <w:color w:val="000000"/>
          <w:lang w:val="en-US"/>
        </w:rPr>
        <w:t>see the delivery notes</w:t>
      </w:r>
      <w:r w:rsidRPr="009342D8">
        <w:rPr>
          <w:color w:val="000000"/>
          <w:lang w:val="en-US"/>
        </w:rPr>
        <w:t xml:space="preserve">, </w:t>
      </w:r>
      <w:r w:rsidR="00564816">
        <w:rPr>
          <w:color w:val="000000"/>
          <w:lang w:val="en-US"/>
        </w:rPr>
        <w:t>says</w:t>
      </w:r>
      <w:r w:rsidRPr="009342D8">
        <w:rPr>
          <w:color w:val="000000"/>
          <w:lang w:val="en-US"/>
        </w:rPr>
        <w:t xml:space="preserve"> the haulage manager.</w:t>
      </w:r>
    </w:p>
    <w:p w14:paraId="500FB302" w14:textId="77777777" w:rsidR="00257AA6" w:rsidRDefault="00257AA6" w:rsidP="00456CF0">
      <w:pPr>
        <w:rPr>
          <w:color w:val="000000"/>
          <w:lang w:val="en-US"/>
        </w:rPr>
      </w:pPr>
    </w:p>
    <w:p w14:paraId="57B89328" w14:textId="7B67406F" w:rsidR="00257AA6" w:rsidRPr="00257AA6" w:rsidRDefault="00257AA6" w:rsidP="00456CF0">
      <w:pPr>
        <w:rPr>
          <w:lang w:val="en-US"/>
        </w:rPr>
      </w:pPr>
      <w:r w:rsidRPr="00257AA6">
        <w:rPr>
          <w:color w:val="000000"/>
          <w:lang w:val="en-US"/>
        </w:rPr>
        <w:t>FM Management was hired to their recent hospital project partly due to the fact that their digital system was very appreciated among the clients and the construction compan</w:t>
      </w:r>
      <w:r w:rsidR="00FC37E7">
        <w:rPr>
          <w:color w:val="000000"/>
          <w:lang w:val="en-US"/>
        </w:rPr>
        <w:t>ies</w:t>
      </w:r>
      <w:r w:rsidRPr="00257AA6">
        <w:rPr>
          <w:color w:val="000000"/>
          <w:lang w:val="en-US"/>
        </w:rPr>
        <w:t xml:space="preserve">. They use a digital system that is called </w:t>
      </w:r>
      <w:proofErr w:type="spellStart"/>
      <w:r w:rsidRPr="00257AA6">
        <w:rPr>
          <w:color w:val="000000"/>
          <w:lang w:val="en-US"/>
        </w:rPr>
        <w:t>Byggebooking</w:t>
      </w:r>
      <w:proofErr w:type="spellEnd"/>
      <w:r w:rsidRPr="00257AA6">
        <w:rPr>
          <w:color w:val="000000"/>
          <w:lang w:val="en-US"/>
        </w:rPr>
        <w:t xml:space="preserve"> which includes a very efficient booking system for deliveries</w:t>
      </w:r>
      <w:r w:rsidR="002F23E6">
        <w:rPr>
          <w:color w:val="000000"/>
          <w:lang w:val="en-US"/>
        </w:rPr>
        <w:t>,</w:t>
      </w:r>
      <w:r w:rsidRPr="00257AA6">
        <w:rPr>
          <w:color w:val="000000"/>
          <w:lang w:val="en-US"/>
        </w:rPr>
        <w:t xml:space="preserve"> booking of time slots for trucks and booking time slots on the cranes if its available on the construction site.</w:t>
      </w:r>
    </w:p>
    <w:p w14:paraId="75942927" w14:textId="77777777" w:rsidR="00456CF0" w:rsidRPr="00564816" w:rsidRDefault="00456CF0" w:rsidP="00456CF0">
      <w:pPr>
        <w:rPr>
          <w:lang w:val="en-US"/>
        </w:rPr>
      </w:pPr>
    </w:p>
    <w:p w14:paraId="4FFBBF18" w14:textId="6987AFFD" w:rsidR="00456CF0" w:rsidRPr="00456CF0" w:rsidRDefault="00456CF0" w:rsidP="00456CF0">
      <w:pPr>
        <w:rPr>
          <w:lang w:val="en-GB"/>
        </w:rPr>
      </w:pPr>
      <w:r w:rsidRPr="00456CF0">
        <w:rPr>
          <w:lang w:val="en-GB"/>
        </w:rPr>
        <w:t xml:space="preserve">Furthermore, </w:t>
      </w:r>
      <w:r w:rsidR="000441D1">
        <w:rPr>
          <w:lang w:val="en-GB"/>
        </w:rPr>
        <w:t xml:space="preserve">the </w:t>
      </w:r>
      <w:r w:rsidR="00F23DB2">
        <w:rPr>
          <w:lang w:val="en-GB"/>
        </w:rPr>
        <w:t>logistics expert</w:t>
      </w:r>
      <w:r w:rsidRPr="00456CF0">
        <w:rPr>
          <w:lang w:val="en-GB"/>
        </w:rPr>
        <w:t xml:space="preserve"> at Chalmers says that the connection between purchasing and logistics is something that has not worked well. Today, two separate systems are used, but it would have been simpler and more useful if a system could combine purchasing and logistics. The purchasing system is what sets the precondition for the entire logistics, current agreements. It is further said that there are cloud-based digital systems that connect different suppliers, for example Myloc which is very well known among several construction companies.</w:t>
      </w:r>
    </w:p>
    <w:p w14:paraId="07DED45D" w14:textId="77777777" w:rsidR="00456CF0" w:rsidRPr="00456CF0" w:rsidRDefault="00456CF0" w:rsidP="00456CF0">
      <w:pPr>
        <w:rPr>
          <w:lang w:val="en-GB"/>
        </w:rPr>
      </w:pPr>
    </w:p>
    <w:p w14:paraId="3A7BFC08" w14:textId="08F3ACCA" w:rsidR="00CA6F2A" w:rsidRPr="00456CF0" w:rsidRDefault="00FF04BD" w:rsidP="00456CF0">
      <w:pPr>
        <w:rPr>
          <w:lang w:val="en-GB"/>
        </w:rPr>
      </w:pPr>
      <w:r>
        <w:rPr>
          <w:lang w:val="en-GB"/>
        </w:rPr>
        <w:lastRenderedPageBreak/>
        <w:t>The a</w:t>
      </w:r>
      <w:r w:rsidR="00456CF0" w:rsidRPr="00456CF0">
        <w:rPr>
          <w:lang w:val="en-GB"/>
        </w:rPr>
        <w:t xml:space="preserve">rea manager at </w:t>
      </w:r>
      <w:proofErr w:type="spellStart"/>
      <w:r w:rsidR="00456CF0" w:rsidRPr="00456CF0">
        <w:rPr>
          <w:lang w:val="en-GB"/>
        </w:rPr>
        <w:t>Sydsten</w:t>
      </w:r>
      <w:proofErr w:type="spellEnd"/>
      <w:r w:rsidR="00456CF0" w:rsidRPr="00456CF0">
        <w:rPr>
          <w:lang w:val="en-GB"/>
        </w:rPr>
        <w:t xml:space="preserve"> explains that they use their own manufactured software program called Sysco, which is connected to all trucks that will deliver concrete. Through this program, drivers can get messages, information regarding delivery and a map of where it is to be delivered. He also says that the customer also has access to the program and can through it read where the driver is and can also get in touch with the driver if desired.</w:t>
      </w:r>
    </w:p>
    <w:p w14:paraId="43BF2EE7" w14:textId="77777777" w:rsidR="00456CF0" w:rsidRPr="00456CF0" w:rsidRDefault="00456CF0" w:rsidP="00456CF0">
      <w:pPr>
        <w:rPr>
          <w:lang w:val="en-GB"/>
        </w:rPr>
      </w:pPr>
    </w:p>
    <w:p w14:paraId="5C0E42CE" w14:textId="66E1E0A7" w:rsidR="00563E6C" w:rsidRPr="00563E6C" w:rsidRDefault="00FF04BD" w:rsidP="00563E6C">
      <w:pPr>
        <w:rPr>
          <w:lang w:val="en-GB"/>
        </w:rPr>
      </w:pPr>
      <w:r>
        <w:rPr>
          <w:lang w:val="en-GB"/>
        </w:rPr>
        <w:t>The pr</w:t>
      </w:r>
      <w:r w:rsidR="00456CF0" w:rsidRPr="00456CF0">
        <w:rPr>
          <w:lang w:val="en-GB"/>
        </w:rPr>
        <w:t xml:space="preserve">oject manager at </w:t>
      </w:r>
      <w:proofErr w:type="spellStart"/>
      <w:r w:rsidR="00456CF0" w:rsidRPr="00456CF0">
        <w:rPr>
          <w:lang w:val="en-GB"/>
        </w:rPr>
        <w:t>Bygg</w:t>
      </w:r>
      <w:proofErr w:type="spellEnd"/>
      <w:r w:rsidR="00456CF0" w:rsidRPr="00456CF0">
        <w:rPr>
          <w:lang w:val="en-GB"/>
        </w:rPr>
        <w:t xml:space="preserve"> </w:t>
      </w:r>
      <w:proofErr w:type="spellStart"/>
      <w:r w:rsidR="00456CF0" w:rsidRPr="00456CF0">
        <w:rPr>
          <w:lang w:val="en-GB"/>
        </w:rPr>
        <w:t>Sjögren</w:t>
      </w:r>
      <w:proofErr w:type="spellEnd"/>
      <w:r w:rsidR="00456CF0" w:rsidRPr="00456CF0">
        <w:rPr>
          <w:lang w:val="en-GB"/>
        </w:rPr>
        <w:t xml:space="preserve"> describes that they currently do not use a digital system for either delivery or planning, but that he is open to trying it out. He thinks it would have been very useful given that several companies are using it. Something he thinks would have been better is the tracking of products and materials. He further says that there is a great deal of uncertainty in where the materials are, whether they are in Stockholm or Halmstad he cannot know until he has contacted most of the people.</w:t>
      </w:r>
      <w:r w:rsidR="000F3CC8">
        <w:rPr>
          <w:lang w:val="en-GB"/>
        </w:rPr>
        <w:t xml:space="preserve"> The p</w:t>
      </w:r>
      <w:r w:rsidR="000F3CC8" w:rsidRPr="000F3CC8">
        <w:rPr>
          <w:lang w:val="en-GB"/>
        </w:rPr>
        <w:t xml:space="preserve">roduction developer at </w:t>
      </w:r>
      <w:proofErr w:type="spellStart"/>
      <w:r w:rsidR="000F3CC8" w:rsidRPr="000F3CC8">
        <w:rPr>
          <w:lang w:val="en-GB"/>
        </w:rPr>
        <w:t>Veidekke</w:t>
      </w:r>
      <w:proofErr w:type="spellEnd"/>
      <w:r w:rsidR="000F3CC8" w:rsidRPr="000F3CC8">
        <w:rPr>
          <w:lang w:val="en-GB"/>
        </w:rPr>
        <w:t xml:space="preserve"> claims that the reason why some</w:t>
      </w:r>
      <w:r w:rsidR="00A760C5">
        <w:rPr>
          <w:lang w:val="en-GB"/>
        </w:rPr>
        <w:t xml:space="preserve"> construction</w:t>
      </w:r>
      <w:r w:rsidR="000F3CC8" w:rsidRPr="000F3CC8">
        <w:rPr>
          <w:lang w:val="en-GB"/>
        </w:rPr>
        <w:t xml:space="preserve"> companies do not use digital systems in their work is because they have business models for an old way of building but want to build in a new way. He believes that these two business models collide, which makes the implementation of the digital systems more complicated.</w:t>
      </w:r>
    </w:p>
    <w:p w14:paraId="689A5A9B" w14:textId="77777777" w:rsidR="000F3CC8" w:rsidRDefault="000F3CC8" w:rsidP="000F3CC8">
      <w:pPr>
        <w:pStyle w:val="Rubrik3"/>
        <w:numPr>
          <w:ilvl w:val="0"/>
          <w:numId w:val="0"/>
        </w:numPr>
        <w:ind w:left="720" w:hanging="720"/>
      </w:pPr>
    </w:p>
    <w:p w14:paraId="1E8E36C9" w14:textId="77777777" w:rsidR="00C60511" w:rsidRDefault="00C60511" w:rsidP="00C60511">
      <w:pPr>
        <w:pStyle w:val="Rubrik2"/>
        <w:numPr>
          <w:ilvl w:val="1"/>
          <w:numId w:val="1"/>
        </w:numPr>
      </w:pPr>
      <w:bookmarkStart w:id="43" w:name="_Toc73618555"/>
      <w:r>
        <w:t>Improvements of the digital systems</w:t>
      </w:r>
      <w:bookmarkEnd w:id="43"/>
    </w:p>
    <w:p w14:paraId="50D88A92" w14:textId="77777777" w:rsidR="00C60511" w:rsidRDefault="00C60511" w:rsidP="00C60511">
      <w:pPr>
        <w:rPr>
          <w:lang w:val="en-GB"/>
        </w:rPr>
      </w:pPr>
    </w:p>
    <w:p w14:paraId="1E48DCCE" w14:textId="5A80EAEF" w:rsidR="00C60511" w:rsidRPr="0033192C" w:rsidRDefault="00C60511" w:rsidP="00C60511">
      <w:pPr>
        <w:rPr>
          <w:lang w:val="en-GB"/>
        </w:rPr>
      </w:pPr>
      <w:r>
        <w:rPr>
          <w:lang w:val="en-GB"/>
        </w:rPr>
        <w:t>The s</w:t>
      </w:r>
      <w:r w:rsidRPr="0033192C">
        <w:rPr>
          <w:lang w:val="en-GB"/>
        </w:rPr>
        <w:t xml:space="preserve">upply chain specialist at </w:t>
      </w:r>
      <w:proofErr w:type="spellStart"/>
      <w:r w:rsidRPr="0033192C">
        <w:rPr>
          <w:lang w:val="en-GB"/>
        </w:rPr>
        <w:t>AFRY</w:t>
      </w:r>
      <w:proofErr w:type="spellEnd"/>
      <w:r w:rsidRPr="0033192C">
        <w:rPr>
          <w:lang w:val="en-GB"/>
        </w:rPr>
        <w:t xml:space="preserve"> is very positive about the development opportunities around information sharing and communication. He believes that it is possible to take it one step further and simplify user-friendliness. </w:t>
      </w:r>
      <w:r w:rsidR="00F23DB2">
        <w:rPr>
          <w:lang w:val="en-GB"/>
        </w:rPr>
        <w:t>Logistics expert</w:t>
      </w:r>
      <w:r w:rsidRPr="0033192C">
        <w:rPr>
          <w:lang w:val="en-GB"/>
        </w:rPr>
        <w:t xml:space="preserve"> at Chalmers also believes that a lot will happen digitally and that there is also a lot to work on. She says that some projects use </w:t>
      </w:r>
      <w:proofErr w:type="spellStart"/>
      <w:r w:rsidRPr="0033192C">
        <w:rPr>
          <w:lang w:val="en-GB"/>
        </w:rPr>
        <w:t>Qloc</w:t>
      </w:r>
      <w:r>
        <w:rPr>
          <w:lang w:val="en-GB"/>
        </w:rPr>
        <w:t>x</w:t>
      </w:r>
      <w:proofErr w:type="spellEnd"/>
      <w:r w:rsidRPr="0033192C">
        <w:rPr>
          <w:lang w:val="en-GB"/>
        </w:rPr>
        <w:t xml:space="preserve"> and supply containers, but that this is something that will increase in the future and develop into more efficient ones. </w:t>
      </w:r>
      <w:r w:rsidR="00F23DB2">
        <w:rPr>
          <w:lang w:val="en-GB"/>
        </w:rPr>
        <w:t>Logistics expert</w:t>
      </w:r>
      <w:r w:rsidRPr="0033192C">
        <w:rPr>
          <w:lang w:val="en-GB"/>
        </w:rPr>
        <w:t xml:space="preserve"> at Chalmers also believes that the BIM model will be linked to logistics. Which will facilitate the work when it goes over to 3D and it becomes clearer, for example, the location of materials and goods on the construction site. This is something that even the Business manager at </w:t>
      </w:r>
      <w:proofErr w:type="spellStart"/>
      <w:r w:rsidRPr="0033192C">
        <w:rPr>
          <w:lang w:val="en-GB"/>
        </w:rPr>
        <w:t>Bygglogistik</w:t>
      </w:r>
      <w:proofErr w:type="spellEnd"/>
      <w:r w:rsidRPr="0033192C">
        <w:rPr>
          <w:lang w:val="en-GB"/>
        </w:rPr>
        <w:t xml:space="preserve"> agrees with. He believes that the implementation of the BIM model together with the logistics will lead to a more efficient construction production.</w:t>
      </w:r>
    </w:p>
    <w:p w14:paraId="6C4B9589" w14:textId="77777777" w:rsidR="00C60511" w:rsidRPr="0033192C" w:rsidRDefault="00C60511" w:rsidP="00C60511">
      <w:pPr>
        <w:rPr>
          <w:lang w:val="en-GB"/>
        </w:rPr>
      </w:pPr>
    </w:p>
    <w:p w14:paraId="2AB4ACA5" w14:textId="77777777" w:rsidR="00C60511" w:rsidRPr="0033192C" w:rsidRDefault="00C60511" w:rsidP="00C60511">
      <w:pPr>
        <w:rPr>
          <w:lang w:val="en-GB"/>
        </w:rPr>
      </w:pPr>
      <w:r w:rsidRPr="0033192C">
        <w:rPr>
          <w:lang w:val="en-GB"/>
        </w:rPr>
        <w:t xml:space="preserve">Project manager at </w:t>
      </w:r>
      <w:proofErr w:type="spellStart"/>
      <w:r w:rsidRPr="0033192C">
        <w:rPr>
          <w:lang w:val="en-GB"/>
        </w:rPr>
        <w:t>Bygg</w:t>
      </w:r>
      <w:proofErr w:type="spellEnd"/>
      <w:r w:rsidRPr="0033192C">
        <w:rPr>
          <w:lang w:val="en-GB"/>
        </w:rPr>
        <w:t xml:space="preserve"> </w:t>
      </w:r>
      <w:proofErr w:type="spellStart"/>
      <w:r w:rsidRPr="0033192C">
        <w:rPr>
          <w:lang w:val="en-GB"/>
        </w:rPr>
        <w:t>Sjögren</w:t>
      </w:r>
      <w:proofErr w:type="spellEnd"/>
      <w:r w:rsidRPr="0033192C">
        <w:rPr>
          <w:lang w:val="en-GB"/>
        </w:rPr>
        <w:t xml:space="preserve"> feels that lean production works in other industries but not for the construction industry. He claims that the fault lies with the deliveries. He believes that there is a lot to improve with the deliveries and if that process is improved, you will in any case go in the right direction.</w:t>
      </w:r>
    </w:p>
    <w:p w14:paraId="705003CA" w14:textId="77777777" w:rsidR="00C60511" w:rsidRPr="0033192C" w:rsidRDefault="00C60511" w:rsidP="00C60511">
      <w:pPr>
        <w:rPr>
          <w:lang w:val="en-GB"/>
        </w:rPr>
      </w:pPr>
    </w:p>
    <w:p w14:paraId="48AE5205" w14:textId="632675B5" w:rsidR="00C60511" w:rsidRDefault="00C60511" w:rsidP="00C60511">
      <w:pPr>
        <w:rPr>
          <w:lang w:val="en-GB"/>
        </w:rPr>
      </w:pPr>
      <w:r w:rsidRPr="0033192C">
        <w:rPr>
          <w:lang w:val="en-GB"/>
        </w:rPr>
        <w:t xml:space="preserve">As production developer at </w:t>
      </w:r>
      <w:proofErr w:type="spellStart"/>
      <w:r w:rsidRPr="0033192C">
        <w:rPr>
          <w:lang w:val="en-GB"/>
        </w:rPr>
        <w:t>Veidekke</w:t>
      </w:r>
      <w:proofErr w:type="spellEnd"/>
      <w:r w:rsidRPr="0033192C">
        <w:rPr>
          <w:lang w:val="en-GB"/>
        </w:rPr>
        <w:t xml:space="preserve"> believes that communication is a central part of logistics</w:t>
      </w:r>
      <w:r w:rsidR="00AF4484">
        <w:rPr>
          <w:lang w:val="en-GB"/>
        </w:rPr>
        <w:t>, h</w:t>
      </w:r>
      <w:r w:rsidRPr="0033192C">
        <w:rPr>
          <w:lang w:val="en-GB"/>
        </w:rPr>
        <w:t>e thinks that the focus of the development should be on information sharing and communication as he knows from experience that clear planning of logistics leads to fewer problems in the projects. He also believes that logistics in the future will be more like a video game where the possibility of "drag-and-drop" planning exists. Furthermore, that in the future they use strategic agreements with suppliers and in that way imitate the rest of the industry.</w:t>
      </w:r>
    </w:p>
    <w:p w14:paraId="628D6A8C" w14:textId="77777777" w:rsidR="00C60511" w:rsidRDefault="00C60511" w:rsidP="00C60511">
      <w:pPr>
        <w:rPr>
          <w:lang w:val="en-GB"/>
        </w:rPr>
      </w:pPr>
    </w:p>
    <w:p w14:paraId="663D69CE" w14:textId="1CFA816A" w:rsidR="00C60511" w:rsidRDefault="00C60511" w:rsidP="00C60511">
      <w:pPr>
        <w:rPr>
          <w:lang w:val="en-GB"/>
        </w:rPr>
      </w:pPr>
      <w:r w:rsidRPr="001C6FAA">
        <w:rPr>
          <w:lang w:val="en-GB"/>
        </w:rPr>
        <w:lastRenderedPageBreak/>
        <w:t xml:space="preserve">The Haulage manager at Thomas </w:t>
      </w:r>
      <w:proofErr w:type="spellStart"/>
      <w:r w:rsidRPr="001C6FAA">
        <w:rPr>
          <w:lang w:val="en-GB"/>
        </w:rPr>
        <w:t>Betong</w:t>
      </w:r>
      <w:proofErr w:type="spellEnd"/>
      <w:r w:rsidRPr="001C6FAA">
        <w:rPr>
          <w:lang w:val="en-GB"/>
        </w:rPr>
        <w:t xml:space="preserve"> talks about the software program, CORE, and that he is not completely satisfied with the features that are available. He therefore thinks that the development opportunities are wide and looks forward to what the future has to offer</w:t>
      </w:r>
      <w:r>
        <w:rPr>
          <w:lang w:val="en-GB"/>
        </w:rPr>
        <w:t xml:space="preserve">. </w:t>
      </w:r>
      <w:r w:rsidR="00E94BD6">
        <w:rPr>
          <w:lang w:val="en-GB"/>
        </w:rPr>
        <w:t>One thing that he mentions is the guide</w:t>
      </w:r>
      <w:r w:rsidR="002A3BE9">
        <w:rPr>
          <w:lang w:val="en-GB"/>
        </w:rPr>
        <w:t xml:space="preserve"> system</w:t>
      </w:r>
      <w:r w:rsidR="002E5A61">
        <w:rPr>
          <w:lang w:val="en-GB"/>
        </w:rPr>
        <w:t xml:space="preserve"> that don’t that </w:t>
      </w:r>
      <w:r w:rsidR="009F162A">
        <w:rPr>
          <w:lang w:val="en-GB"/>
        </w:rPr>
        <w:t xml:space="preserve">the size of the truck into </w:t>
      </w:r>
      <w:r w:rsidR="00B6023A">
        <w:rPr>
          <w:lang w:val="en-GB"/>
        </w:rPr>
        <w:t xml:space="preserve">consideration </w:t>
      </w:r>
      <w:r w:rsidR="00445110">
        <w:rPr>
          <w:lang w:val="en-GB"/>
        </w:rPr>
        <w:t>when choos</w:t>
      </w:r>
      <w:r w:rsidR="00054F14">
        <w:rPr>
          <w:lang w:val="en-GB"/>
        </w:rPr>
        <w:t xml:space="preserve">ing </w:t>
      </w:r>
      <w:r w:rsidR="00A240E2">
        <w:rPr>
          <w:lang w:val="en-GB"/>
        </w:rPr>
        <w:t xml:space="preserve">the fastest way to </w:t>
      </w:r>
      <w:r w:rsidR="002D719E">
        <w:rPr>
          <w:lang w:val="en-GB"/>
        </w:rPr>
        <w:t>the location of delivery.</w:t>
      </w:r>
    </w:p>
    <w:p w14:paraId="1193E028" w14:textId="46EF16E4" w:rsidR="00137DB5" w:rsidRPr="00137DB5" w:rsidRDefault="002C7421" w:rsidP="00137DB5">
      <w:pPr>
        <w:pStyle w:val="Rubrik1"/>
      </w:pPr>
      <w:bookmarkStart w:id="44" w:name="_Toc73618556"/>
      <w:r>
        <w:lastRenderedPageBreak/>
        <w:t>Analysis</w:t>
      </w:r>
      <w:bookmarkEnd w:id="44"/>
    </w:p>
    <w:p w14:paraId="604F4282" w14:textId="0EED24B4" w:rsidR="00A80864" w:rsidRPr="00A80864" w:rsidRDefault="00A80864" w:rsidP="00A80864">
      <w:pPr>
        <w:rPr>
          <w:lang w:val="en-GB"/>
        </w:rPr>
      </w:pPr>
      <w:r>
        <w:rPr>
          <w:lang w:val="en-GB"/>
        </w:rPr>
        <w:t>This chapter will present the information from the theo</w:t>
      </w:r>
      <w:r w:rsidR="002B3A4B">
        <w:rPr>
          <w:lang w:val="en-GB"/>
        </w:rPr>
        <w:t>retical part combined with</w:t>
      </w:r>
      <w:r w:rsidR="0027591D">
        <w:rPr>
          <w:lang w:val="en-GB"/>
        </w:rPr>
        <w:t xml:space="preserve"> </w:t>
      </w:r>
      <w:r w:rsidR="002B3A4B">
        <w:rPr>
          <w:lang w:val="en-GB"/>
        </w:rPr>
        <w:t>findings from the empirical part</w:t>
      </w:r>
      <w:r w:rsidR="006834F1">
        <w:rPr>
          <w:lang w:val="en-GB"/>
        </w:rPr>
        <w:t xml:space="preserve">. An analysis for each of the research questions will be made in the same order as the empirical </w:t>
      </w:r>
      <w:r w:rsidR="0090671E">
        <w:rPr>
          <w:lang w:val="en-GB"/>
        </w:rPr>
        <w:t>study</w:t>
      </w:r>
      <w:r w:rsidR="006834F1">
        <w:rPr>
          <w:lang w:val="en-GB"/>
        </w:rPr>
        <w:t xml:space="preserve">. </w:t>
      </w:r>
    </w:p>
    <w:p w14:paraId="122B69EE" w14:textId="77777777" w:rsidR="002C7421" w:rsidRDefault="002C7421" w:rsidP="002C7421">
      <w:pPr>
        <w:rPr>
          <w:lang w:val="en-GB"/>
        </w:rPr>
      </w:pPr>
    </w:p>
    <w:p w14:paraId="4CA1ECF8" w14:textId="7E97F6BC" w:rsidR="004D4FB3" w:rsidRPr="004D4FB3" w:rsidRDefault="00A37391" w:rsidP="004D4FB3">
      <w:pPr>
        <w:pStyle w:val="Rubrik2"/>
      </w:pPr>
      <w:bookmarkStart w:id="45" w:name="_Toc73618557"/>
      <w:r>
        <w:t>Communication within construction logistics</w:t>
      </w:r>
      <w:bookmarkEnd w:id="45"/>
    </w:p>
    <w:p w14:paraId="62BDB233" w14:textId="77777777" w:rsidR="007B3D58" w:rsidRDefault="007B3D58" w:rsidP="00A61F7C">
      <w:pPr>
        <w:rPr>
          <w:lang w:val="en-GB"/>
        </w:rPr>
      </w:pPr>
    </w:p>
    <w:p w14:paraId="7B922022" w14:textId="09CFC77D" w:rsidR="006C4421" w:rsidRDefault="004C0431" w:rsidP="00A61F7C">
      <w:pPr>
        <w:rPr>
          <w:shd w:val="clear" w:color="auto" w:fill="FFFFFF"/>
          <w:lang w:val="en-US"/>
        </w:rPr>
      </w:pPr>
      <w:r>
        <w:rPr>
          <w:lang w:val="en-GB"/>
        </w:rPr>
        <w:t>Tonnquist (2014) mentions th</w:t>
      </w:r>
      <w:r w:rsidR="00056BD6">
        <w:rPr>
          <w:lang w:val="en-GB"/>
        </w:rPr>
        <w:t>ree</w:t>
      </w:r>
      <w:r>
        <w:rPr>
          <w:lang w:val="en-GB"/>
        </w:rPr>
        <w:t xml:space="preserve"> different </w:t>
      </w:r>
      <w:r w:rsidR="00056BD6">
        <w:rPr>
          <w:lang w:val="en-GB"/>
        </w:rPr>
        <w:t xml:space="preserve">communication channels. </w:t>
      </w:r>
      <w:r w:rsidR="003D30D6">
        <w:rPr>
          <w:lang w:val="en-GB"/>
        </w:rPr>
        <w:t xml:space="preserve">A mix of </w:t>
      </w:r>
      <w:r w:rsidR="00EB7BEF">
        <w:rPr>
          <w:lang w:val="en-GB"/>
        </w:rPr>
        <w:t>physical, electronic and written communication channel</w:t>
      </w:r>
      <w:r w:rsidR="009B48A1">
        <w:rPr>
          <w:lang w:val="en-GB"/>
        </w:rPr>
        <w:t>s</w:t>
      </w:r>
      <w:r w:rsidR="00EB7BEF">
        <w:rPr>
          <w:lang w:val="en-GB"/>
        </w:rPr>
        <w:t xml:space="preserve"> </w:t>
      </w:r>
      <w:r w:rsidR="009B48A1">
        <w:rPr>
          <w:lang w:val="en-GB"/>
        </w:rPr>
        <w:t>are</w:t>
      </w:r>
      <w:r w:rsidR="00EB7BEF">
        <w:rPr>
          <w:lang w:val="en-GB"/>
        </w:rPr>
        <w:t xml:space="preserve"> </w:t>
      </w:r>
      <w:r w:rsidR="006F12CA">
        <w:rPr>
          <w:lang w:val="en-GB"/>
        </w:rPr>
        <w:t>used in the construction industry.</w:t>
      </w:r>
      <w:r w:rsidR="00AB08AD">
        <w:rPr>
          <w:lang w:val="en-GB"/>
        </w:rPr>
        <w:t xml:space="preserve"> This is also something that</w:t>
      </w:r>
      <w:r w:rsidR="000011CC">
        <w:rPr>
          <w:lang w:val="en-GB"/>
        </w:rPr>
        <w:t xml:space="preserve"> </w:t>
      </w:r>
      <w:r w:rsidR="00997F44">
        <w:rPr>
          <w:lang w:val="en-GB"/>
        </w:rPr>
        <w:t>Thunberg</w:t>
      </w:r>
      <w:r w:rsidR="005E5A35">
        <w:rPr>
          <w:lang w:val="en-GB"/>
        </w:rPr>
        <w:t xml:space="preserve"> et al. (2017) writes</w:t>
      </w:r>
      <w:r w:rsidR="00AB08AD">
        <w:rPr>
          <w:lang w:val="en-GB"/>
        </w:rPr>
        <w:t xml:space="preserve"> about</w:t>
      </w:r>
      <w:r w:rsidR="00805305">
        <w:rPr>
          <w:lang w:val="en-GB"/>
        </w:rPr>
        <w:t xml:space="preserve"> and</w:t>
      </w:r>
      <w:r w:rsidR="005E5A35">
        <w:rPr>
          <w:lang w:val="en-GB"/>
        </w:rPr>
        <w:t xml:space="preserve"> </w:t>
      </w:r>
      <w:r w:rsidR="005E5A35" w:rsidRPr="005E5A35">
        <w:rPr>
          <w:lang w:val="en-GB"/>
        </w:rPr>
        <w:t xml:space="preserve">that </w:t>
      </w:r>
      <w:r w:rsidR="005E5A35" w:rsidRPr="005E5A35">
        <w:rPr>
          <w:shd w:val="clear" w:color="auto" w:fill="FFFFFF"/>
          <w:lang w:val="en-US"/>
        </w:rPr>
        <w:t>effective communication and knowledge exchange is seen as an essential connection between the project's external players, as project risks rely on the quality of communication</w:t>
      </w:r>
      <w:r w:rsidR="00DA3E8A">
        <w:rPr>
          <w:shd w:val="clear" w:color="auto" w:fill="FFFFFF"/>
          <w:lang w:val="en-US"/>
        </w:rPr>
        <w:t xml:space="preserve">. </w:t>
      </w:r>
      <w:r w:rsidR="008C3EC9">
        <w:rPr>
          <w:shd w:val="clear" w:color="auto" w:fill="FFFFFF"/>
          <w:lang w:val="en-US"/>
        </w:rPr>
        <w:t>The majority of the respondents</w:t>
      </w:r>
      <w:r w:rsidR="00BE0BE6">
        <w:rPr>
          <w:shd w:val="clear" w:color="auto" w:fill="FFFFFF"/>
          <w:lang w:val="en-US"/>
        </w:rPr>
        <w:t xml:space="preserve"> sees th</w:t>
      </w:r>
      <w:r w:rsidR="002F26FC">
        <w:rPr>
          <w:shd w:val="clear" w:color="auto" w:fill="FFFFFF"/>
          <w:lang w:val="en-US"/>
        </w:rPr>
        <w:t xml:space="preserve">e connection </w:t>
      </w:r>
      <w:r w:rsidR="007132C0">
        <w:rPr>
          <w:shd w:val="clear" w:color="auto" w:fill="FFFFFF"/>
          <w:lang w:val="en-US"/>
        </w:rPr>
        <w:t xml:space="preserve">between logistics and communication as something of high importance and a central part of a good logistics plan. </w:t>
      </w:r>
      <w:r w:rsidR="004C0C11">
        <w:rPr>
          <w:shd w:val="clear" w:color="auto" w:fill="FFFFFF"/>
          <w:lang w:val="en-US"/>
        </w:rPr>
        <w:t xml:space="preserve">The </w:t>
      </w:r>
      <w:r w:rsidR="00F23DB2">
        <w:rPr>
          <w:shd w:val="clear" w:color="auto" w:fill="FFFFFF"/>
          <w:lang w:val="en-US"/>
        </w:rPr>
        <w:t>logistics expert</w:t>
      </w:r>
      <w:r w:rsidR="004C0C11">
        <w:rPr>
          <w:shd w:val="clear" w:color="auto" w:fill="FFFFFF"/>
          <w:lang w:val="en-US"/>
        </w:rPr>
        <w:t xml:space="preserve"> at Chalmers points out that </w:t>
      </w:r>
      <w:r w:rsidR="006D6850">
        <w:rPr>
          <w:shd w:val="clear" w:color="auto" w:fill="FFFFFF"/>
          <w:lang w:val="en-US"/>
        </w:rPr>
        <w:t xml:space="preserve">communication is where you have a lot to work on in order to achieve more efficient construction logistics. </w:t>
      </w:r>
    </w:p>
    <w:p w14:paraId="6701D85E" w14:textId="77777777" w:rsidR="006C4421" w:rsidRDefault="006C4421" w:rsidP="00A61F7C">
      <w:pPr>
        <w:rPr>
          <w:shd w:val="clear" w:color="auto" w:fill="FFFFFF"/>
          <w:lang w:val="en-US"/>
        </w:rPr>
      </w:pPr>
    </w:p>
    <w:p w14:paraId="7D21E1DC" w14:textId="1BEA5E46" w:rsidR="00A61F7C" w:rsidRPr="004A1F02" w:rsidRDefault="00360218" w:rsidP="00A61F7C">
      <w:pPr>
        <w:rPr>
          <w:shd w:val="clear" w:color="auto" w:fill="FFFFFF"/>
          <w:lang w:val="en-US"/>
        </w:rPr>
      </w:pPr>
      <w:r w:rsidRPr="00A474DB">
        <w:rPr>
          <w:shd w:val="clear" w:color="auto" w:fill="FFFFFF"/>
          <w:lang w:val="en-US"/>
        </w:rPr>
        <w:t xml:space="preserve">Skanska, </w:t>
      </w:r>
      <w:r w:rsidR="00642EB7" w:rsidRPr="00A474DB">
        <w:rPr>
          <w:shd w:val="clear" w:color="auto" w:fill="FFFFFF"/>
          <w:lang w:val="en-US"/>
        </w:rPr>
        <w:t xml:space="preserve">Bygg Sjögren, </w:t>
      </w:r>
      <w:r w:rsidR="002F2CA7" w:rsidRPr="00A474DB">
        <w:rPr>
          <w:shd w:val="clear" w:color="auto" w:fill="FFFFFF"/>
          <w:lang w:val="en-US"/>
        </w:rPr>
        <w:t xml:space="preserve">Veidekke, </w:t>
      </w:r>
      <w:proofErr w:type="spellStart"/>
      <w:r w:rsidR="007A11A4" w:rsidRPr="00A474DB">
        <w:rPr>
          <w:shd w:val="clear" w:color="auto" w:fill="FFFFFF"/>
          <w:lang w:val="en-US"/>
        </w:rPr>
        <w:t>Bygglogistik</w:t>
      </w:r>
      <w:proofErr w:type="spellEnd"/>
      <w:r w:rsidR="007A11A4" w:rsidRPr="00A474DB">
        <w:rPr>
          <w:shd w:val="clear" w:color="auto" w:fill="FFFFFF"/>
          <w:lang w:val="en-US"/>
        </w:rPr>
        <w:t xml:space="preserve">, </w:t>
      </w:r>
      <w:proofErr w:type="spellStart"/>
      <w:r w:rsidR="00472C5A" w:rsidRPr="00A474DB">
        <w:rPr>
          <w:shd w:val="clear" w:color="auto" w:fill="FFFFFF"/>
          <w:lang w:val="en-US"/>
        </w:rPr>
        <w:t>AFRY</w:t>
      </w:r>
      <w:proofErr w:type="spellEnd"/>
      <w:r w:rsidR="007A044C" w:rsidRPr="00A474DB">
        <w:rPr>
          <w:shd w:val="clear" w:color="auto" w:fill="FFFFFF"/>
          <w:lang w:val="en-US"/>
        </w:rPr>
        <w:t xml:space="preserve"> and </w:t>
      </w:r>
      <w:proofErr w:type="spellStart"/>
      <w:r w:rsidR="007A044C" w:rsidRPr="00A474DB">
        <w:rPr>
          <w:shd w:val="clear" w:color="auto" w:fill="FFFFFF"/>
          <w:lang w:val="en-US"/>
        </w:rPr>
        <w:t>Sydsten</w:t>
      </w:r>
      <w:proofErr w:type="spellEnd"/>
      <w:r w:rsidR="007A044C" w:rsidRPr="00A474DB">
        <w:rPr>
          <w:shd w:val="clear" w:color="auto" w:fill="FFFFFF"/>
          <w:lang w:val="en-US"/>
        </w:rPr>
        <w:t xml:space="preserve"> </w:t>
      </w:r>
      <w:proofErr w:type="spellStart"/>
      <w:r w:rsidR="007A044C" w:rsidRPr="00A474DB">
        <w:rPr>
          <w:shd w:val="clear" w:color="auto" w:fill="FFFFFF"/>
          <w:lang w:val="en-US"/>
        </w:rPr>
        <w:t>Betong</w:t>
      </w:r>
      <w:proofErr w:type="spellEnd"/>
      <w:r w:rsidR="007A044C" w:rsidRPr="00A474DB">
        <w:rPr>
          <w:shd w:val="clear" w:color="auto" w:fill="FFFFFF"/>
          <w:lang w:val="en-US"/>
        </w:rPr>
        <w:t xml:space="preserve"> all agree on </w:t>
      </w:r>
      <w:r w:rsidR="00A474DB" w:rsidRPr="00A474DB">
        <w:rPr>
          <w:shd w:val="clear" w:color="auto" w:fill="FFFFFF"/>
          <w:lang w:val="en-US"/>
        </w:rPr>
        <w:t>the interplay between co</w:t>
      </w:r>
      <w:r w:rsidR="00A474DB">
        <w:rPr>
          <w:shd w:val="clear" w:color="auto" w:fill="FFFFFF"/>
          <w:lang w:val="en-US"/>
        </w:rPr>
        <w:t xml:space="preserve">mmunication and logistics can result in </w:t>
      </w:r>
      <w:r w:rsidR="00D75DCF">
        <w:rPr>
          <w:shd w:val="clear" w:color="auto" w:fill="FFFFFF"/>
          <w:lang w:val="en-US"/>
        </w:rPr>
        <w:t xml:space="preserve">more efficient construction logistics. </w:t>
      </w:r>
      <w:r w:rsidR="00B96BD1">
        <w:rPr>
          <w:shd w:val="clear" w:color="auto" w:fill="FFFFFF"/>
          <w:lang w:val="en-US"/>
        </w:rPr>
        <w:t>Furthermore,</w:t>
      </w:r>
      <w:r w:rsidR="00832A50">
        <w:rPr>
          <w:shd w:val="clear" w:color="auto" w:fill="FFFFFF"/>
          <w:lang w:val="en-US"/>
        </w:rPr>
        <w:t xml:space="preserve"> Thunberg </w:t>
      </w:r>
      <w:r w:rsidR="00D263C7">
        <w:rPr>
          <w:shd w:val="clear" w:color="auto" w:fill="FFFFFF"/>
          <w:lang w:val="en-US"/>
        </w:rPr>
        <w:t xml:space="preserve">&amp; Persson (2014) </w:t>
      </w:r>
      <w:r w:rsidR="006938CA">
        <w:rPr>
          <w:shd w:val="clear" w:color="auto" w:fill="FFFFFF"/>
          <w:lang w:val="en-US"/>
        </w:rPr>
        <w:t>mentions</w:t>
      </w:r>
      <w:r w:rsidR="00A140D9">
        <w:rPr>
          <w:shd w:val="clear" w:color="auto" w:fill="FFFFFF"/>
          <w:lang w:val="en-US"/>
        </w:rPr>
        <w:t xml:space="preserve"> the amount of the goods shipped </w:t>
      </w:r>
      <w:r w:rsidR="0056205F">
        <w:rPr>
          <w:shd w:val="clear" w:color="auto" w:fill="FFFFFF"/>
          <w:lang w:val="en-US"/>
        </w:rPr>
        <w:t xml:space="preserve">that </w:t>
      </w:r>
      <w:r w:rsidR="00AB7659">
        <w:rPr>
          <w:shd w:val="clear" w:color="auto" w:fill="FFFFFF"/>
          <w:lang w:val="en-US"/>
        </w:rPr>
        <w:t>meet the seven rights requirements</w:t>
      </w:r>
      <w:r w:rsidR="006938CA">
        <w:rPr>
          <w:shd w:val="clear" w:color="auto" w:fill="FFFFFF"/>
          <w:lang w:val="en-US"/>
        </w:rPr>
        <w:t xml:space="preserve"> is about 38%</w:t>
      </w:r>
      <w:r w:rsidR="00656DA0">
        <w:rPr>
          <w:shd w:val="clear" w:color="auto" w:fill="FFFFFF"/>
          <w:lang w:val="en-US"/>
        </w:rPr>
        <w:t>.</w:t>
      </w:r>
      <w:r w:rsidR="00C26D2C">
        <w:rPr>
          <w:shd w:val="clear" w:color="auto" w:fill="FFFFFF"/>
          <w:lang w:val="en-US"/>
        </w:rPr>
        <w:t xml:space="preserve"> </w:t>
      </w:r>
      <w:r w:rsidR="00DB4AC5">
        <w:rPr>
          <w:shd w:val="clear" w:color="auto" w:fill="FFFFFF"/>
          <w:lang w:val="en-US"/>
        </w:rPr>
        <w:t>According to S</w:t>
      </w:r>
      <w:r w:rsidR="00C26D2C">
        <w:rPr>
          <w:shd w:val="clear" w:color="auto" w:fill="FFFFFF"/>
          <w:lang w:val="en-US"/>
        </w:rPr>
        <w:t>kanska</w:t>
      </w:r>
      <w:r w:rsidR="00DB4AC5">
        <w:rPr>
          <w:shd w:val="clear" w:color="auto" w:fill="FFFFFF"/>
          <w:lang w:val="en-US"/>
        </w:rPr>
        <w:t>,</w:t>
      </w:r>
      <w:r w:rsidR="00853ADA">
        <w:rPr>
          <w:shd w:val="clear" w:color="auto" w:fill="FFFFFF"/>
          <w:lang w:val="en-US"/>
        </w:rPr>
        <w:t xml:space="preserve"> </w:t>
      </w:r>
      <w:r w:rsidR="00397FCF">
        <w:rPr>
          <w:shd w:val="clear" w:color="auto" w:fill="FFFFFF"/>
          <w:lang w:val="en-US"/>
        </w:rPr>
        <w:t xml:space="preserve">Bygg Sjögren </w:t>
      </w:r>
      <w:r w:rsidR="00853ADA">
        <w:rPr>
          <w:shd w:val="clear" w:color="auto" w:fill="FFFFFF"/>
          <w:lang w:val="en-US"/>
        </w:rPr>
        <w:t xml:space="preserve">and </w:t>
      </w:r>
      <w:proofErr w:type="spellStart"/>
      <w:r w:rsidR="00DB4AC5">
        <w:rPr>
          <w:shd w:val="clear" w:color="auto" w:fill="FFFFFF"/>
          <w:lang w:val="en-US"/>
        </w:rPr>
        <w:t>Bygglogistik</w:t>
      </w:r>
      <w:proofErr w:type="spellEnd"/>
      <w:r w:rsidR="00333BFA">
        <w:rPr>
          <w:shd w:val="clear" w:color="auto" w:fill="FFFFFF"/>
          <w:lang w:val="en-US"/>
        </w:rPr>
        <w:t xml:space="preserve"> these problems are caused partly by bad communication, as they all mentioned the </w:t>
      </w:r>
      <w:r w:rsidR="006B2EB1">
        <w:rPr>
          <w:shd w:val="clear" w:color="auto" w:fill="FFFFFF"/>
          <w:lang w:val="en-US"/>
        </w:rPr>
        <w:t xml:space="preserve">poor delivery </w:t>
      </w:r>
      <w:r w:rsidR="00580817">
        <w:rPr>
          <w:shd w:val="clear" w:color="auto" w:fill="FFFFFF"/>
          <w:lang w:val="en-US"/>
        </w:rPr>
        <w:t>times in</w:t>
      </w:r>
      <w:r w:rsidR="006B2EB1">
        <w:rPr>
          <w:shd w:val="clear" w:color="auto" w:fill="FFFFFF"/>
          <w:lang w:val="en-US"/>
        </w:rPr>
        <w:t xml:space="preserve"> several </w:t>
      </w:r>
      <w:r w:rsidR="00580817">
        <w:rPr>
          <w:shd w:val="clear" w:color="auto" w:fill="FFFFFF"/>
          <w:lang w:val="en-US"/>
        </w:rPr>
        <w:t>occasions.</w:t>
      </w:r>
      <w:r w:rsidR="00555BB8">
        <w:rPr>
          <w:shd w:val="clear" w:color="auto" w:fill="FFFFFF"/>
          <w:lang w:val="en-US"/>
        </w:rPr>
        <w:t xml:space="preserve"> The business manager mentions that </w:t>
      </w:r>
      <w:r w:rsidR="00C20A4A">
        <w:rPr>
          <w:shd w:val="clear" w:color="auto" w:fill="FFFFFF"/>
          <w:lang w:val="en-US"/>
        </w:rPr>
        <w:t xml:space="preserve">in order to achieve a successful construction logistics plan, the key </w:t>
      </w:r>
      <w:r w:rsidR="00C816AD">
        <w:rPr>
          <w:shd w:val="clear" w:color="auto" w:fill="FFFFFF"/>
          <w:lang w:val="en-US"/>
        </w:rPr>
        <w:t xml:space="preserve">is communicating and informing </w:t>
      </w:r>
      <w:r w:rsidR="00E05BBF">
        <w:rPr>
          <w:shd w:val="clear" w:color="auto" w:fill="FFFFFF"/>
          <w:lang w:val="en-US"/>
        </w:rPr>
        <w:t>the colleagues</w:t>
      </w:r>
      <w:r w:rsidR="00CC0A9C">
        <w:rPr>
          <w:shd w:val="clear" w:color="auto" w:fill="FFFFFF"/>
          <w:lang w:val="en-US"/>
        </w:rPr>
        <w:t xml:space="preserve"> at the construction site. </w:t>
      </w:r>
      <w:r w:rsidR="00863EEA">
        <w:rPr>
          <w:shd w:val="clear" w:color="auto" w:fill="FFFFFF"/>
          <w:lang w:val="en-US"/>
        </w:rPr>
        <w:t xml:space="preserve">Sullivan et al. (2010) agrees with this by </w:t>
      </w:r>
      <w:r w:rsidR="001308BD">
        <w:rPr>
          <w:shd w:val="clear" w:color="auto" w:fill="FFFFFF"/>
          <w:lang w:val="en-US"/>
        </w:rPr>
        <w:t xml:space="preserve">mentioning </w:t>
      </w:r>
      <w:r w:rsidR="00892F4C">
        <w:rPr>
          <w:shd w:val="clear" w:color="auto" w:fill="FFFFFF"/>
          <w:lang w:val="en-US"/>
        </w:rPr>
        <w:t xml:space="preserve">how to succeed with communication in construction logistics. </w:t>
      </w:r>
      <w:r w:rsidR="004169F2">
        <w:rPr>
          <w:shd w:val="clear" w:color="auto" w:fill="FFFFFF"/>
          <w:lang w:val="en-US"/>
        </w:rPr>
        <w:t>According to Sullivan et al. (2010) t</w:t>
      </w:r>
      <w:r w:rsidR="00892F4C">
        <w:rPr>
          <w:shd w:val="clear" w:color="auto" w:fill="FFFFFF"/>
          <w:lang w:val="en-US"/>
        </w:rPr>
        <w:t xml:space="preserve">he </w:t>
      </w:r>
      <w:r w:rsidR="004169F2">
        <w:rPr>
          <w:shd w:val="clear" w:color="auto" w:fill="FFFFFF"/>
          <w:lang w:val="en-US"/>
        </w:rPr>
        <w:t xml:space="preserve">quick </w:t>
      </w:r>
      <w:r w:rsidR="00892F4C">
        <w:rPr>
          <w:shd w:val="clear" w:color="auto" w:fill="FFFFFF"/>
          <w:lang w:val="en-US"/>
        </w:rPr>
        <w:t xml:space="preserve">dissemination of </w:t>
      </w:r>
      <w:r w:rsidR="00572BC0">
        <w:rPr>
          <w:shd w:val="clear" w:color="auto" w:fill="FFFFFF"/>
          <w:lang w:val="en-US"/>
        </w:rPr>
        <w:t xml:space="preserve">information </w:t>
      </w:r>
      <w:r w:rsidR="004169F2">
        <w:rPr>
          <w:shd w:val="clear" w:color="auto" w:fill="FFFFFF"/>
          <w:lang w:val="en-US"/>
        </w:rPr>
        <w:t xml:space="preserve">is the most important thing as those involved in the project must stay up to date </w:t>
      </w:r>
      <w:r w:rsidR="000F770C">
        <w:rPr>
          <w:shd w:val="clear" w:color="auto" w:fill="FFFFFF"/>
          <w:lang w:val="en-US"/>
        </w:rPr>
        <w:t xml:space="preserve">at all times. </w:t>
      </w:r>
    </w:p>
    <w:p w14:paraId="5514CD2C" w14:textId="77777777" w:rsidR="003C7F2A" w:rsidRDefault="003C7F2A" w:rsidP="00A61F7C">
      <w:pPr>
        <w:rPr>
          <w:lang w:val="en-GB"/>
        </w:rPr>
      </w:pPr>
    </w:p>
    <w:p w14:paraId="16878E7E" w14:textId="3599CD01" w:rsidR="0066269D" w:rsidRDefault="001A4F4A" w:rsidP="00A61F7C">
      <w:pPr>
        <w:rPr>
          <w:lang w:val="en-GB"/>
        </w:rPr>
      </w:pPr>
      <w:r>
        <w:rPr>
          <w:lang w:val="en-GB"/>
        </w:rPr>
        <w:t xml:space="preserve">There have been divided </w:t>
      </w:r>
      <w:r w:rsidR="00DE37BB">
        <w:rPr>
          <w:lang w:val="en-GB"/>
        </w:rPr>
        <w:t xml:space="preserve">opinions </w:t>
      </w:r>
      <w:r w:rsidR="00840BA5">
        <w:rPr>
          <w:lang w:val="en-GB"/>
        </w:rPr>
        <w:t>on the subject r</w:t>
      </w:r>
      <w:r w:rsidR="00A8745C">
        <w:rPr>
          <w:lang w:val="en-GB"/>
        </w:rPr>
        <w:t>egarding collaboration</w:t>
      </w:r>
      <w:r w:rsidR="00840BA5">
        <w:rPr>
          <w:lang w:val="en-GB"/>
        </w:rPr>
        <w:t xml:space="preserve">. </w:t>
      </w:r>
      <w:r w:rsidR="00C506C1">
        <w:rPr>
          <w:lang w:val="en-GB"/>
        </w:rPr>
        <w:t xml:space="preserve">The </w:t>
      </w:r>
      <w:r w:rsidR="00F23DB2">
        <w:rPr>
          <w:lang w:val="en-GB"/>
        </w:rPr>
        <w:t>logistics expert</w:t>
      </w:r>
      <w:r w:rsidR="00C506C1">
        <w:rPr>
          <w:lang w:val="en-GB"/>
        </w:rPr>
        <w:t xml:space="preserve"> at Chalmers </w:t>
      </w:r>
      <w:r w:rsidR="003D49B9">
        <w:rPr>
          <w:lang w:val="en-GB"/>
        </w:rPr>
        <w:t xml:space="preserve">argues that </w:t>
      </w:r>
      <w:r w:rsidR="00180BCD">
        <w:rPr>
          <w:lang w:val="en-GB"/>
        </w:rPr>
        <w:t>collaboration</w:t>
      </w:r>
      <w:r w:rsidR="00D72532">
        <w:rPr>
          <w:lang w:val="en-GB"/>
        </w:rPr>
        <w:t xml:space="preserve"> in many times</w:t>
      </w:r>
      <w:r w:rsidR="00180BCD">
        <w:rPr>
          <w:lang w:val="en-GB"/>
        </w:rPr>
        <w:t xml:space="preserve"> is not something that is necessary for a </w:t>
      </w:r>
      <w:r w:rsidR="00D9724F">
        <w:rPr>
          <w:lang w:val="en-GB"/>
        </w:rPr>
        <w:t xml:space="preserve">successful construction logistics plan and </w:t>
      </w:r>
      <w:r w:rsidR="006E4BF3">
        <w:rPr>
          <w:lang w:val="en-GB"/>
        </w:rPr>
        <w:t xml:space="preserve">that collaboration </w:t>
      </w:r>
      <w:r w:rsidR="003E1B54">
        <w:rPr>
          <w:lang w:val="en-GB"/>
        </w:rPr>
        <w:t xml:space="preserve">is based on poor planning. </w:t>
      </w:r>
      <w:r w:rsidR="008465B9" w:rsidRPr="008465B9">
        <w:rPr>
          <w:lang w:val="en-US"/>
        </w:rPr>
        <w:t xml:space="preserve"> </w:t>
      </w:r>
      <w:r w:rsidR="008465B9" w:rsidRPr="008465B9">
        <w:rPr>
          <w:lang w:val="en-GB"/>
        </w:rPr>
        <w:t xml:space="preserve">At the same time, several authors, such as </w:t>
      </w:r>
      <w:proofErr w:type="spellStart"/>
      <w:r w:rsidR="008465B9" w:rsidRPr="008465B9">
        <w:rPr>
          <w:lang w:val="en-GB"/>
        </w:rPr>
        <w:t>Audy</w:t>
      </w:r>
      <w:proofErr w:type="spellEnd"/>
      <w:r w:rsidR="008465B9" w:rsidRPr="008465B9">
        <w:rPr>
          <w:lang w:val="en-GB"/>
        </w:rPr>
        <w:t xml:space="preserve">, </w:t>
      </w:r>
      <w:proofErr w:type="spellStart"/>
      <w:r w:rsidR="008465B9" w:rsidRPr="008465B9">
        <w:rPr>
          <w:lang w:val="en-GB"/>
        </w:rPr>
        <w:t>Lehoux</w:t>
      </w:r>
      <w:proofErr w:type="spellEnd"/>
      <w:r w:rsidR="008465B9" w:rsidRPr="008465B9">
        <w:rPr>
          <w:lang w:val="en-GB"/>
        </w:rPr>
        <w:t xml:space="preserve">, </w:t>
      </w:r>
      <w:proofErr w:type="spellStart"/>
      <w:r w:rsidR="008465B9" w:rsidRPr="008465B9">
        <w:rPr>
          <w:lang w:val="en-GB"/>
        </w:rPr>
        <w:t>D'Amours</w:t>
      </w:r>
      <w:proofErr w:type="spellEnd"/>
      <w:r w:rsidR="008465B9" w:rsidRPr="008465B9">
        <w:rPr>
          <w:lang w:val="en-GB"/>
        </w:rPr>
        <w:t xml:space="preserve">, &amp; </w:t>
      </w:r>
      <w:proofErr w:type="spellStart"/>
      <w:r w:rsidR="008465B9" w:rsidRPr="008465B9">
        <w:rPr>
          <w:lang w:val="en-GB"/>
        </w:rPr>
        <w:t>Rönnqvist</w:t>
      </w:r>
      <w:proofErr w:type="spellEnd"/>
      <w:r w:rsidR="008465B9" w:rsidRPr="008465B9">
        <w:rPr>
          <w:lang w:val="en-GB"/>
        </w:rPr>
        <w:t xml:space="preserve"> (2010) and Dubois &amp; </w:t>
      </w:r>
      <w:proofErr w:type="spellStart"/>
      <w:r w:rsidR="008465B9" w:rsidRPr="008465B9">
        <w:rPr>
          <w:lang w:val="en-GB"/>
        </w:rPr>
        <w:t>Gadde</w:t>
      </w:r>
      <w:proofErr w:type="spellEnd"/>
      <w:r w:rsidR="008465B9" w:rsidRPr="008465B9">
        <w:rPr>
          <w:lang w:val="en-GB"/>
        </w:rPr>
        <w:t xml:space="preserve"> (2002), argue that collaborations in construction logistics are important and directly related to the project's success. </w:t>
      </w:r>
      <w:proofErr w:type="spellStart"/>
      <w:r w:rsidR="008465B9" w:rsidRPr="008465B9">
        <w:rPr>
          <w:lang w:val="en-GB"/>
        </w:rPr>
        <w:t>Audy</w:t>
      </w:r>
      <w:proofErr w:type="spellEnd"/>
      <w:r w:rsidR="008465B9" w:rsidRPr="008465B9">
        <w:rPr>
          <w:lang w:val="en-GB"/>
        </w:rPr>
        <w:t xml:space="preserve">, </w:t>
      </w:r>
      <w:proofErr w:type="spellStart"/>
      <w:r w:rsidR="008465B9" w:rsidRPr="008465B9">
        <w:rPr>
          <w:lang w:val="en-GB"/>
        </w:rPr>
        <w:t>Lehoux</w:t>
      </w:r>
      <w:proofErr w:type="spellEnd"/>
      <w:r w:rsidR="008465B9" w:rsidRPr="008465B9">
        <w:rPr>
          <w:lang w:val="en-GB"/>
        </w:rPr>
        <w:t xml:space="preserve">, </w:t>
      </w:r>
      <w:proofErr w:type="spellStart"/>
      <w:r w:rsidR="008465B9" w:rsidRPr="008465B9">
        <w:rPr>
          <w:lang w:val="en-GB"/>
        </w:rPr>
        <w:t>D'Amours</w:t>
      </w:r>
      <w:proofErr w:type="spellEnd"/>
      <w:r w:rsidR="008465B9" w:rsidRPr="008465B9">
        <w:rPr>
          <w:lang w:val="en-GB"/>
        </w:rPr>
        <w:t xml:space="preserve">, &amp; </w:t>
      </w:r>
      <w:proofErr w:type="spellStart"/>
      <w:r w:rsidR="008465B9" w:rsidRPr="008465B9">
        <w:rPr>
          <w:lang w:val="en-GB"/>
        </w:rPr>
        <w:t>Rönnqvist</w:t>
      </w:r>
      <w:proofErr w:type="spellEnd"/>
      <w:r w:rsidR="008465B9" w:rsidRPr="008465B9">
        <w:rPr>
          <w:lang w:val="en-GB"/>
        </w:rPr>
        <w:t xml:space="preserve"> (2010) claim in their study that good cooperation between actors on construction sites results in a more efficient construction process.</w:t>
      </w:r>
      <w:r w:rsidR="0058637A">
        <w:rPr>
          <w:lang w:val="en-GB"/>
        </w:rPr>
        <w:t xml:space="preserve"> </w:t>
      </w:r>
      <w:r w:rsidR="00A91D54">
        <w:rPr>
          <w:lang w:val="en-GB"/>
        </w:rPr>
        <w:t>Meanwhile</w:t>
      </w:r>
      <w:r w:rsidR="0066269D">
        <w:rPr>
          <w:lang w:val="en-GB"/>
        </w:rPr>
        <w:t xml:space="preserve"> </w:t>
      </w:r>
      <w:r w:rsidR="00B65944">
        <w:rPr>
          <w:lang w:val="en-GB"/>
        </w:rPr>
        <w:t xml:space="preserve">the </w:t>
      </w:r>
      <w:r w:rsidR="00960DB5">
        <w:rPr>
          <w:lang w:val="en-GB"/>
        </w:rPr>
        <w:t>operating manager at Skanska</w:t>
      </w:r>
      <w:r w:rsidR="00D1670F">
        <w:rPr>
          <w:lang w:val="en-GB"/>
        </w:rPr>
        <w:t xml:space="preserve"> and the project manager at </w:t>
      </w:r>
      <w:proofErr w:type="spellStart"/>
      <w:r w:rsidR="00D1670F">
        <w:rPr>
          <w:lang w:val="en-GB"/>
        </w:rPr>
        <w:t>Bygg</w:t>
      </w:r>
      <w:proofErr w:type="spellEnd"/>
      <w:r w:rsidR="00D1670F">
        <w:rPr>
          <w:lang w:val="en-GB"/>
        </w:rPr>
        <w:t xml:space="preserve"> </w:t>
      </w:r>
      <w:proofErr w:type="spellStart"/>
      <w:r w:rsidR="00D1670F">
        <w:rPr>
          <w:lang w:val="en-GB"/>
        </w:rPr>
        <w:t>Sjögr</w:t>
      </w:r>
      <w:r w:rsidR="00D62404">
        <w:rPr>
          <w:lang w:val="en-GB"/>
        </w:rPr>
        <w:t>e</w:t>
      </w:r>
      <w:r w:rsidR="00D1670F">
        <w:rPr>
          <w:lang w:val="en-GB"/>
        </w:rPr>
        <w:t>n</w:t>
      </w:r>
      <w:proofErr w:type="spellEnd"/>
      <w:r w:rsidR="00D1670F">
        <w:rPr>
          <w:lang w:val="en-GB"/>
        </w:rPr>
        <w:t xml:space="preserve"> </w:t>
      </w:r>
      <w:r w:rsidR="00E21F03">
        <w:rPr>
          <w:lang w:val="en-GB"/>
        </w:rPr>
        <w:t xml:space="preserve">both thinks that </w:t>
      </w:r>
      <w:r w:rsidR="00854156">
        <w:rPr>
          <w:lang w:val="en-GB"/>
        </w:rPr>
        <w:t xml:space="preserve">a well-functioned collaboration is required to make </w:t>
      </w:r>
      <w:r w:rsidR="00940706">
        <w:rPr>
          <w:lang w:val="en-GB"/>
        </w:rPr>
        <w:t>the logistics work</w:t>
      </w:r>
      <w:r w:rsidR="00FD73E4">
        <w:rPr>
          <w:lang w:val="en-GB"/>
        </w:rPr>
        <w:t>.</w:t>
      </w:r>
    </w:p>
    <w:p w14:paraId="1FBEABD8" w14:textId="77777777" w:rsidR="0065558F" w:rsidRDefault="0065558F" w:rsidP="00A61F7C">
      <w:pPr>
        <w:rPr>
          <w:lang w:val="en-GB"/>
        </w:rPr>
      </w:pPr>
    </w:p>
    <w:p w14:paraId="77905AAD" w14:textId="77777777" w:rsidR="004A1F02" w:rsidRDefault="004A1F02" w:rsidP="00A61F7C">
      <w:pPr>
        <w:rPr>
          <w:lang w:val="en-GB"/>
        </w:rPr>
      </w:pPr>
    </w:p>
    <w:p w14:paraId="74791E02" w14:textId="77777777" w:rsidR="0065558F" w:rsidRDefault="0065558F" w:rsidP="00A61F7C">
      <w:pPr>
        <w:rPr>
          <w:lang w:val="en-GB"/>
        </w:rPr>
      </w:pPr>
    </w:p>
    <w:p w14:paraId="04D21619" w14:textId="77777777" w:rsidR="002E5D71" w:rsidRDefault="002E5D71" w:rsidP="00A61F7C">
      <w:pPr>
        <w:rPr>
          <w:lang w:val="en-GB"/>
        </w:rPr>
      </w:pPr>
    </w:p>
    <w:p w14:paraId="6D4E9556" w14:textId="77777777" w:rsidR="00A61F7C" w:rsidRDefault="00A61F7C" w:rsidP="00A61F7C">
      <w:pPr>
        <w:rPr>
          <w:lang w:val="en-GB"/>
        </w:rPr>
      </w:pPr>
    </w:p>
    <w:p w14:paraId="49452544" w14:textId="2D7ED096" w:rsidR="00BB48F2" w:rsidRPr="00BB48F2" w:rsidRDefault="00044674" w:rsidP="00BB48F2">
      <w:pPr>
        <w:pStyle w:val="Rubrik2"/>
      </w:pPr>
      <w:bookmarkStart w:id="46" w:name="_Toc73618558"/>
      <w:r>
        <w:lastRenderedPageBreak/>
        <w:t>Challenges with logistics communication</w:t>
      </w:r>
      <w:bookmarkEnd w:id="46"/>
    </w:p>
    <w:p w14:paraId="4E0F2669" w14:textId="4EC28CAC" w:rsidR="00952422" w:rsidRPr="003957F6" w:rsidRDefault="00952422" w:rsidP="00952422">
      <w:pPr>
        <w:spacing w:before="240" w:after="240"/>
        <w:rPr>
          <w:lang w:val="en-US"/>
        </w:rPr>
      </w:pPr>
      <w:r w:rsidRPr="003957F6">
        <w:rPr>
          <w:color w:val="000000"/>
          <w:lang w:val="en-US"/>
        </w:rPr>
        <w:t xml:space="preserve">Poor communication resulting in poor delivery times and off schedule deliveries was something mentioned by most of the respondents. </w:t>
      </w:r>
      <w:proofErr w:type="spellStart"/>
      <w:r w:rsidRPr="003957F6">
        <w:rPr>
          <w:color w:val="000000"/>
          <w:lang w:val="en-US"/>
        </w:rPr>
        <w:t>Hoezen</w:t>
      </w:r>
      <w:proofErr w:type="spellEnd"/>
      <w:r w:rsidRPr="003957F6">
        <w:rPr>
          <w:color w:val="000000"/>
          <w:lang w:val="en-US"/>
        </w:rPr>
        <w:t xml:space="preserve"> et. al., (2006) argues that the construction industry’s process effectiveness and efficiency are highly dependent on the quality of the communication that takes place. Carlsson &amp; Josephson (2001) mentions that future building procedures need more informal communication. Emmitt &amp; Gorse (2003) writes in their study that communication is a challenge to deal with, especially on the construction site. Furthermore, Josephson &amp; </w:t>
      </w:r>
      <w:proofErr w:type="spellStart"/>
      <w:r w:rsidRPr="003957F6">
        <w:rPr>
          <w:color w:val="000000"/>
          <w:lang w:val="en-US"/>
        </w:rPr>
        <w:t>Saukkoriipi</w:t>
      </w:r>
      <w:proofErr w:type="spellEnd"/>
      <w:r w:rsidRPr="003957F6">
        <w:rPr>
          <w:color w:val="000000"/>
          <w:lang w:val="en-US"/>
        </w:rPr>
        <w:t xml:space="preserve"> (2007) and </w:t>
      </w:r>
      <w:proofErr w:type="spellStart"/>
      <w:r w:rsidRPr="003957F6">
        <w:rPr>
          <w:color w:val="000000"/>
          <w:lang w:val="en-US"/>
        </w:rPr>
        <w:t>Lindén</w:t>
      </w:r>
      <w:proofErr w:type="spellEnd"/>
      <w:r w:rsidRPr="003957F6">
        <w:rPr>
          <w:color w:val="000000"/>
          <w:lang w:val="en-US"/>
        </w:rPr>
        <w:t xml:space="preserve"> &amp; Josephson (2013) argue that the building industry is highly reliant on materials coming on-site when they are needed. Still, the project manager at Bygg Sjögren mentions that delayed deliveries are a major problem in their recent construction site and feels like the JIT deliveries is not a reliable delivery system, therefore they do not implement this in their projects very often.</w:t>
      </w:r>
    </w:p>
    <w:p w14:paraId="3641737F" w14:textId="0DFBFEB9" w:rsidR="00952422" w:rsidRPr="00952422" w:rsidRDefault="00952422" w:rsidP="00952422">
      <w:pPr>
        <w:spacing w:before="240" w:after="240"/>
        <w:rPr>
          <w:lang w:val="en-US"/>
        </w:rPr>
      </w:pPr>
      <w:r w:rsidRPr="00952422">
        <w:rPr>
          <w:color w:val="000000"/>
          <w:lang w:val="en-US"/>
        </w:rPr>
        <w:t xml:space="preserve">The business manager at </w:t>
      </w:r>
      <w:proofErr w:type="spellStart"/>
      <w:r w:rsidR="002F3DB1">
        <w:rPr>
          <w:color w:val="000000"/>
          <w:lang w:val="en-US"/>
        </w:rPr>
        <w:t>B</w:t>
      </w:r>
      <w:r w:rsidRPr="00952422">
        <w:rPr>
          <w:color w:val="000000"/>
          <w:lang w:val="en-US"/>
        </w:rPr>
        <w:t>ygglogistik</w:t>
      </w:r>
      <w:proofErr w:type="spellEnd"/>
      <w:r w:rsidRPr="00952422">
        <w:rPr>
          <w:color w:val="000000"/>
          <w:lang w:val="en-US"/>
        </w:rPr>
        <w:t xml:space="preserve"> believes that roughly 50% of the construction workers time is spent on waiting and moving materials. According to him, this is partly since construction companies do not own the majority of the deliveries when ordering supplies. The delivery is controlled by the supplier and therefore there is rarely an active communication path. The delivery time can because of this be non-existent and the construction workers need to unload the delivery by themselves. At the same time, Strandberg and Josephson (2005) mentions in their article that the material handling time for the construction workers adds up to 15% of their average work time. According to the operation manager at Skanska, some subcontractors believe that if the material arrives at the workplace on time, the problems will be solved automatically without having a plan about how the unloading of the material is done and how to safely and efficiently transport material to its correct loading place.</w:t>
      </w:r>
      <w:r w:rsidR="00A36BBB">
        <w:rPr>
          <w:lang w:val="en-US"/>
        </w:rPr>
        <w:t xml:space="preserve"> </w:t>
      </w:r>
      <w:proofErr w:type="spellStart"/>
      <w:r w:rsidR="00A36BBB" w:rsidRPr="00A36BBB">
        <w:rPr>
          <w:color w:val="000000"/>
          <w:lang w:val="en-US"/>
        </w:rPr>
        <w:t>Dubios</w:t>
      </w:r>
      <w:proofErr w:type="spellEnd"/>
      <w:r w:rsidR="00A36BBB" w:rsidRPr="00A36BBB">
        <w:rPr>
          <w:color w:val="000000"/>
          <w:lang w:val="en-US"/>
        </w:rPr>
        <w:t xml:space="preserve"> &amp; </w:t>
      </w:r>
      <w:proofErr w:type="spellStart"/>
      <w:r w:rsidR="00A36BBB" w:rsidRPr="00A36BBB">
        <w:rPr>
          <w:color w:val="000000"/>
          <w:lang w:val="en-US"/>
        </w:rPr>
        <w:t>Gadde</w:t>
      </w:r>
      <w:proofErr w:type="spellEnd"/>
      <w:r w:rsidR="00A36BBB" w:rsidRPr="00A36BBB">
        <w:rPr>
          <w:color w:val="000000"/>
          <w:lang w:val="en-US"/>
        </w:rPr>
        <w:t xml:space="preserve"> (2002) claim that several activities can be dependent on each other. They believe that the dependence may be to the extent that one activity cannot be started before the previous activity is completed. This shows that if the previous activity is delayed, the next activity will also be delayed. This in turn can form a chain reaction, which can have a major impact on the project.</w:t>
      </w:r>
      <w:r w:rsidRPr="00952422">
        <w:rPr>
          <w:color w:val="000000"/>
          <w:lang w:val="en-US"/>
        </w:rPr>
        <w:t> </w:t>
      </w:r>
    </w:p>
    <w:p w14:paraId="07F89174" w14:textId="5D28DD32" w:rsidR="00952422" w:rsidRPr="00952422" w:rsidRDefault="00952422" w:rsidP="00952422">
      <w:pPr>
        <w:spacing w:before="240" w:after="240"/>
        <w:rPr>
          <w:lang w:val="en-US"/>
        </w:rPr>
      </w:pPr>
      <w:r w:rsidRPr="00952422">
        <w:rPr>
          <w:color w:val="000000"/>
          <w:lang w:val="en-US"/>
        </w:rPr>
        <w:t xml:space="preserve">Cheng et al. (2010) describes that there are many actors involved in a construction project, such as designers, clients, contractors, sub-contractor, suppliers and manufacturers. This is also true for the smaller construction company Bygg Sjögren, where the project manager mentions the large number of intermediaries as a problem. Briscoe and Dainty (2005) agrees that integration becomes more complex when having several people involved in the same project. This is also noticeable at the smaller construction company Bygg Sjögren. The project manager at Bygg Sjögren feels that it is harder to communicate because of the unclear communication path. </w:t>
      </w:r>
      <w:proofErr w:type="spellStart"/>
      <w:r w:rsidRPr="00952422">
        <w:rPr>
          <w:color w:val="000000"/>
          <w:lang w:val="en-US"/>
        </w:rPr>
        <w:t>Bygglogisti</w:t>
      </w:r>
      <w:r w:rsidR="008A3D9C">
        <w:rPr>
          <w:color w:val="000000"/>
          <w:lang w:val="en-US"/>
        </w:rPr>
        <w:t>k’s</w:t>
      </w:r>
      <w:proofErr w:type="spellEnd"/>
      <w:r w:rsidRPr="00952422">
        <w:rPr>
          <w:color w:val="000000"/>
          <w:lang w:val="en-US"/>
        </w:rPr>
        <w:t xml:space="preserve"> business manager explains that the large number intermediaries originate from all the different actors involved in the construction projects.</w:t>
      </w:r>
    </w:p>
    <w:p w14:paraId="65F0B919" w14:textId="71AC4B47" w:rsidR="00952422" w:rsidRPr="00952422" w:rsidRDefault="00952422" w:rsidP="00952422">
      <w:pPr>
        <w:spacing w:before="240" w:after="240"/>
        <w:rPr>
          <w:lang w:val="en-US"/>
        </w:rPr>
      </w:pPr>
      <w:proofErr w:type="spellStart"/>
      <w:r w:rsidRPr="00952422">
        <w:rPr>
          <w:color w:val="000000"/>
          <w:lang w:val="en-US"/>
        </w:rPr>
        <w:t>Lundesjö</w:t>
      </w:r>
      <w:proofErr w:type="spellEnd"/>
      <w:r w:rsidRPr="00952422">
        <w:rPr>
          <w:color w:val="000000"/>
          <w:lang w:val="en-US"/>
        </w:rPr>
        <w:t xml:space="preserve"> (2015) argues for the importance of communication in the planning phase</w:t>
      </w:r>
      <w:r w:rsidR="004F60CB">
        <w:rPr>
          <w:color w:val="000000"/>
          <w:lang w:val="en-US"/>
        </w:rPr>
        <w:t xml:space="preserve"> and</w:t>
      </w:r>
      <w:r w:rsidRPr="00952422">
        <w:rPr>
          <w:color w:val="000000"/>
          <w:lang w:val="en-US"/>
        </w:rPr>
        <w:t xml:space="preserve"> the </w:t>
      </w:r>
      <w:r w:rsidR="00F23DB2">
        <w:rPr>
          <w:color w:val="000000"/>
          <w:lang w:val="en-US"/>
        </w:rPr>
        <w:t>logistics expert</w:t>
      </w:r>
      <w:r w:rsidRPr="00952422">
        <w:rPr>
          <w:color w:val="000000"/>
          <w:lang w:val="en-US"/>
        </w:rPr>
        <w:t xml:space="preserve"> at Chalmers states that one of the most common issues that could lead to communication difficulties in the construction logistics are poor planning. Operation manager at Skanska agrees with the opinion regarding poor planning and communication. Ying et al. (2014) also mentions that poor preparation is a significant cause of the issues which occur in logistics. According to the production </w:t>
      </w:r>
      <w:r w:rsidRPr="00952422">
        <w:rPr>
          <w:color w:val="000000"/>
          <w:lang w:val="en-US"/>
        </w:rPr>
        <w:lastRenderedPageBreak/>
        <w:t xml:space="preserve">developer at Veidekke, there is a lack of knowledge about the savings potential in applying better communication strategies in the planning phase. He believes that it is of great importance to have communication and its advantages in mind when planning the logistics. The production developer at Veidekke also acknowledges that there is a link between poor planning and late deliveries to the construction site, something that he views as one of the main issues in construction logistics at the moment. The supply chain specialist at </w:t>
      </w:r>
      <w:proofErr w:type="spellStart"/>
      <w:r w:rsidRPr="00952422">
        <w:rPr>
          <w:color w:val="000000"/>
          <w:lang w:val="en-US"/>
        </w:rPr>
        <w:t>AFRY</w:t>
      </w:r>
      <w:proofErr w:type="spellEnd"/>
      <w:r w:rsidRPr="00952422">
        <w:rPr>
          <w:color w:val="000000"/>
          <w:lang w:val="en-US"/>
        </w:rPr>
        <w:t xml:space="preserve"> mentions the communication plan as something of high value in a construction logistics plan. Yet, involving the client in the communication plan and the sharing of information is considered a challenge. </w:t>
      </w:r>
    </w:p>
    <w:p w14:paraId="5EF9E97E" w14:textId="77777777" w:rsidR="00952422" w:rsidRPr="00952422" w:rsidRDefault="00952422" w:rsidP="00952422">
      <w:pPr>
        <w:spacing w:before="240" w:after="240"/>
        <w:rPr>
          <w:lang w:val="en-US"/>
        </w:rPr>
      </w:pPr>
      <w:r w:rsidRPr="00952422">
        <w:rPr>
          <w:color w:val="000000"/>
          <w:shd w:val="clear" w:color="auto" w:fill="FFFFFF"/>
          <w:lang w:val="en-US"/>
        </w:rPr>
        <w:t xml:space="preserve">The TPL company </w:t>
      </w:r>
      <w:proofErr w:type="spellStart"/>
      <w:r w:rsidRPr="00952422">
        <w:rPr>
          <w:color w:val="000000"/>
          <w:shd w:val="clear" w:color="auto" w:fill="FFFFFF"/>
          <w:lang w:val="en-US"/>
        </w:rPr>
        <w:t>Bygglogistik</w:t>
      </w:r>
      <w:proofErr w:type="spellEnd"/>
      <w:r w:rsidRPr="00952422">
        <w:rPr>
          <w:color w:val="000000"/>
          <w:shd w:val="clear" w:color="auto" w:fill="FFFFFF"/>
          <w:lang w:val="en-US"/>
        </w:rPr>
        <w:t xml:space="preserve"> works with communication on a daily basis with meetings and other information-sharing events. However, disadvantages have emerged in Ahl and </w:t>
      </w:r>
      <w:proofErr w:type="spellStart"/>
      <w:r w:rsidRPr="00952422">
        <w:rPr>
          <w:color w:val="000000"/>
          <w:shd w:val="clear" w:color="auto" w:fill="FFFFFF"/>
          <w:lang w:val="en-US"/>
        </w:rPr>
        <w:t>Johanssons</w:t>
      </w:r>
      <w:proofErr w:type="spellEnd"/>
      <w:r w:rsidRPr="00952422">
        <w:rPr>
          <w:color w:val="000000"/>
          <w:shd w:val="clear" w:color="auto" w:fill="FFFFFF"/>
          <w:lang w:val="en-US"/>
        </w:rPr>
        <w:t xml:space="preserve"> (2002) study that the construction companies become too dependent on the TPL companies. However, Briscoe &amp; Dainty (2005) states that difficulties arise in logistics integrations due to the large number of people involved. Thunberg et al. (2017) mentions that knowledge exchange and effective communication is viewed as an important connection between the project's external parties since project risks rely on the quality of communication. Therefore, </w:t>
      </w:r>
      <w:proofErr w:type="spellStart"/>
      <w:r w:rsidRPr="00952422">
        <w:rPr>
          <w:color w:val="000000"/>
          <w:shd w:val="clear" w:color="auto" w:fill="FFFFFF"/>
          <w:lang w:val="en-US"/>
        </w:rPr>
        <w:t>bygglogistik</w:t>
      </w:r>
      <w:proofErr w:type="spellEnd"/>
      <w:r w:rsidRPr="00952422">
        <w:rPr>
          <w:color w:val="000000"/>
          <w:shd w:val="clear" w:color="auto" w:fill="FFFFFF"/>
          <w:lang w:val="en-US"/>
        </w:rPr>
        <w:t xml:space="preserve"> uses their expertise in these areas and assists in making the right choices in order for the project to be more cost-effective. </w:t>
      </w:r>
    </w:p>
    <w:p w14:paraId="140BE121" w14:textId="0DC87057" w:rsidR="00576D38" w:rsidRPr="005B23ED" w:rsidRDefault="00952422" w:rsidP="005B23ED">
      <w:pPr>
        <w:spacing w:before="240" w:after="240"/>
        <w:rPr>
          <w:lang w:val="en-US"/>
        </w:rPr>
      </w:pPr>
      <w:r w:rsidRPr="00952422">
        <w:rPr>
          <w:color w:val="000000"/>
          <w:shd w:val="clear" w:color="auto" w:fill="FFFFFF"/>
          <w:lang w:val="en-US"/>
        </w:rPr>
        <w:t>An old</w:t>
      </w:r>
      <w:r w:rsidR="00646871" w:rsidRPr="00952422">
        <w:rPr>
          <w:color w:val="000000"/>
          <w:shd w:val="clear" w:color="auto" w:fill="FFFFFF"/>
          <w:lang w:val="en-US"/>
        </w:rPr>
        <w:t>-</w:t>
      </w:r>
      <w:r w:rsidRPr="00952422">
        <w:rPr>
          <w:color w:val="000000"/>
          <w:shd w:val="clear" w:color="auto" w:fill="FFFFFF"/>
          <w:lang w:val="en-US"/>
        </w:rPr>
        <w:t>fashioned construction industry is something that the logistics coordinator at FM Management sees as an obstacle. According to him, the same mistakes are being made over and over again and the construction industry is very conservative. Even though attempts have been made to fight this issue, the logistics coordinator at FM Management feels like there isn't a lot of changes being made. However, Sullivan et al. (2010) states that even though poor communication has been documented for a long time, there are still new buildings being constructed and despite the misunderstandings in a project, communication does take place.</w:t>
      </w:r>
    </w:p>
    <w:p w14:paraId="70B6D6FD" w14:textId="2685BF0B" w:rsidR="00576D38" w:rsidRDefault="00576D38" w:rsidP="00576D38">
      <w:pPr>
        <w:rPr>
          <w:lang w:val="en-GB"/>
        </w:rPr>
      </w:pPr>
    </w:p>
    <w:p w14:paraId="2CDD302B" w14:textId="78EBDC33" w:rsidR="00F91B42" w:rsidRPr="00F91B42" w:rsidRDefault="00C64D86" w:rsidP="00F91B42">
      <w:pPr>
        <w:pStyle w:val="Rubrik2"/>
      </w:pPr>
      <w:bookmarkStart w:id="47" w:name="_Toc73618559"/>
      <w:r>
        <w:t>Digital systems</w:t>
      </w:r>
      <w:bookmarkEnd w:id="47"/>
    </w:p>
    <w:p w14:paraId="46975E73" w14:textId="77777777" w:rsidR="007C48A7" w:rsidRDefault="007C48A7" w:rsidP="007C48A7">
      <w:pPr>
        <w:rPr>
          <w:lang w:val="en-GB"/>
        </w:rPr>
      </w:pPr>
    </w:p>
    <w:p w14:paraId="11F7EB94" w14:textId="7C022D01" w:rsidR="00F36096" w:rsidRPr="00766E27" w:rsidRDefault="00F36096" w:rsidP="00F36096">
      <w:pPr>
        <w:rPr>
          <w:lang w:val="en-US"/>
        </w:rPr>
      </w:pPr>
      <w:r w:rsidRPr="00766E27">
        <w:rPr>
          <w:color w:val="000000"/>
          <w:lang w:val="en-US"/>
        </w:rPr>
        <w:t xml:space="preserve">Thunberg (2016) mentions that although it is difficult to conclude that a digital tool by itself would result in a significant improvement for the construction industry, it may however be used as a helping tool to increase project efficiency. Concluding the interviews, it can be shown that the majority of the respondents use some type of digital delivery planning tool as an aid to increase efficiency. Although not every company uses digital platforms for physical communication between different people or parties, they all use it as a tool for exchanging information, which can be seen as a communication </w:t>
      </w:r>
      <w:r w:rsidR="00AE49D2">
        <w:rPr>
          <w:color w:val="000000"/>
          <w:lang w:val="en-US"/>
        </w:rPr>
        <w:t>path</w:t>
      </w:r>
      <w:r w:rsidRPr="00766E27">
        <w:rPr>
          <w:color w:val="000000"/>
          <w:lang w:val="en-US"/>
        </w:rPr>
        <w:t xml:space="preserve"> as well.</w:t>
      </w:r>
    </w:p>
    <w:p w14:paraId="6F1544F6" w14:textId="77777777" w:rsidR="00F36096" w:rsidRPr="00766E27" w:rsidRDefault="00F36096" w:rsidP="00F36096">
      <w:pPr>
        <w:rPr>
          <w:lang w:val="en-US"/>
        </w:rPr>
      </w:pPr>
    </w:p>
    <w:p w14:paraId="1E03740D" w14:textId="06ACE81A" w:rsidR="00F36096" w:rsidRPr="00766E27" w:rsidRDefault="00F36096" w:rsidP="00F36096">
      <w:pPr>
        <w:rPr>
          <w:lang w:val="en-US"/>
        </w:rPr>
      </w:pPr>
      <w:r w:rsidRPr="00766E27">
        <w:rPr>
          <w:color w:val="000000"/>
          <w:lang w:val="en-US"/>
        </w:rPr>
        <w:t xml:space="preserve">According to the </w:t>
      </w:r>
      <w:r w:rsidR="00F23DB2">
        <w:rPr>
          <w:color w:val="000000"/>
          <w:lang w:val="en-US"/>
        </w:rPr>
        <w:t>logistics expert</w:t>
      </w:r>
      <w:r w:rsidRPr="00766E27">
        <w:rPr>
          <w:color w:val="000000"/>
          <w:lang w:val="en-US"/>
        </w:rPr>
        <w:t xml:space="preserve"> at Chalmers, digital delivery calendars have become more popular over time and serve very well for construction firms. The digital tools assist construction companies in obtaining an understanding of what needs to be delivered, where it needs to be delivered, and what is required on the construction site. Furthermore, according to the </w:t>
      </w:r>
      <w:r w:rsidR="00F23DB2">
        <w:rPr>
          <w:color w:val="000000"/>
          <w:lang w:val="en-US"/>
        </w:rPr>
        <w:t>logistics expert</w:t>
      </w:r>
      <w:r w:rsidRPr="00766E27">
        <w:rPr>
          <w:color w:val="000000"/>
          <w:lang w:val="en-US"/>
        </w:rPr>
        <w:t xml:space="preserve"> at Chalmers, the link between purchasing and logistics has not performed well. Currently, two different systems are used but it would have been easier and more useful if a single method could </w:t>
      </w:r>
      <w:r w:rsidRPr="00766E27">
        <w:rPr>
          <w:color w:val="000000"/>
          <w:lang w:val="en-US"/>
        </w:rPr>
        <w:lastRenderedPageBreak/>
        <w:t>incorporate buying and logistics.</w:t>
      </w:r>
      <w:r w:rsidR="00F87AFD">
        <w:rPr>
          <w:color w:val="000000"/>
          <w:lang w:val="en-US"/>
        </w:rPr>
        <w:t xml:space="preserve"> </w:t>
      </w:r>
      <w:r w:rsidRPr="00766E27">
        <w:rPr>
          <w:color w:val="000000"/>
          <w:lang w:val="en-US"/>
        </w:rPr>
        <w:t xml:space="preserve">The purchasing system is what establishes the foundation for the whole logistics system, as well as existing agreements. She also mentioned that there are cloud-based digital platforms that link various suppliers, such as </w:t>
      </w:r>
      <w:proofErr w:type="spellStart"/>
      <w:r w:rsidRPr="00766E27">
        <w:rPr>
          <w:color w:val="000000"/>
          <w:lang w:val="en-US"/>
        </w:rPr>
        <w:t>Myloc</w:t>
      </w:r>
      <w:proofErr w:type="spellEnd"/>
      <w:r w:rsidRPr="00766E27">
        <w:rPr>
          <w:color w:val="000000"/>
          <w:lang w:val="en-US"/>
        </w:rPr>
        <w:t>, which is well-known among many construction firms.</w:t>
      </w:r>
    </w:p>
    <w:p w14:paraId="0587D2BE" w14:textId="77777777" w:rsidR="00F36096" w:rsidRPr="00766E27" w:rsidRDefault="00F36096" w:rsidP="00F36096">
      <w:pPr>
        <w:spacing w:before="240" w:after="240"/>
        <w:rPr>
          <w:lang w:val="en-US"/>
        </w:rPr>
      </w:pPr>
      <w:r w:rsidRPr="00766E27">
        <w:rPr>
          <w:color w:val="000000"/>
          <w:lang w:val="en-US"/>
        </w:rPr>
        <w:t xml:space="preserve">The digital cloud-based platform </w:t>
      </w:r>
      <w:proofErr w:type="spellStart"/>
      <w:r w:rsidRPr="00766E27">
        <w:rPr>
          <w:color w:val="000000"/>
          <w:lang w:val="en-US"/>
        </w:rPr>
        <w:t>Myloc</w:t>
      </w:r>
      <w:proofErr w:type="spellEnd"/>
      <w:r w:rsidRPr="00766E27">
        <w:rPr>
          <w:color w:val="000000"/>
          <w:lang w:val="en-US"/>
        </w:rPr>
        <w:t xml:space="preserve"> was used by </w:t>
      </w:r>
      <w:proofErr w:type="spellStart"/>
      <w:r w:rsidRPr="00766E27">
        <w:rPr>
          <w:color w:val="000000"/>
          <w:lang w:val="en-US"/>
        </w:rPr>
        <w:t>AFRY</w:t>
      </w:r>
      <w:proofErr w:type="spellEnd"/>
      <w:r w:rsidRPr="00766E27">
        <w:rPr>
          <w:color w:val="000000"/>
          <w:lang w:val="en-US"/>
        </w:rPr>
        <w:t xml:space="preserve"> in their recent hospital project among other previous projects. Even though the supply chain specialist at </w:t>
      </w:r>
      <w:proofErr w:type="spellStart"/>
      <w:r w:rsidRPr="00766E27">
        <w:rPr>
          <w:color w:val="000000"/>
          <w:lang w:val="en-US"/>
        </w:rPr>
        <w:t>AFRY</w:t>
      </w:r>
      <w:proofErr w:type="spellEnd"/>
      <w:r w:rsidRPr="00766E27">
        <w:rPr>
          <w:color w:val="000000"/>
          <w:lang w:val="en-US"/>
        </w:rPr>
        <w:t xml:space="preserve"> would like the digital platform to be more user-friendly, he is satisfied with the aid the system provides. The problem, according to him, is the unnecessary time it takes to familiarize with the various functions of the program. On the other hand, there are companies that use other digital systems and are praised because of the features and user-friendliness. Logistics coordinator at FM management claims they partly have been hired for a project because the use of their digital system, called </w:t>
      </w:r>
      <w:proofErr w:type="spellStart"/>
      <w:r w:rsidRPr="00766E27">
        <w:rPr>
          <w:color w:val="000000"/>
          <w:lang w:val="en-US"/>
        </w:rPr>
        <w:t>Byggebooking</w:t>
      </w:r>
      <w:proofErr w:type="spellEnd"/>
      <w:r w:rsidRPr="00766E27">
        <w:rPr>
          <w:color w:val="000000"/>
          <w:lang w:val="en-US"/>
        </w:rPr>
        <w:t xml:space="preserve">, was appreciated by both construction companies and clients. With the help of </w:t>
      </w:r>
      <w:proofErr w:type="spellStart"/>
      <w:r w:rsidRPr="00766E27">
        <w:rPr>
          <w:color w:val="000000"/>
          <w:lang w:val="en-US"/>
        </w:rPr>
        <w:t>Byggebooking</w:t>
      </w:r>
      <w:proofErr w:type="spellEnd"/>
      <w:r w:rsidRPr="00766E27">
        <w:rPr>
          <w:color w:val="000000"/>
          <w:lang w:val="en-US"/>
        </w:rPr>
        <w:t>, the logistics coordinator argues that they can efficiently book deliveries, check time slots and easily plan truck deliveries and book time slots on cranes if there are any on the construction site.</w:t>
      </w:r>
    </w:p>
    <w:p w14:paraId="46AC8975" w14:textId="2E9415C3" w:rsidR="00F36096" w:rsidRPr="00766E27" w:rsidRDefault="00F36096" w:rsidP="00F36096">
      <w:pPr>
        <w:spacing w:before="240" w:after="240"/>
        <w:rPr>
          <w:lang w:val="en-US"/>
        </w:rPr>
      </w:pPr>
      <w:r w:rsidRPr="00766E27">
        <w:rPr>
          <w:color w:val="000000"/>
          <w:lang w:val="en-US"/>
        </w:rPr>
        <w:t>Production developer at Veidekke argues that the digital systems can simplify material handling at the construction site. He believes that upon delivery, the supplier can describe the packing of the materials. In this way, the person in charge at the construction site can know if a crane needs to be booked for unloading and handling of materials.</w:t>
      </w:r>
    </w:p>
    <w:p w14:paraId="160B6624" w14:textId="27F4307B" w:rsidR="00F36096" w:rsidRPr="00766E27" w:rsidRDefault="00F36096" w:rsidP="00F36096">
      <w:pPr>
        <w:rPr>
          <w:lang w:val="en-US"/>
        </w:rPr>
      </w:pPr>
      <w:r w:rsidRPr="00766E27">
        <w:rPr>
          <w:color w:val="000000"/>
          <w:lang w:val="en-US"/>
        </w:rPr>
        <w:t xml:space="preserve">However, despite the continuous development of digital tools and technology solutions, the construction industry is somehow reluctant to adopt the new ways to their everyday work, says </w:t>
      </w:r>
      <w:proofErr w:type="spellStart"/>
      <w:r w:rsidRPr="00766E27">
        <w:rPr>
          <w:color w:val="000000"/>
          <w:lang w:val="en-US"/>
        </w:rPr>
        <w:t>Hagenbjörk</w:t>
      </w:r>
      <w:proofErr w:type="spellEnd"/>
      <w:r w:rsidRPr="00766E27">
        <w:rPr>
          <w:color w:val="000000"/>
          <w:lang w:val="en-US"/>
        </w:rPr>
        <w:t xml:space="preserve"> (2014). This was also mentioned by the logistics coordinator at FM Management. He explained that the construction industry is old-fashioned and that if there is unwillingness among the partners, all the planning and coordination of the logistics is worth nothing. Furthermore, the business manager at </w:t>
      </w:r>
      <w:proofErr w:type="spellStart"/>
      <w:r w:rsidRPr="00766E27">
        <w:rPr>
          <w:color w:val="000000"/>
          <w:lang w:val="en-US"/>
        </w:rPr>
        <w:t>Bygglogistik</w:t>
      </w:r>
      <w:proofErr w:type="spellEnd"/>
      <w:r w:rsidRPr="00766E27">
        <w:rPr>
          <w:color w:val="000000"/>
          <w:lang w:val="en-US"/>
        </w:rPr>
        <w:t xml:space="preserve"> also agrees with this viewpoint and mentions that all the parties involved need to dance in order for the logistics plan to work out.</w:t>
      </w:r>
    </w:p>
    <w:p w14:paraId="5B554BBE" w14:textId="77777777" w:rsidR="00D402D9" w:rsidRDefault="00D402D9" w:rsidP="00D402D9">
      <w:pPr>
        <w:rPr>
          <w:lang w:val="en-US"/>
        </w:rPr>
      </w:pPr>
    </w:p>
    <w:p w14:paraId="128AF94D" w14:textId="694419D5" w:rsidR="007C48A7" w:rsidRPr="007C48A7" w:rsidRDefault="007C48A7" w:rsidP="007C48A7">
      <w:pPr>
        <w:pStyle w:val="Rubrik2"/>
      </w:pPr>
      <w:bookmarkStart w:id="48" w:name="_Toc73618560"/>
      <w:r>
        <w:t>Improving digital systems</w:t>
      </w:r>
      <w:bookmarkEnd w:id="48"/>
    </w:p>
    <w:p w14:paraId="4A55EEC3" w14:textId="3E49925A" w:rsidR="00B477DA" w:rsidRPr="00B477DA" w:rsidRDefault="00B477DA" w:rsidP="00B477DA">
      <w:pPr>
        <w:spacing w:before="240" w:after="240"/>
        <w:rPr>
          <w:lang w:val="en-US"/>
        </w:rPr>
      </w:pPr>
      <w:r w:rsidRPr="00B477DA">
        <w:rPr>
          <w:color w:val="000000"/>
          <w:lang w:val="en-US"/>
        </w:rPr>
        <w:t xml:space="preserve">Over time, the projects become more advanced and complex, this is due to the future thinking and innovation that exists in the design industry. Therefore, it is difficult, almost impossible, to use 2D construction methods. In more advanced projects, there must also be a change in working methods and systems (Eastman et al., 2011). The supply chain specialist is very positive about the development of information sharing as it is not so user-friendly today. </w:t>
      </w:r>
      <w:r w:rsidR="00F23DB2">
        <w:rPr>
          <w:color w:val="000000"/>
          <w:lang w:val="en-US"/>
        </w:rPr>
        <w:t>Logistics expert</w:t>
      </w:r>
      <w:r w:rsidRPr="00B477DA">
        <w:rPr>
          <w:color w:val="000000"/>
          <w:lang w:val="en-US"/>
        </w:rPr>
        <w:t xml:space="preserve"> at Chalmers is also looking forward to the development of newer communication methods and feels that it is necessary for the construction processes to flow more smoothly.</w:t>
      </w:r>
    </w:p>
    <w:p w14:paraId="5DB58980" w14:textId="02A27DD8" w:rsidR="00487EE6" w:rsidRPr="00B477DA" w:rsidRDefault="00016471" w:rsidP="00B477DA">
      <w:pPr>
        <w:spacing w:before="240" w:after="240"/>
        <w:rPr>
          <w:lang w:val="en-US"/>
        </w:rPr>
      </w:pPr>
      <w:r w:rsidRPr="00B477DA">
        <w:rPr>
          <w:color w:val="000000"/>
          <w:lang w:val="en-US"/>
        </w:rPr>
        <w:t xml:space="preserve">The interconnection of technological structures, such as BIM, in the construction industry's logistics is critical because insufficient logistics preparation will affect the project's quality and cost. Clients are </w:t>
      </w:r>
      <w:r w:rsidR="00441884" w:rsidRPr="00B477DA">
        <w:rPr>
          <w:color w:val="000000"/>
          <w:lang w:val="en-US"/>
        </w:rPr>
        <w:t>aware</w:t>
      </w:r>
      <w:r w:rsidRPr="00B477DA">
        <w:rPr>
          <w:color w:val="000000"/>
          <w:lang w:val="en-US"/>
        </w:rPr>
        <w:t xml:space="preserve"> of the negative consequences of poor logistics planning </w:t>
      </w:r>
      <w:r w:rsidR="00441884" w:rsidRPr="00B477DA">
        <w:rPr>
          <w:color w:val="000000"/>
          <w:lang w:val="en-US"/>
        </w:rPr>
        <w:t xml:space="preserve">and must therefore be </w:t>
      </w:r>
      <w:r w:rsidR="00A258CC" w:rsidRPr="00B477DA">
        <w:rPr>
          <w:color w:val="000000"/>
          <w:lang w:val="en-US"/>
        </w:rPr>
        <w:t>willing to follow the construction industry's development in terms of IT-solutions and BIM (</w:t>
      </w:r>
      <w:proofErr w:type="spellStart"/>
      <w:r w:rsidR="00A258CC" w:rsidRPr="00B477DA">
        <w:rPr>
          <w:color w:val="000000"/>
          <w:lang w:val="en-US"/>
        </w:rPr>
        <w:t>Lundesjö</w:t>
      </w:r>
      <w:proofErr w:type="spellEnd"/>
      <w:r w:rsidR="00A258CC" w:rsidRPr="00B477DA">
        <w:rPr>
          <w:color w:val="000000"/>
          <w:lang w:val="en-US"/>
        </w:rPr>
        <w:t xml:space="preserve">, 2015). </w:t>
      </w:r>
      <w:r w:rsidR="00D60538" w:rsidRPr="00B477DA">
        <w:rPr>
          <w:color w:val="000000"/>
          <w:lang w:val="en-US"/>
        </w:rPr>
        <w:t xml:space="preserve">Connecting the BIM concept to the logistics is a major move that will make the job easier. The </w:t>
      </w:r>
      <w:r w:rsidR="004F30A2" w:rsidRPr="00B477DA">
        <w:rPr>
          <w:color w:val="000000"/>
          <w:lang w:val="en-US"/>
        </w:rPr>
        <w:lastRenderedPageBreak/>
        <w:t>construction processes</w:t>
      </w:r>
      <w:r w:rsidR="00D60538" w:rsidRPr="00B477DA">
        <w:rPr>
          <w:color w:val="000000"/>
          <w:lang w:val="en-US"/>
        </w:rPr>
        <w:t xml:space="preserve"> become more effective and transparent by making them three-dimensional, believe</w:t>
      </w:r>
      <w:r w:rsidR="001A02B2" w:rsidRPr="00B477DA">
        <w:rPr>
          <w:color w:val="000000"/>
          <w:lang w:val="en-US"/>
        </w:rPr>
        <w:t>s</w:t>
      </w:r>
      <w:r w:rsidR="00D60538" w:rsidRPr="00B477DA">
        <w:rPr>
          <w:color w:val="000000"/>
          <w:lang w:val="en-US"/>
        </w:rPr>
        <w:t xml:space="preserve"> both the Chalmers </w:t>
      </w:r>
      <w:r w:rsidR="00F23DB2">
        <w:rPr>
          <w:color w:val="000000"/>
          <w:lang w:val="en-US"/>
        </w:rPr>
        <w:t>logistics expert</w:t>
      </w:r>
      <w:r w:rsidR="00D60538" w:rsidRPr="00B477DA">
        <w:rPr>
          <w:color w:val="000000"/>
          <w:lang w:val="en-US"/>
        </w:rPr>
        <w:t xml:space="preserve"> and the business manager at </w:t>
      </w:r>
      <w:proofErr w:type="spellStart"/>
      <w:r w:rsidR="00D60538" w:rsidRPr="00B477DA">
        <w:rPr>
          <w:color w:val="000000"/>
          <w:lang w:val="en-US"/>
        </w:rPr>
        <w:t>Bygglogisti</w:t>
      </w:r>
      <w:r w:rsidR="001A02B2" w:rsidRPr="00B477DA">
        <w:rPr>
          <w:color w:val="000000"/>
          <w:lang w:val="en-US"/>
        </w:rPr>
        <w:t>k</w:t>
      </w:r>
      <w:proofErr w:type="spellEnd"/>
      <w:r w:rsidR="001A02B2" w:rsidRPr="00B477DA">
        <w:rPr>
          <w:color w:val="000000"/>
          <w:lang w:val="en-US"/>
        </w:rPr>
        <w:t xml:space="preserve">. </w:t>
      </w:r>
      <w:r w:rsidR="00FF2BDE" w:rsidRPr="00B477DA">
        <w:rPr>
          <w:color w:val="000000"/>
          <w:lang w:val="en-US"/>
        </w:rPr>
        <w:t>Although many stakeholders in the construction industry are open to new thinking and development, there is a resistance when it comes to implementing new digital technologies and tools (</w:t>
      </w:r>
      <w:proofErr w:type="spellStart"/>
      <w:r w:rsidR="00FF2BDE" w:rsidRPr="00B477DA">
        <w:rPr>
          <w:color w:val="000000"/>
          <w:lang w:val="en-US"/>
        </w:rPr>
        <w:t>Hagenbjörk</w:t>
      </w:r>
      <w:proofErr w:type="spellEnd"/>
      <w:r w:rsidR="00FF2BDE" w:rsidRPr="00B477DA">
        <w:rPr>
          <w:color w:val="000000"/>
          <w:lang w:val="en-US"/>
        </w:rPr>
        <w:t>, 2014).</w:t>
      </w:r>
    </w:p>
    <w:p w14:paraId="1868EB77" w14:textId="44D348F5" w:rsidR="00B477DA" w:rsidRPr="00B477DA" w:rsidRDefault="00B477DA" w:rsidP="00B477DA">
      <w:pPr>
        <w:spacing w:before="240" w:after="240"/>
        <w:rPr>
          <w:lang w:val="en-US"/>
        </w:rPr>
      </w:pPr>
      <w:r w:rsidRPr="00B477DA">
        <w:rPr>
          <w:color w:val="000000"/>
          <w:lang w:val="en-US"/>
        </w:rPr>
        <w:t xml:space="preserve">The 3D Site Layout Planning Model, according to van </w:t>
      </w:r>
      <w:proofErr w:type="spellStart"/>
      <w:r w:rsidRPr="00B477DA">
        <w:rPr>
          <w:color w:val="000000"/>
          <w:lang w:val="en-US"/>
        </w:rPr>
        <w:t>Ee</w:t>
      </w:r>
      <w:proofErr w:type="spellEnd"/>
      <w:r w:rsidRPr="00B477DA">
        <w:rPr>
          <w:color w:val="000000"/>
          <w:lang w:val="en-US"/>
        </w:rPr>
        <w:t xml:space="preserve"> (2020), has been found to help in the understanding of the active construction site's possibilities and restrictions, but also the advancement of logistics plans. The Veidekke production developer believes that the priority of future development should be on information exchange and communication because he knows from experience that simple logistics preparation leads to less problems in projects. He also predicts that logistics will become more of a virtual game in the future, with the option of "drag-and-drop" preparation.</w:t>
      </w:r>
    </w:p>
    <w:p w14:paraId="7D95E5AB" w14:textId="7A98C675" w:rsidR="00A258CC" w:rsidRPr="00B05A2E" w:rsidRDefault="00A258CC" w:rsidP="003329C6">
      <w:pPr>
        <w:rPr>
          <w:lang w:val="en-US"/>
        </w:rPr>
      </w:pPr>
    </w:p>
    <w:p w14:paraId="520261BA" w14:textId="77777777" w:rsidR="00A258CC" w:rsidRDefault="00A258CC" w:rsidP="003329C6">
      <w:pPr>
        <w:rPr>
          <w:lang w:val="en-GB"/>
        </w:rPr>
      </w:pPr>
    </w:p>
    <w:p w14:paraId="4C6441A3" w14:textId="77777777" w:rsidR="00C83C75" w:rsidRDefault="00C83C75" w:rsidP="003329C6">
      <w:pPr>
        <w:rPr>
          <w:lang w:val="en-GB"/>
        </w:rPr>
      </w:pPr>
    </w:p>
    <w:p w14:paraId="0124D8BD" w14:textId="77777777" w:rsidR="00C83C75" w:rsidRDefault="00C83C75" w:rsidP="003329C6">
      <w:pPr>
        <w:rPr>
          <w:lang w:val="en-GB"/>
        </w:rPr>
      </w:pPr>
    </w:p>
    <w:p w14:paraId="5398BB7D" w14:textId="77777777" w:rsidR="00C83C75" w:rsidRDefault="00C83C75" w:rsidP="003329C6">
      <w:pPr>
        <w:rPr>
          <w:lang w:val="en-GB"/>
        </w:rPr>
      </w:pPr>
    </w:p>
    <w:p w14:paraId="0F56E08C" w14:textId="77777777" w:rsidR="00C83C75" w:rsidRDefault="00C83C75" w:rsidP="003329C6">
      <w:pPr>
        <w:rPr>
          <w:lang w:val="en-GB"/>
        </w:rPr>
      </w:pPr>
    </w:p>
    <w:p w14:paraId="44BA0B2C" w14:textId="77777777" w:rsidR="00C83C75" w:rsidRDefault="00C83C75" w:rsidP="003329C6">
      <w:pPr>
        <w:rPr>
          <w:lang w:val="en-GB"/>
        </w:rPr>
      </w:pPr>
    </w:p>
    <w:p w14:paraId="5A5F12DF" w14:textId="77777777" w:rsidR="00C83C75" w:rsidRDefault="00C83C75" w:rsidP="003329C6">
      <w:pPr>
        <w:rPr>
          <w:lang w:val="en-GB"/>
        </w:rPr>
      </w:pPr>
    </w:p>
    <w:p w14:paraId="70B4DCCE" w14:textId="77777777" w:rsidR="00C83C75" w:rsidRPr="003329C6" w:rsidRDefault="00C83C75" w:rsidP="003329C6">
      <w:pPr>
        <w:rPr>
          <w:lang w:val="en-GB"/>
        </w:rPr>
      </w:pPr>
    </w:p>
    <w:p w14:paraId="389BA589" w14:textId="77777777" w:rsidR="003B2274" w:rsidRPr="003B2274" w:rsidRDefault="003B2274" w:rsidP="003B2274">
      <w:pPr>
        <w:rPr>
          <w:lang w:val="en-GB"/>
        </w:rPr>
      </w:pPr>
    </w:p>
    <w:p w14:paraId="46F2E192" w14:textId="77777777" w:rsidR="00032180" w:rsidRPr="00032180" w:rsidRDefault="00032180" w:rsidP="00032180">
      <w:pPr>
        <w:rPr>
          <w:lang w:val="en-GB"/>
        </w:rPr>
      </w:pPr>
    </w:p>
    <w:p w14:paraId="4107AA84" w14:textId="230748ED" w:rsidR="007F1891" w:rsidRPr="00AC4EE5" w:rsidRDefault="007F1891" w:rsidP="00AC4EE5">
      <w:pPr>
        <w:rPr>
          <w:lang w:val="en-US"/>
        </w:rPr>
      </w:pPr>
    </w:p>
    <w:p w14:paraId="65ABDF56" w14:textId="5C6FCFA7" w:rsidR="00FA3506" w:rsidRPr="007E614B" w:rsidRDefault="00FA3506" w:rsidP="00FA3506">
      <w:pPr>
        <w:rPr>
          <w:rFonts w:ascii="Times" w:hAnsi="Times"/>
          <w:lang w:val="en-US"/>
        </w:rPr>
      </w:pPr>
    </w:p>
    <w:p w14:paraId="2C362939" w14:textId="77777777" w:rsidR="00AC25C4" w:rsidRPr="00533C4A" w:rsidRDefault="00AC25C4" w:rsidP="00FA3506">
      <w:pPr>
        <w:rPr>
          <w:rFonts w:ascii="Times" w:hAnsi="Times"/>
          <w:color w:val="000000" w:themeColor="text1"/>
          <w:lang w:val="en-US"/>
        </w:rPr>
      </w:pPr>
    </w:p>
    <w:p w14:paraId="532DD13B" w14:textId="77777777" w:rsidR="00BC2064" w:rsidRPr="00BC2064" w:rsidRDefault="00BC2064" w:rsidP="002C57A6">
      <w:pPr>
        <w:autoSpaceDE w:val="0"/>
        <w:autoSpaceDN w:val="0"/>
        <w:adjustRightInd w:val="0"/>
        <w:rPr>
          <w:rFonts w:ascii="Times" w:eastAsiaTheme="minorEastAsia" w:hAnsi="Times"/>
          <w:color w:val="000000" w:themeColor="text1"/>
          <w:lang w:val="en-US" w:eastAsia="en-US"/>
        </w:rPr>
      </w:pPr>
    </w:p>
    <w:p w14:paraId="2DDA8D26" w14:textId="77777777" w:rsidR="00A50635" w:rsidRDefault="00A50635" w:rsidP="00FA3506">
      <w:pPr>
        <w:rPr>
          <w:rFonts w:ascii="Times" w:hAnsi="Times"/>
          <w:lang w:val="en-US"/>
        </w:rPr>
      </w:pPr>
    </w:p>
    <w:p w14:paraId="3C899E65" w14:textId="77777777" w:rsidR="00A50635" w:rsidRDefault="00A50635" w:rsidP="00FA3506">
      <w:pPr>
        <w:rPr>
          <w:rFonts w:ascii="Times" w:hAnsi="Times"/>
          <w:lang w:val="en-US"/>
        </w:rPr>
      </w:pPr>
    </w:p>
    <w:p w14:paraId="1CD76A91" w14:textId="77777777" w:rsidR="00A50635" w:rsidRPr="007E614B" w:rsidRDefault="00A50635" w:rsidP="00FA3506">
      <w:pPr>
        <w:rPr>
          <w:rFonts w:ascii="Times" w:hAnsi="Times"/>
          <w:lang w:val="en-US"/>
        </w:rPr>
      </w:pPr>
    </w:p>
    <w:p w14:paraId="6CDEEB98" w14:textId="77777777" w:rsidR="00FA3506" w:rsidRPr="007E614B" w:rsidRDefault="00FA3506" w:rsidP="00FA3506">
      <w:pPr>
        <w:rPr>
          <w:rFonts w:ascii="Times" w:hAnsi="Times"/>
          <w:lang w:val="en-US"/>
        </w:rPr>
      </w:pPr>
    </w:p>
    <w:p w14:paraId="3F011184" w14:textId="77777777" w:rsidR="00FA3506" w:rsidRPr="007E614B" w:rsidRDefault="00FA3506" w:rsidP="00FA3506">
      <w:pPr>
        <w:rPr>
          <w:rFonts w:ascii="Times" w:hAnsi="Times"/>
          <w:lang w:val="en-US"/>
        </w:rPr>
      </w:pPr>
    </w:p>
    <w:p w14:paraId="2709D2FD" w14:textId="77777777" w:rsidR="00FA3506" w:rsidRPr="007E614B" w:rsidRDefault="00FA3506" w:rsidP="00FA3506">
      <w:pPr>
        <w:rPr>
          <w:rFonts w:ascii="Times" w:hAnsi="Times"/>
          <w:lang w:val="en-US"/>
        </w:rPr>
      </w:pPr>
    </w:p>
    <w:p w14:paraId="3EF00C2D" w14:textId="77777777" w:rsidR="00FA3506" w:rsidRPr="007E614B" w:rsidRDefault="00FA3506" w:rsidP="00FA3506">
      <w:pPr>
        <w:rPr>
          <w:rFonts w:ascii="Times" w:hAnsi="Times"/>
          <w:lang w:val="en-US"/>
        </w:rPr>
      </w:pPr>
    </w:p>
    <w:p w14:paraId="1A0FF324" w14:textId="77777777" w:rsidR="00FA3506" w:rsidRPr="007E614B" w:rsidRDefault="00FA3506" w:rsidP="00FA3506">
      <w:pPr>
        <w:rPr>
          <w:rFonts w:ascii="Times" w:hAnsi="Times"/>
          <w:lang w:val="en-US"/>
        </w:rPr>
      </w:pPr>
    </w:p>
    <w:p w14:paraId="70EF68EB" w14:textId="77777777" w:rsidR="00FA3506" w:rsidRPr="007E614B" w:rsidRDefault="00FA3506" w:rsidP="00FA3506">
      <w:pPr>
        <w:rPr>
          <w:rFonts w:ascii="Times" w:hAnsi="Times"/>
          <w:lang w:val="en-US"/>
        </w:rPr>
      </w:pPr>
    </w:p>
    <w:p w14:paraId="2B98EC18" w14:textId="77777777" w:rsidR="00FA3506" w:rsidRPr="007E614B" w:rsidRDefault="00FA3506" w:rsidP="00FA3506">
      <w:pPr>
        <w:rPr>
          <w:rFonts w:ascii="Times" w:hAnsi="Times"/>
          <w:lang w:val="en-US"/>
        </w:rPr>
      </w:pPr>
    </w:p>
    <w:p w14:paraId="24A61DC7" w14:textId="77777777" w:rsidR="00FA3506" w:rsidRPr="007E614B" w:rsidRDefault="00FA3506" w:rsidP="00FA3506">
      <w:pPr>
        <w:rPr>
          <w:rFonts w:ascii="Times" w:hAnsi="Times"/>
          <w:lang w:val="en-US"/>
        </w:rPr>
      </w:pPr>
    </w:p>
    <w:p w14:paraId="13D11298" w14:textId="77777777" w:rsidR="00FA3506" w:rsidRPr="007E614B" w:rsidRDefault="00FA3506" w:rsidP="00FA3506">
      <w:pPr>
        <w:rPr>
          <w:rFonts w:ascii="Times" w:hAnsi="Times"/>
          <w:lang w:val="en-US"/>
        </w:rPr>
      </w:pPr>
    </w:p>
    <w:p w14:paraId="56C306A4" w14:textId="77777777" w:rsidR="00FA3506" w:rsidRPr="007E614B" w:rsidRDefault="00FA3506" w:rsidP="00FA3506">
      <w:pPr>
        <w:rPr>
          <w:rFonts w:ascii="Times" w:hAnsi="Times"/>
          <w:lang w:val="en-US"/>
        </w:rPr>
      </w:pPr>
    </w:p>
    <w:p w14:paraId="12E2AEFA" w14:textId="0CB821CD" w:rsidR="00FA3506" w:rsidRDefault="00EE00C7" w:rsidP="00EE00C7">
      <w:pPr>
        <w:pStyle w:val="Rubrik1"/>
      </w:pPr>
      <w:bookmarkStart w:id="49" w:name="_Toc73618561"/>
      <w:commentRangeStart w:id="50"/>
      <w:r>
        <w:lastRenderedPageBreak/>
        <w:t>Discussion</w:t>
      </w:r>
      <w:commentRangeEnd w:id="50"/>
      <w:r w:rsidR="00BB6051">
        <w:rPr>
          <w:rStyle w:val="Kommentarsreferens"/>
          <w:b w:val="0"/>
        </w:rPr>
        <w:commentReference w:id="50"/>
      </w:r>
      <w:bookmarkEnd w:id="49"/>
    </w:p>
    <w:p w14:paraId="0D5B654B" w14:textId="77777777" w:rsidR="007F750D" w:rsidRPr="007F750D" w:rsidRDefault="007F750D" w:rsidP="00EE00C7">
      <w:pPr>
        <w:rPr>
          <w:lang w:val="en-US"/>
        </w:rPr>
      </w:pPr>
    </w:p>
    <w:p w14:paraId="6C138B38" w14:textId="1818E5E6" w:rsidR="006F7118" w:rsidRPr="006F7118" w:rsidRDefault="00E27348" w:rsidP="006F7118">
      <w:pPr>
        <w:rPr>
          <w:lang w:val="en-GB"/>
        </w:rPr>
      </w:pPr>
      <w:r>
        <w:rPr>
          <w:lang w:val="en-GB"/>
        </w:rPr>
        <w:t xml:space="preserve">Our findings suggest that communication in the construction logistics is indeed a major </w:t>
      </w:r>
      <w:r w:rsidR="008A5824">
        <w:rPr>
          <w:lang w:val="en-GB"/>
        </w:rPr>
        <w:t xml:space="preserve">challenge. It is established that communication does not only include physical and written communication but also electronic communication in form of knowledge </w:t>
      </w:r>
      <w:r w:rsidR="00216689">
        <w:rPr>
          <w:lang w:val="en-GB"/>
        </w:rPr>
        <w:t xml:space="preserve">and </w:t>
      </w:r>
      <w:r w:rsidR="00B31765">
        <w:rPr>
          <w:lang w:val="en-GB"/>
        </w:rPr>
        <w:t xml:space="preserve">information </w:t>
      </w:r>
      <w:r w:rsidR="008A5824">
        <w:rPr>
          <w:lang w:val="en-GB"/>
        </w:rPr>
        <w:t xml:space="preserve">exchange for instance. This was something that </w:t>
      </w:r>
      <w:r w:rsidR="00B31765">
        <w:rPr>
          <w:lang w:val="en-GB"/>
        </w:rPr>
        <w:t>had to</w:t>
      </w:r>
      <w:r w:rsidR="008A5824">
        <w:rPr>
          <w:lang w:val="en-GB"/>
        </w:rPr>
        <w:t xml:space="preserve"> </w:t>
      </w:r>
      <w:r w:rsidR="00B31765">
        <w:rPr>
          <w:lang w:val="en-GB"/>
        </w:rPr>
        <w:t xml:space="preserve">be </w:t>
      </w:r>
      <w:r w:rsidR="008A5824">
        <w:rPr>
          <w:lang w:val="en-GB"/>
        </w:rPr>
        <w:t>clarified respondents during the interviews</w:t>
      </w:r>
      <w:r w:rsidR="00A00291">
        <w:rPr>
          <w:lang w:val="en-GB"/>
        </w:rPr>
        <w:t xml:space="preserve"> and could suggest that the word communication is not very clear to </w:t>
      </w:r>
      <w:r w:rsidR="00314271">
        <w:rPr>
          <w:lang w:val="en-GB"/>
        </w:rPr>
        <w:t xml:space="preserve">the majority of the workers in the industry. </w:t>
      </w:r>
    </w:p>
    <w:p w14:paraId="53610D7E" w14:textId="77777777" w:rsidR="002F7BE8" w:rsidRDefault="002F7BE8" w:rsidP="00E80A9F">
      <w:pPr>
        <w:rPr>
          <w:lang w:val="en-GB"/>
        </w:rPr>
      </w:pPr>
    </w:p>
    <w:p w14:paraId="217808C0" w14:textId="73E27F62" w:rsidR="0070572F" w:rsidRDefault="00DC69D8" w:rsidP="00FA3506">
      <w:pPr>
        <w:rPr>
          <w:rFonts w:ascii="Times" w:hAnsi="Times"/>
          <w:lang w:val="en-GB"/>
        </w:rPr>
      </w:pPr>
      <w:proofErr w:type="spellStart"/>
      <w:r>
        <w:rPr>
          <w:rFonts w:ascii="Times" w:hAnsi="Times"/>
          <w:lang w:val="en-GB"/>
        </w:rPr>
        <w:t>A</w:t>
      </w:r>
      <w:r w:rsidR="0070572F">
        <w:rPr>
          <w:rFonts w:ascii="Times" w:hAnsi="Times"/>
          <w:lang w:val="en-GB"/>
        </w:rPr>
        <w:t>though</w:t>
      </w:r>
      <w:proofErr w:type="spellEnd"/>
      <w:r w:rsidR="0070572F">
        <w:rPr>
          <w:rFonts w:ascii="Times" w:hAnsi="Times"/>
          <w:lang w:val="en-GB"/>
        </w:rPr>
        <w:t xml:space="preserve"> the study was mainly </w:t>
      </w:r>
      <w:r w:rsidR="006A3314">
        <w:rPr>
          <w:rFonts w:ascii="Times" w:hAnsi="Times"/>
          <w:lang w:val="en-GB"/>
        </w:rPr>
        <w:t>focused on the communication</w:t>
      </w:r>
      <w:r w:rsidR="00CB5A40">
        <w:rPr>
          <w:rFonts w:ascii="Times" w:hAnsi="Times"/>
          <w:lang w:val="en-GB"/>
        </w:rPr>
        <w:t xml:space="preserve"> in the construction industry, </w:t>
      </w:r>
      <w:r w:rsidR="00825EEA">
        <w:rPr>
          <w:rFonts w:ascii="Times" w:hAnsi="Times"/>
          <w:lang w:val="en-GB"/>
        </w:rPr>
        <w:t>there were also</w:t>
      </w:r>
      <w:r w:rsidR="00A37A8D">
        <w:rPr>
          <w:rFonts w:ascii="Times" w:hAnsi="Times"/>
          <w:lang w:val="en-GB"/>
        </w:rPr>
        <w:t xml:space="preserve"> brief</w:t>
      </w:r>
      <w:r w:rsidR="00825EEA">
        <w:rPr>
          <w:rFonts w:ascii="Times" w:hAnsi="Times"/>
          <w:lang w:val="en-GB"/>
        </w:rPr>
        <w:t xml:space="preserve"> studies</w:t>
      </w:r>
      <w:r w:rsidR="005E028D">
        <w:rPr>
          <w:rFonts w:ascii="Times" w:hAnsi="Times"/>
          <w:lang w:val="en-GB"/>
        </w:rPr>
        <w:t xml:space="preserve"> made</w:t>
      </w:r>
      <w:r w:rsidR="00825EEA">
        <w:rPr>
          <w:rFonts w:ascii="Times" w:hAnsi="Times"/>
          <w:lang w:val="en-GB"/>
        </w:rPr>
        <w:t xml:space="preserve"> about collaboration</w:t>
      </w:r>
      <w:r w:rsidR="00A37A8D">
        <w:rPr>
          <w:rFonts w:ascii="Times" w:hAnsi="Times"/>
          <w:lang w:val="en-GB"/>
        </w:rPr>
        <w:t xml:space="preserve">. </w:t>
      </w:r>
      <w:r w:rsidR="006C4E0D">
        <w:rPr>
          <w:rFonts w:ascii="Times" w:hAnsi="Times"/>
          <w:lang w:val="en-GB"/>
        </w:rPr>
        <w:t xml:space="preserve">The opinions </w:t>
      </w:r>
      <w:r w:rsidR="003B1FCE">
        <w:rPr>
          <w:rFonts w:ascii="Times" w:hAnsi="Times"/>
          <w:lang w:val="en-GB"/>
        </w:rPr>
        <w:t xml:space="preserve">about collaboration </w:t>
      </w:r>
      <w:r w:rsidR="00FF6F8E">
        <w:rPr>
          <w:rFonts w:ascii="Times" w:hAnsi="Times"/>
          <w:lang w:val="en-GB"/>
        </w:rPr>
        <w:t>were divided</w:t>
      </w:r>
      <w:r w:rsidR="00D12FF3">
        <w:rPr>
          <w:rFonts w:ascii="Times" w:hAnsi="Times"/>
          <w:lang w:val="en-GB"/>
        </w:rPr>
        <w:t xml:space="preserve"> such as some respondents and scholars though it was important while other respondents did not believe it was of great importance. </w:t>
      </w:r>
      <w:r w:rsidR="000C044A">
        <w:rPr>
          <w:rFonts w:ascii="Times" w:hAnsi="Times"/>
          <w:lang w:val="en-GB"/>
        </w:rPr>
        <w:t xml:space="preserve">The </w:t>
      </w:r>
      <w:r w:rsidR="00F23DB2">
        <w:rPr>
          <w:rFonts w:ascii="Times" w:hAnsi="Times"/>
          <w:lang w:val="en-GB"/>
        </w:rPr>
        <w:t>logistics expert</w:t>
      </w:r>
      <w:r w:rsidR="000C044A">
        <w:rPr>
          <w:rFonts w:ascii="Times" w:hAnsi="Times"/>
          <w:lang w:val="en-GB"/>
        </w:rPr>
        <w:t xml:space="preserve"> at Chalmers </w:t>
      </w:r>
      <w:r w:rsidR="00F74C77">
        <w:rPr>
          <w:rFonts w:ascii="Times" w:hAnsi="Times"/>
          <w:lang w:val="en-GB"/>
        </w:rPr>
        <w:t xml:space="preserve">stated </w:t>
      </w:r>
      <w:r w:rsidR="00A95E64">
        <w:rPr>
          <w:rFonts w:ascii="Times" w:hAnsi="Times"/>
          <w:lang w:val="en-GB"/>
        </w:rPr>
        <w:t xml:space="preserve">that collaboration is </w:t>
      </w:r>
      <w:r w:rsidR="00B710A3">
        <w:rPr>
          <w:rFonts w:ascii="Times" w:hAnsi="Times"/>
          <w:lang w:val="en-GB"/>
        </w:rPr>
        <w:t xml:space="preserve">often based on poor planning and that </w:t>
      </w:r>
      <w:r w:rsidR="00077DC0">
        <w:rPr>
          <w:rFonts w:ascii="Times" w:hAnsi="Times"/>
          <w:lang w:val="en-GB"/>
        </w:rPr>
        <w:t xml:space="preserve">it is not necessary </w:t>
      </w:r>
      <w:r w:rsidR="00EE78DB">
        <w:rPr>
          <w:rFonts w:ascii="Times" w:hAnsi="Times"/>
          <w:lang w:val="en-GB"/>
        </w:rPr>
        <w:t xml:space="preserve">for a successful construction logistics plan. </w:t>
      </w:r>
      <w:r w:rsidR="00BF5058">
        <w:rPr>
          <w:rFonts w:ascii="Times" w:hAnsi="Times"/>
          <w:lang w:val="en-GB"/>
        </w:rPr>
        <w:t>She was however unclear about which type of collaboration between which parties</w:t>
      </w:r>
      <w:r w:rsidR="002365B9">
        <w:rPr>
          <w:rFonts w:ascii="Times" w:hAnsi="Times"/>
          <w:lang w:val="en-GB"/>
        </w:rPr>
        <w:t xml:space="preserve"> in the project. </w:t>
      </w:r>
      <w:r w:rsidR="000F7DDF">
        <w:rPr>
          <w:rFonts w:ascii="Times" w:hAnsi="Times"/>
          <w:lang w:val="en-GB"/>
        </w:rPr>
        <w:t>At the same time, it was stated by m</w:t>
      </w:r>
      <w:r w:rsidR="00AB777A">
        <w:rPr>
          <w:rFonts w:ascii="Times" w:hAnsi="Times"/>
          <w:lang w:val="en-GB"/>
        </w:rPr>
        <w:t>ultiple scholars</w:t>
      </w:r>
      <w:r w:rsidR="007455B6">
        <w:rPr>
          <w:rFonts w:ascii="Times" w:hAnsi="Times"/>
          <w:lang w:val="en-GB"/>
        </w:rPr>
        <w:t xml:space="preserve"> and </w:t>
      </w:r>
      <w:proofErr w:type="spellStart"/>
      <w:r w:rsidR="007455B6">
        <w:rPr>
          <w:rFonts w:ascii="Times" w:hAnsi="Times"/>
          <w:lang w:val="en-GB"/>
        </w:rPr>
        <w:t>respondets</w:t>
      </w:r>
      <w:proofErr w:type="spellEnd"/>
      <w:r w:rsidR="00AB777A">
        <w:rPr>
          <w:rFonts w:ascii="Times" w:hAnsi="Times"/>
          <w:lang w:val="en-GB"/>
        </w:rPr>
        <w:t xml:space="preserve"> </w:t>
      </w:r>
      <w:r w:rsidR="000F7DDF">
        <w:rPr>
          <w:rFonts w:ascii="Times" w:hAnsi="Times"/>
          <w:lang w:val="en-GB"/>
        </w:rPr>
        <w:t xml:space="preserve">that </w:t>
      </w:r>
      <w:r w:rsidR="00A90B98">
        <w:rPr>
          <w:rFonts w:ascii="Times" w:hAnsi="Times"/>
          <w:lang w:val="en-GB"/>
        </w:rPr>
        <w:t xml:space="preserve">collaboration </w:t>
      </w:r>
      <w:r w:rsidR="007455B6">
        <w:rPr>
          <w:rFonts w:ascii="Times" w:hAnsi="Times"/>
          <w:lang w:val="en-GB"/>
        </w:rPr>
        <w:t xml:space="preserve">was directly related to the project’s success and something that was required to make the logistics work. </w:t>
      </w:r>
    </w:p>
    <w:p w14:paraId="03FA3035" w14:textId="77777777" w:rsidR="004E7FE2" w:rsidRDefault="004E7FE2" w:rsidP="00FA3506">
      <w:pPr>
        <w:rPr>
          <w:rFonts w:ascii="Times" w:hAnsi="Times"/>
          <w:lang w:val="en-GB"/>
        </w:rPr>
      </w:pPr>
    </w:p>
    <w:p w14:paraId="285492E8" w14:textId="07CDE484" w:rsidR="007827CC" w:rsidRDefault="00091C11" w:rsidP="00FA3506">
      <w:pPr>
        <w:rPr>
          <w:rFonts w:ascii="Times" w:hAnsi="Times"/>
          <w:lang w:val="en-GB"/>
        </w:rPr>
      </w:pPr>
      <w:r>
        <w:rPr>
          <w:rFonts w:ascii="Times" w:hAnsi="Times"/>
          <w:lang w:val="en-GB"/>
        </w:rPr>
        <w:t xml:space="preserve">Awareness of the value of digital systems </w:t>
      </w:r>
      <w:r w:rsidR="00D712DF">
        <w:rPr>
          <w:rFonts w:ascii="Times" w:hAnsi="Times"/>
          <w:lang w:val="en-GB"/>
        </w:rPr>
        <w:t xml:space="preserve">and a logistics plan is often known </w:t>
      </w:r>
      <w:r w:rsidR="009C2BAF">
        <w:rPr>
          <w:rFonts w:ascii="Times" w:hAnsi="Times"/>
          <w:lang w:val="en-GB"/>
        </w:rPr>
        <w:t xml:space="preserve">by the client </w:t>
      </w:r>
      <w:r w:rsidR="004D6947">
        <w:rPr>
          <w:rFonts w:ascii="Times" w:hAnsi="Times"/>
          <w:lang w:val="en-GB"/>
        </w:rPr>
        <w:t xml:space="preserve">according to </w:t>
      </w:r>
      <w:proofErr w:type="spellStart"/>
      <w:r w:rsidR="004D6947">
        <w:rPr>
          <w:rFonts w:ascii="Times" w:hAnsi="Times"/>
          <w:lang w:val="en-GB"/>
        </w:rPr>
        <w:t>Lindesjö</w:t>
      </w:r>
      <w:proofErr w:type="spellEnd"/>
      <w:r w:rsidR="004D6947">
        <w:rPr>
          <w:rFonts w:ascii="Times" w:hAnsi="Times"/>
          <w:lang w:val="en-GB"/>
        </w:rPr>
        <w:t xml:space="preserve"> (2015). However,</w:t>
      </w:r>
      <w:r w:rsidR="0078385A">
        <w:rPr>
          <w:rFonts w:ascii="Times" w:hAnsi="Times"/>
          <w:lang w:val="en-GB"/>
        </w:rPr>
        <w:t xml:space="preserve"> even though</w:t>
      </w:r>
      <w:r w:rsidR="004D6947">
        <w:rPr>
          <w:rFonts w:ascii="Times" w:hAnsi="Times"/>
          <w:lang w:val="en-GB"/>
        </w:rPr>
        <w:t xml:space="preserve"> the digital systems is </w:t>
      </w:r>
      <w:r w:rsidR="00495478">
        <w:rPr>
          <w:rFonts w:ascii="Times" w:hAnsi="Times"/>
          <w:lang w:val="en-GB"/>
        </w:rPr>
        <w:t>frequently used</w:t>
      </w:r>
      <w:r w:rsidR="0078385A">
        <w:rPr>
          <w:rFonts w:ascii="Times" w:hAnsi="Times"/>
          <w:lang w:val="en-GB"/>
        </w:rPr>
        <w:t xml:space="preserve"> by </w:t>
      </w:r>
      <w:r w:rsidR="005F4A2C">
        <w:rPr>
          <w:rFonts w:ascii="Times" w:hAnsi="Times"/>
          <w:lang w:val="en-GB"/>
        </w:rPr>
        <w:t xml:space="preserve">most of the respondents, it </w:t>
      </w:r>
      <w:r w:rsidR="00564B06">
        <w:rPr>
          <w:rFonts w:ascii="Times" w:hAnsi="Times"/>
          <w:lang w:val="en-GB"/>
        </w:rPr>
        <w:t xml:space="preserve">was strange that </w:t>
      </w:r>
      <w:r w:rsidR="00B519CD">
        <w:rPr>
          <w:rFonts w:ascii="Times" w:hAnsi="Times"/>
          <w:lang w:val="en-GB"/>
        </w:rPr>
        <w:t xml:space="preserve">it wasn’t used by all of the respondents. </w:t>
      </w:r>
      <w:r w:rsidR="004540A4">
        <w:rPr>
          <w:rFonts w:ascii="Times" w:hAnsi="Times"/>
          <w:lang w:val="en-GB"/>
        </w:rPr>
        <w:t xml:space="preserve">This could be </w:t>
      </w:r>
      <w:r w:rsidR="005E4E6F">
        <w:rPr>
          <w:rFonts w:ascii="Times" w:hAnsi="Times"/>
          <w:lang w:val="en-GB"/>
        </w:rPr>
        <w:t xml:space="preserve">explained </w:t>
      </w:r>
      <w:r w:rsidR="006C2A58">
        <w:rPr>
          <w:rFonts w:ascii="Times" w:hAnsi="Times"/>
          <w:lang w:val="en-GB"/>
        </w:rPr>
        <w:t xml:space="preserve">by the statement </w:t>
      </w:r>
      <w:r w:rsidR="00C309E0">
        <w:rPr>
          <w:rFonts w:ascii="Times" w:hAnsi="Times"/>
          <w:lang w:val="en-GB"/>
        </w:rPr>
        <w:t xml:space="preserve">Hagenbjörk (2014) made about the construction industry being reluctant to adopt new ways. It could also be as simple as </w:t>
      </w:r>
      <w:r w:rsidR="00FC3C4D">
        <w:rPr>
          <w:rFonts w:ascii="Times" w:hAnsi="Times"/>
          <w:lang w:val="en-GB"/>
        </w:rPr>
        <w:t xml:space="preserve">insufficient knowledge about the digital tools. </w:t>
      </w:r>
      <w:r w:rsidR="00873789">
        <w:rPr>
          <w:rFonts w:ascii="Times" w:hAnsi="Times"/>
          <w:lang w:val="en-GB"/>
        </w:rPr>
        <w:t xml:space="preserve">Although it </w:t>
      </w:r>
      <w:r w:rsidR="00C2640E">
        <w:rPr>
          <w:rFonts w:ascii="Times" w:hAnsi="Times"/>
          <w:lang w:val="en-GB"/>
        </w:rPr>
        <w:t xml:space="preserve">difficult, according to Thunberg (2016), to conclude </w:t>
      </w:r>
      <w:r w:rsidR="00E4400F">
        <w:rPr>
          <w:rFonts w:ascii="Times" w:hAnsi="Times"/>
          <w:lang w:val="en-GB"/>
        </w:rPr>
        <w:t xml:space="preserve">that a digital tool </w:t>
      </w:r>
      <w:r w:rsidR="00765387">
        <w:rPr>
          <w:rFonts w:ascii="Times" w:hAnsi="Times"/>
          <w:lang w:val="en-GB"/>
        </w:rPr>
        <w:t xml:space="preserve">would result in significant improvements singlehandedly </w:t>
      </w:r>
      <w:r w:rsidR="00940FDD">
        <w:rPr>
          <w:rFonts w:ascii="Times" w:hAnsi="Times"/>
          <w:lang w:val="en-GB"/>
        </w:rPr>
        <w:t xml:space="preserve">it can be used as a tool to improve </w:t>
      </w:r>
      <w:r w:rsidR="00B6518A">
        <w:rPr>
          <w:rFonts w:ascii="Times" w:hAnsi="Times"/>
          <w:lang w:val="en-GB"/>
        </w:rPr>
        <w:t>efficiency.</w:t>
      </w:r>
      <w:r w:rsidR="00D86313">
        <w:rPr>
          <w:rFonts w:ascii="Times" w:hAnsi="Times"/>
          <w:lang w:val="en-GB"/>
        </w:rPr>
        <w:t xml:space="preserve"> </w:t>
      </w:r>
      <w:r w:rsidR="00B6518A">
        <w:rPr>
          <w:rFonts w:ascii="Times" w:hAnsi="Times"/>
          <w:lang w:val="en-GB"/>
        </w:rPr>
        <w:t>All of the respondents did not use digital tool</w:t>
      </w:r>
      <w:r w:rsidR="00B103A9">
        <w:rPr>
          <w:rFonts w:ascii="Times" w:hAnsi="Times"/>
          <w:lang w:val="en-GB"/>
        </w:rPr>
        <w:t>s solely to</w:t>
      </w:r>
      <w:r w:rsidR="005E258F">
        <w:rPr>
          <w:rFonts w:ascii="Times" w:hAnsi="Times"/>
          <w:lang w:val="en-GB"/>
        </w:rPr>
        <w:t xml:space="preserve"> communicate, however </w:t>
      </w:r>
      <w:r w:rsidR="00BB35D6">
        <w:rPr>
          <w:rFonts w:ascii="Times" w:hAnsi="Times"/>
          <w:lang w:val="en-GB"/>
        </w:rPr>
        <w:t>all of the digital tools used was some kind of information or/and knowledge exchange</w:t>
      </w:r>
      <w:r w:rsidR="007925D7">
        <w:rPr>
          <w:rFonts w:ascii="Times" w:hAnsi="Times"/>
          <w:lang w:val="en-GB"/>
        </w:rPr>
        <w:t xml:space="preserve">. As established before, this is also something that is comprehended as a communication path. </w:t>
      </w:r>
    </w:p>
    <w:p w14:paraId="038B9FE0" w14:textId="77777777" w:rsidR="007827CC" w:rsidRDefault="007827CC" w:rsidP="00FA3506">
      <w:pPr>
        <w:rPr>
          <w:rFonts w:ascii="Times" w:hAnsi="Times"/>
          <w:lang w:val="en-GB"/>
        </w:rPr>
      </w:pPr>
    </w:p>
    <w:p w14:paraId="5CEBE6C6" w14:textId="47046D2B" w:rsidR="00A743D1" w:rsidRDefault="007827CC" w:rsidP="00FA3506">
      <w:pPr>
        <w:rPr>
          <w:rFonts w:ascii="Times" w:hAnsi="Times"/>
          <w:lang w:val="en-GB"/>
        </w:rPr>
      </w:pPr>
      <w:r w:rsidRPr="007827CC">
        <w:rPr>
          <w:rFonts w:ascii="Times" w:hAnsi="Times"/>
          <w:lang w:val="en-GB"/>
        </w:rPr>
        <w:t>Several problems that arose during th</w:t>
      </w:r>
      <w:r w:rsidR="00910698">
        <w:rPr>
          <w:rFonts w:ascii="Times" w:hAnsi="Times"/>
          <w:lang w:val="en-GB"/>
        </w:rPr>
        <w:t xml:space="preserve">e logistic phase of </w:t>
      </w:r>
      <w:r w:rsidRPr="007827CC">
        <w:rPr>
          <w:rFonts w:ascii="Times" w:hAnsi="Times"/>
          <w:lang w:val="en-GB"/>
        </w:rPr>
        <w:t xml:space="preserve">the project are due to poor planning. Poor planning can </w:t>
      </w:r>
      <w:r>
        <w:rPr>
          <w:rFonts w:ascii="Times" w:hAnsi="Times"/>
          <w:lang w:val="en-GB"/>
        </w:rPr>
        <w:t xml:space="preserve">turn into </w:t>
      </w:r>
      <w:r w:rsidRPr="007827CC">
        <w:rPr>
          <w:rFonts w:ascii="Times" w:hAnsi="Times"/>
          <w:lang w:val="en-GB"/>
        </w:rPr>
        <w:t>several errors in delivery, including late deliveries. After all,</w:t>
      </w:r>
      <w:r>
        <w:rPr>
          <w:rFonts w:ascii="Times" w:hAnsi="Times"/>
          <w:lang w:val="en-GB"/>
        </w:rPr>
        <w:t xml:space="preserve"> </w:t>
      </w:r>
      <w:r w:rsidRPr="007827CC">
        <w:rPr>
          <w:rFonts w:ascii="Times" w:hAnsi="Times"/>
          <w:lang w:val="en-GB"/>
        </w:rPr>
        <w:t xml:space="preserve">Josephson &amp; </w:t>
      </w:r>
      <w:proofErr w:type="spellStart"/>
      <w:r w:rsidRPr="007827CC">
        <w:rPr>
          <w:rFonts w:ascii="Times" w:hAnsi="Times"/>
          <w:lang w:val="en-GB"/>
        </w:rPr>
        <w:t>Saukkoriipi</w:t>
      </w:r>
      <w:proofErr w:type="spellEnd"/>
      <w:r w:rsidRPr="007827CC">
        <w:rPr>
          <w:rFonts w:ascii="Times" w:hAnsi="Times"/>
          <w:lang w:val="en-GB"/>
        </w:rPr>
        <w:t xml:space="preserve"> (2007) and </w:t>
      </w:r>
      <w:proofErr w:type="spellStart"/>
      <w:r w:rsidRPr="007827CC">
        <w:rPr>
          <w:rFonts w:ascii="Times" w:hAnsi="Times"/>
          <w:lang w:val="en-GB"/>
        </w:rPr>
        <w:t>Lindén</w:t>
      </w:r>
      <w:proofErr w:type="spellEnd"/>
      <w:r w:rsidRPr="007827CC">
        <w:rPr>
          <w:rFonts w:ascii="Times" w:hAnsi="Times"/>
          <w:lang w:val="en-GB"/>
        </w:rPr>
        <w:t xml:space="preserve"> &amp; Josephson (2013) </w:t>
      </w:r>
      <w:r>
        <w:rPr>
          <w:rFonts w:ascii="Times" w:hAnsi="Times"/>
          <w:lang w:val="en-GB"/>
        </w:rPr>
        <w:t>states</w:t>
      </w:r>
      <w:r w:rsidRPr="007827CC">
        <w:rPr>
          <w:rFonts w:ascii="Times" w:hAnsi="Times"/>
          <w:lang w:val="en-GB"/>
        </w:rPr>
        <w:t xml:space="preserve"> that projects in the construction industry depend on materials arriving at the construction site on time. In case of less clear communication, it can result in delays due to ambiguities with the description of packing of materials. If the person in charge at the construction site does not receive any information about how the materials are packed, the person in question can also not know if he, for example, need</w:t>
      </w:r>
      <w:r>
        <w:rPr>
          <w:rFonts w:ascii="Times" w:hAnsi="Times"/>
          <w:lang w:val="en-GB"/>
        </w:rPr>
        <w:t xml:space="preserve"> the usage </w:t>
      </w:r>
      <w:r w:rsidR="00B85F9D">
        <w:rPr>
          <w:rFonts w:ascii="Times" w:hAnsi="Times"/>
          <w:lang w:val="en-GB"/>
        </w:rPr>
        <w:t xml:space="preserve">of </w:t>
      </w:r>
      <w:r w:rsidRPr="007827CC">
        <w:rPr>
          <w:rFonts w:ascii="Times" w:hAnsi="Times"/>
          <w:lang w:val="en-GB"/>
        </w:rPr>
        <w:t>a crane. From that perspective, it may be uncertain whether there is any lead crane to use. It is formed as a chain of delays and</w:t>
      </w:r>
      <w:r w:rsidR="00E107D5">
        <w:rPr>
          <w:rFonts w:ascii="Times" w:hAnsi="Times"/>
          <w:lang w:val="en-GB"/>
        </w:rPr>
        <w:t xml:space="preserve"> can</w:t>
      </w:r>
      <w:r w:rsidRPr="007827CC">
        <w:rPr>
          <w:rFonts w:ascii="Times" w:hAnsi="Times"/>
          <w:lang w:val="en-GB"/>
        </w:rPr>
        <w:t xml:space="preserve"> cause several other problems. On the other hand, if the deliveries do not arrive on time, it can lead to the project stopping while waiting for the material. This becomes less cost-effective</w:t>
      </w:r>
      <w:r w:rsidR="00B85F9D">
        <w:rPr>
          <w:rFonts w:ascii="Times" w:hAnsi="Times"/>
          <w:lang w:val="en-GB"/>
        </w:rPr>
        <w:t xml:space="preserve"> and </w:t>
      </w:r>
      <w:r w:rsidR="001E5791">
        <w:rPr>
          <w:rFonts w:ascii="Times" w:hAnsi="Times"/>
          <w:lang w:val="en-GB"/>
        </w:rPr>
        <w:t>inefficient</w:t>
      </w:r>
      <w:r w:rsidRPr="007827CC">
        <w:rPr>
          <w:rFonts w:ascii="Times" w:hAnsi="Times"/>
          <w:lang w:val="en-GB"/>
        </w:rPr>
        <w:t xml:space="preserve"> as it is related to </w:t>
      </w:r>
      <w:proofErr w:type="spellStart"/>
      <w:r w:rsidRPr="007827CC">
        <w:rPr>
          <w:rFonts w:ascii="Times" w:hAnsi="Times"/>
          <w:lang w:val="en-GB"/>
        </w:rPr>
        <w:t>Dubios</w:t>
      </w:r>
      <w:proofErr w:type="spellEnd"/>
      <w:r w:rsidRPr="007827CC">
        <w:rPr>
          <w:rFonts w:ascii="Times" w:hAnsi="Times"/>
          <w:lang w:val="en-GB"/>
        </w:rPr>
        <w:t xml:space="preserve"> &amp; </w:t>
      </w:r>
      <w:proofErr w:type="spellStart"/>
      <w:r w:rsidRPr="007827CC">
        <w:rPr>
          <w:rFonts w:ascii="Times" w:hAnsi="Times"/>
          <w:lang w:val="en-GB"/>
        </w:rPr>
        <w:t>Gadde</w:t>
      </w:r>
      <w:proofErr w:type="spellEnd"/>
      <w:r w:rsidRPr="007827CC">
        <w:rPr>
          <w:rFonts w:ascii="Times" w:hAnsi="Times"/>
          <w:lang w:val="en-GB"/>
        </w:rPr>
        <w:t xml:space="preserve"> (2002) who </w:t>
      </w:r>
      <w:r w:rsidR="005E75D0">
        <w:rPr>
          <w:rFonts w:ascii="Times" w:hAnsi="Times"/>
          <w:lang w:val="en-GB"/>
        </w:rPr>
        <w:t>argues</w:t>
      </w:r>
      <w:r w:rsidRPr="007827CC">
        <w:rPr>
          <w:rFonts w:ascii="Times" w:hAnsi="Times"/>
          <w:lang w:val="en-GB"/>
        </w:rPr>
        <w:t xml:space="preserve"> that several activities in several construction processes are dependent on each other, that it is sometimes impossible to proceed with another activity without the previous activity being complete.</w:t>
      </w:r>
      <w:r w:rsidR="00515ADB">
        <w:rPr>
          <w:rFonts w:ascii="Times" w:hAnsi="Times"/>
          <w:lang w:val="en-GB"/>
        </w:rPr>
        <w:t xml:space="preserve"> </w:t>
      </w:r>
    </w:p>
    <w:p w14:paraId="04F2551E" w14:textId="77777777" w:rsidR="00A743D1" w:rsidRDefault="00A743D1" w:rsidP="00FA3506">
      <w:pPr>
        <w:rPr>
          <w:rFonts w:ascii="Times" w:hAnsi="Times"/>
          <w:lang w:val="en-GB"/>
        </w:rPr>
      </w:pPr>
    </w:p>
    <w:p w14:paraId="6C12197A" w14:textId="0F89DC30" w:rsidR="00FA3506" w:rsidRPr="00A743D1" w:rsidRDefault="00F16C2E" w:rsidP="00FA3506">
      <w:pPr>
        <w:rPr>
          <w:rFonts w:ascii="Times" w:hAnsi="Times"/>
          <w:lang w:val="en-GB"/>
        </w:rPr>
      </w:pPr>
      <w:r w:rsidRPr="00F16C2E">
        <w:rPr>
          <w:rFonts w:ascii="Times" w:hAnsi="Times"/>
          <w:lang w:val="en-US"/>
        </w:rPr>
        <w:lastRenderedPageBreak/>
        <w:t>For the majority of the people who participated in the interview, thought that the complexity of the construction industry could easily lead to communication errors</w:t>
      </w:r>
      <w:r w:rsidR="00731DF3">
        <w:rPr>
          <w:rFonts w:ascii="Times" w:hAnsi="Times"/>
          <w:lang w:val="en-US"/>
        </w:rPr>
        <w:t xml:space="preserve"> due to the fact that many actors is involved</w:t>
      </w:r>
      <w:r w:rsidRPr="00F16C2E">
        <w:rPr>
          <w:rFonts w:ascii="Times" w:hAnsi="Times"/>
          <w:lang w:val="en-US"/>
        </w:rPr>
        <w:t>. Supply chain specialists, Chen et al. (2010) and Briscoe &amp; Dainty (2005) mentioned that when the project has more actors</w:t>
      </w:r>
      <w:r w:rsidR="00A743D1">
        <w:rPr>
          <w:rFonts w:ascii="Times" w:hAnsi="Times"/>
          <w:lang w:val="en-US"/>
        </w:rPr>
        <w:t xml:space="preserve"> </w:t>
      </w:r>
      <w:r w:rsidRPr="00F16C2E">
        <w:rPr>
          <w:rFonts w:ascii="Times" w:hAnsi="Times"/>
          <w:lang w:val="en-US"/>
        </w:rPr>
        <w:t>involved it becomes more difficult</w:t>
      </w:r>
      <w:r w:rsidR="00731DF3">
        <w:rPr>
          <w:rFonts w:ascii="Times" w:hAnsi="Times"/>
          <w:lang w:val="en-US"/>
        </w:rPr>
        <w:t xml:space="preserve"> to communicate</w:t>
      </w:r>
      <w:r w:rsidRPr="00F16C2E">
        <w:rPr>
          <w:rFonts w:ascii="Times" w:hAnsi="Times"/>
          <w:lang w:val="en-US"/>
        </w:rPr>
        <w:t xml:space="preserve">. Having too many actors involved can </w:t>
      </w:r>
      <w:r w:rsidR="000E7895">
        <w:rPr>
          <w:rFonts w:ascii="Times" w:hAnsi="Times"/>
          <w:lang w:val="en-US"/>
        </w:rPr>
        <w:t>giv</w:t>
      </w:r>
      <w:r w:rsidR="00E607F8">
        <w:rPr>
          <w:rFonts w:ascii="Times" w:hAnsi="Times"/>
          <w:lang w:val="en-US"/>
        </w:rPr>
        <w:t>e a</w:t>
      </w:r>
      <w:r w:rsidRPr="00F16C2E">
        <w:rPr>
          <w:rFonts w:ascii="Times" w:hAnsi="Times"/>
          <w:lang w:val="en-US"/>
        </w:rPr>
        <w:t xml:space="preserve"> feeling of </w:t>
      </w:r>
      <w:r w:rsidR="00617D58" w:rsidRPr="00F16C2E">
        <w:rPr>
          <w:rFonts w:ascii="Times" w:hAnsi="Times"/>
          <w:lang w:val="en-US"/>
        </w:rPr>
        <w:t>messi</w:t>
      </w:r>
      <w:r w:rsidR="00617D58">
        <w:rPr>
          <w:rFonts w:ascii="Times" w:hAnsi="Times"/>
          <w:lang w:val="en-US"/>
        </w:rPr>
        <w:t>ness</w:t>
      </w:r>
      <w:r w:rsidRPr="00F16C2E">
        <w:rPr>
          <w:rFonts w:ascii="Times" w:hAnsi="Times"/>
          <w:lang w:val="en-US"/>
        </w:rPr>
        <w:t xml:space="preserve"> and</w:t>
      </w:r>
      <w:r w:rsidR="00E607F8">
        <w:rPr>
          <w:rFonts w:ascii="Times" w:hAnsi="Times"/>
          <w:lang w:val="en-US"/>
        </w:rPr>
        <w:t xml:space="preserve"> be</w:t>
      </w:r>
      <w:r w:rsidRPr="00F16C2E">
        <w:rPr>
          <w:rFonts w:ascii="Times" w:hAnsi="Times"/>
          <w:lang w:val="en-US"/>
        </w:rPr>
        <w:t xml:space="preserve"> confusing as everyone should have access to the same information about what is happening while everyone involved is not always present </w:t>
      </w:r>
      <w:r w:rsidR="00E607F8">
        <w:rPr>
          <w:rFonts w:ascii="Times" w:hAnsi="Times"/>
          <w:lang w:val="en-US"/>
        </w:rPr>
        <w:t xml:space="preserve">when </w:t>
      </w:r>
      <w:r w:rsidRPr="00F16C2E">
        <w:rPr>
          <w:rFonts w:ascii="Times" w:hAnsi="Times"/>
          <w:lang w:val="en-US"/>
        </w:rPr>
        <w:t>the information is</w:t>
      </w:r>
      <w:r w:rsidR="00E607F8">
        <w:rPr>
          <w:rFonts w:ascii="Times" w:hAnsi="Times"/>
          <w:lang w:val="en-US"/>
        </w:rPr>
        <w:t xml:space="preserve"> being</w:t>
      </w:r>
      <w:r w:rsidRPr="00F16C2E">
        <w:rPr>
          <w:rFonts w:ascii="Times" w:hAnsi="Times"/>
          <w:lang w:val="en-US"/>
        </w:rPr>
        <w:t xml:space="preserve"> shared. The supply chain specialist described how he had previously been involved in project meetings where responsible people who were </w:t>
      </w:r>
      <w:r w:rsidR="0083161B" w:rsidRPr="00F16C2E">
        <w:rPr>
          <w:rFonts w:ascii="Times" w:hAnsi="Times"/>
          <w:lang w:val="en-US"/>
        </w:rPr>
        <w:t>to</w:t>
      </w:r>
      <w:r w:rsidRPr="00F16C2E">
        <w:rPr>
          <w:rFonts w:ascii="Times" w:hAnsi="Times"/>
          <w:lang w:val="en-US"/>
        </w:rPr>
        <w:t xml:space="preserve"> participate in the meeting were replaced by a less knowledgeable person. This person would in turn pass on the information. The problem with passing on information is that it is easy for the information received to end up being incomplete or incorrect. It simply becomes a miss in communication.</w:t>
      </w:r>
      <w:r w:rsidR="00731DF3">
        <w:rPr>
          <w:rFonts w:ascii="Times" w:hAnsi="Times"/>
          <w:lang w:val="en-US"/>
        </w:rPr>
        <w:t xml:space="preserve"> </w:t>
      </w:r>
    </w:p>
    <w:p w14:paraId="0D685F8D" w14:textId="77777777" w:rsidR="00FA3506" w:rsidRPr="007E614B" w:rsidRDefault="00FA3506" w:rsidP="00FA3506">
      <w:pPr>
        <w:rPr>
          <w:rFonts w:ascii="Times" w:hAnsi="Times"/>
          <w:lang w:val="en-US"/>
        </w:rPr>
      </w:pPr>
    </w:p>
    <w:p w14:paraId="038AC26B" w14:textId="18CCB6A4" w:rsidR="0041400B" w:rsidRDefault="0041400B" w:rsidP="00FA3506">
      <w:pPr>
        <w:rPr>
          <w:rFonts w:ascii="Times" w:hAnsi="Times"/>
          <w:lang w:val="en-US"/>
        </w:rPr>
      </w:pPr>
      <w:r w:rsidRPr="0041400B">
        <w:rPr>
          <w:rFonts w:ascii="Times" w:hAnsi="Times"/>
          <w:lang w:val="en-US"/>
        </w:rPr>
        <w:t>More time needs to be spent during the planning phase</w:t>
      </w:r>
      <w:r>
        <w:rPr>
          <w:rFonts w:ascii="Times" w:hAnsi="Times"/>
          <w:lang w:val="en-US"/>
        </w:rPr>
        <w:t xml:space="preserve"> in the construction projects</w:t>
      </w:r>
      <w:r w:rsidRPr="0041400B">
        <w:rPr>
          <w:rFonts w:ascii="Times" w:hAnsi="Times"/>
          <w:lang w:val="en-US"/>
        </w:rPr>
        <w:t xml:space="preserve"> to be able to avoid problems in the complex construction logistics. These problems such as poor planning can be considered detrimental to </w:t>
      </w:r>
      <w:r w:rsidR="00F51414">
        <w:rPr>
          <w:rFonts w:ascii="Times" w:hAnsi="Times"/>
          <w:lang w:val="en-US"/>
        </w:rPr>
        <w:t>client</w:t>
      </w:r>
      <w:r w:rsidRPr="0041400B">
        <w:rPr>
          <w:rFonts w:ascii="Times" w:hAnsi="Times"/>
          <w:lang w:val="en-US"/>
        </w:rPr>
        <w:t xml:space="preserve"> relationships, leading to higher project costs and project delays. Therefore, the planning phase is seen as a very important part</w:t>
      </w:r>
      <w:r w:rsidR="00F51414">
        <w:rPr>
          <w:rFonts w:ascii="Times" w:hAnsi="Times"/>
          <w:lang w:val="en-US"/>
        </w:rPr>
        <w:t xml:space="preserve">. </w:t>
      </w:r>
    </w:p>
    <w:p w14:paraId="4B2E4408" w14:textId="77777777" w:rsidR="00CB7FC0" w:rsidRDefault="00CB7FC0" w:rsidP="00FA3506">
      <w:pPr>
        <w:rPr>
          <w:rFonts w:ascii="Times" w:hAnsi="Times"/>
          <w:lang w:val="en-US"/>
        </w:rPr>
      </w:pPr>
    </w:p>
    <w:p w14:paraId="08D57E8B" w14:textId="7031DBAD" w:rsidR="00E230CE" w:rsidRDefault="00CB7FC0" w:rsidP="00CB7FC0">
      <w:pPr>
        <w:rPr>
          <w:rFonts w:ascii="Times" w:hAnsi="Times"/>
          <w:lang w:val="en-US"/>
        </w:rPr>
      </w:pPr>
      <w:r w:rsidRPr="00CB7FC0">
        <w:rPr>
          <w:rFonts w:ascii="Times" w:hAnsi="Times"/>
          <w:lang w:val="en-US"/>
        </w:rPr>
        <w:t xml:space="preserve">Several companies that were interviewed described that they did not have a requirement for how the communication takes place in the project. Requirements in communication meant everything from requirements for the use of digital systems in projects to how often meetings take place and specific ways of sharing information. For the companies that use communication requirements, it gave those involved access to the same information, and the project processes could flow smoothly. For those construction companies that did not use any communication requirements in procurement, it can lead to a feeling of reliability, which is also very important between parties, and that the time to become familiar with the program is saved. A good example of this is Bygg Sjögren, where the project manager says that it is difficult to know where the delivery is and when it takes place. The project manager is aware of the benefits of implementing a digital system, but despite this, Bygg Sjögren does not use anything. A project without a digital system is described as difficult because he </w:t>
      </w:r>
      <w:r w:rsidR="00955FFB" w:rsidRPr="00CB7FC0">
        <w:rPr>
          <w:rFonts w:ascii="Times" w:hAnsi="Times"/>
          <w:lang w:val="en-US"/>
        </w:rPr>
        <w:t>must</w:t>
      </w:r>
      <w:r w:rsidRPr="00CB7FC0">
        <w:rPr>
          <w:rFonts w:ascii="Times" w:hAnsi="Times"/>
          <w:lang w:val="en-US"/>
        </w:rPr>
        <w:t xml:space="preserve"> contact a thread of most people to, for example, know the location of the truck with the building materials.</w:t>
      </w:r>
    </w:p>
    <w:p w14:paraId="6829E66A" w14:textId="2A795596" w:rsidR="00FE4581" w:rsidRDefault="00FE4581" w:rsidP="00CB7FC0">
      <w:pPr>
        <w:rPr>
          <w:rFonts w:ascii="Times" w:hAnsi="Times"/>
          <w:lang w:val="en-US"/>
        </w:rPr>
      </w:pPr>
    </w:p>
    <w:p w14:paraId="7D3325AE" w14:textId="303229AB" w:rsidR="00A6365A" w:rsidRDefault="00FE4581" w:rsidP="00A6365A">
      <w:pPr>
        <w:rPr>
          <w:rFonts w:ascii="Times" w:hAnsi="Times"/>
          <w:lang w:val="en-US"/>
        </w:rPr>
      </w:pPr>
      <w:r w:rsidRPr="00FE4581">
        <w:rPr>
          <w:rFonts w:ascii="Times" w:hAnsi="Times"/>
          <w:lang w:val="en-US"/>
        </w:rPr>
        <w:t xml:space="preserve">The purpose of the case study was to demonstrate that there are different types of errors in the delivery of materials to the construction site. The case study shows, for example, that time, quantity and product errors are the three most common notable errors that occur. </w:t>
      </w:r>
      <w:r w:rsidR="00A6365A">
        <w:rPr>
          <w:rFonts w:ascii="Times" w:hAnsi="Times"/>
          <w:lang w:val="en-US"/>
        </w:rPr>
        <w:t xml:space="preserve"> </w:t>
      </w:r>
      <w:r w:rsidR="00A6365A" w:rsidRPr="00A6365A">
        <w:rPr>
          <w:rFonts w:ascii="Times" w:hAnsi="Times"/>
          <w:lang w:val="en-US"/>
        </w:rPr>
        <w:t xml:space="preserve">Using the information from the interview with </w:t>
      </w:r>
      <w:r w:rsidR="00DC58EF">
        <w:rPr>
          <w:rFonts w:ascii="Times" w:hAnsi="Times"/>
          <w:lang w:val="en-US"/>
        </w:rPr>
        <w:t>the haulage manager at</w:t>
      </w:r>
      <w:r w:rsidR="00A6365A" w:rsidRPr="00A6365A">
        <w:rPr>
          <w:rFonts w:ascii="Times" w:hAnsi="Times"/>
          <w:lang w:val="en-US"/>
        </w:rPr>
        <w:t xml:space="preserve"> Thomas </w:t>
      </w:r>
      <w:proofErr w:type="spellStart"/>
      <w:r w:rsidR="00A6365A" w:rsidRPr="00A6365A">
        <w:rPr>
          <w:rFonts w:ascii="Times" w:hAnsi="Times"/>
          <w:lang w:val="en-US"/>
        </w:rPr>
        <w:t>Betong</w:t>
      </w:r>
      <w:proofErr w:type="spellEnd"/>
      <w:r w:rsidR="00A6365A" w:rsidRPr="00A6365A">
        <w:rPr>
          <w:rFonts w:ascii="Times" w:hAnsi="Times"/>
          <w:lang w:val="en-US"/>
        </w:rPr>
        <w:t>, it can be concluded that delivery errors are common. This is partly due to traffic and insufficient navigation systems</w:t>
      </w:r>
      <w:r w:rsidR="00A6365A">
        <w:rPr>
          <w:rFonts w:ascii="Times" w:hAnsi="Times"/>
          <w:lang w:val="en-US"/>
        </w:rPr>
        <w:t>. T</w:t>
      </w:r>
      <w:r w:rsidR="00A6365A" w:rsidRPr="00323968">
        <w:rPr>
          <w:rFonts w:ascii="Times" w:hAnsi="Times"/>
          <w:lang w:val="en-US"/>
        </w:rPr>
        <w:t xml:space="preserve">he guidance program does not take the </w:t>
      </w:r>
      <w:r w:rsidR="00A6365A">
        <w:rPr>
          <w:rFonts w:ascii="Times" w:hAnsi="Times"/>
          <w:lang w:val="en-US"/>
        </w:rPr>
        <w:t xml:space="preserve">size of the truck into consideration </w:t>
      </w:r>
      <w:r w:rsidR="00A6365A" w:rsidRPr="00323968">
        <w:rPr>
          <w:rFonts w:ascii="Times" w:hAnsi="Times"/>
          <w:lang w:val="en-US"/>
        </w:rPr>
        <w:t>when choosing</w:t>
      </w:r>
      <w:r w:rsidR="00A6365A">
        <w:rPr>
          <w:rFonts w:ascii="Times" w:hAnsi="Times"/>
          <w:lang w:val="en-US"/>
        </w:rPr>
        <w:t xml:space="preserve"> the most optimal</w:t>
      </w:r>
      <w:r w:rsidR="00A6365A" w:rsidRPr="00323968">
        <w:rPr>
          <w:rFonts w:ascii="Times" w:hAnsi="Times"/>
          <w:lang w:val="en-US"/>
        </w:rPr>
        <w:t xml:space="preserve"> road to the construction site</w:t>
      </w:r>
      <w:r w:rsidR="00A6365A">
        <w:rPr>
          <w:rFonts w:ascii="Times" w:hAnsi="Times"/>
          <w:lang w:val="en-US"/>
        </w:rPr>
        <w:t xml:space="preserve">, which also can result in late deliveries due to </w:t>
      </w:r>
      <w:r w:rsidR="002F77CA">
        <w:rPr>
          <w:rFonts w:ascii="Times" w:hAnsi="Times"/>
          <w:lang w:val="en-US"/>
        </w:rPr>
        <w:t>detour.</w:t>
      </w:r>
    </w:p>
    <w:p w14:paraId="43C5619A" w14:textId="2E398277" w:rsidR="00E230CE" w:rsidRDefault="00E230CE">
      <w:pPr>
        <w:rPr>
          <w:rFonts w:ascii="Times" w:hAnsi="Times"/>
          <w:lang w:val="en-US"/>
        </w:rPr>
      </w:pPr>
      <w:r>
        <w:rPr>
          <w:rFonts w:ascii="Times" w:hAnsi="Times"/>
          <w:lang w:val="en-US"/>
        </w:rPr>
        <w:br w:type="page"/>
      </w:r>
    </w:p>
    <w:p w14:paraId="3DFEB9FC" w14:textId="4AACAAF6" w:rsidR="00CB7FC0" w:rsidRDefault="0039419C" w:rsidP="00D92348">
      <w:pPr>
        <w:pStyle w:val="Rubrik1"/>
      </w:pPr>
      <w:bookmarkStart w:id="51" w:name="_Toc73618562"/>
      <w:r>
        <w:lastRenderedPageBreak/>
        <w:t>Conclusion</w:t>
      </w:r>
      <w:bookmarkEnd w:id="51"/>
    </w:p>
    <w:p w14:paraId="363C40EA" w14:textId="1953DA9B" w:rsidR="00B61986" w:rsidRPr="009C6EFF" w:rsidRDefault="00B61986" w:rsidP="009C6EFF">
      <w:pPr>
        <w:spacing w:line="276" w:lineRule="auto"/>
        <w:rPr>
          <w:rFonts w:ascii="Times" w:hAnsi="Times"/>
          <w:color w:val="000000"/>
          <w:lang w:val="en-US"/>
        </w:rPr>
      </w:pPr>
    </w:p>
    <w:p w14:paraId="2671BFB2" w14:textId="6AF8A80B" w:rsidR="009C6EFF" w:rsidRDefault="00B61986" w:rsidP="009C6EFF">
      <w:pPr>
        <w:spacing w:line="276" w:lineRule="auto"/>
        <w:rPr>
          <w:color w:val="000000"/>
          <w:shd w:val="clear" w:color="auto" w:fill="FFFFFF"/>
          <w:lang w:val="en-US"/>
        </w:rPr>
      </w:pPr>
      <w:r w:rsidRPr="00B61986">
        <w:rPr>
          <w:color w:val="000000"/>
          <w:lang w:val="en-US"/>
        </w:rPr>
        <w:t xml:space="preserve">In this study, we examined how communication looks in today's construction logistics. It can be concluded that </w:t>
      </w:r>
      <w:r w:rsidR="00203C42" w:rsidRPr="00B61986">
        <w:rPr>
          <w:color w:val="000000"/>
          <w:lang w:val="en-US"/>
        </w:rPr>
        <w:t>it is</w:t>
      </w:r>
      <w:r w:rsidRPr="00B61986">
        <w:rPr>
          <w:color w:val="000000"/>
          <w:lang w:val="en-US"/>
        </w:rPr>
        <w:t xml:space="preserve"> mostly insufficient at this time. Since project threats are dependent on the quality of contact, good communication and knowledge exchange is regarded as a vital element between project parties. It was also established that </w:t>
      </w:r>
      <w:r w:rsidRPr="00B61986">
        <w:rPr>
          <w:color w:val="000000"/>
          <w:shd w:val="clear" w:color="auto" w:fill="FFFFFF"/>
          <w:lang w:val="en-US"/>
        </w:rPr>
        <w:t>the interplay between communication and logistics can result in more efficient construction logistics in the future as connection between logistics and communication is something of high importance and a central part of a good logistics plan.</w:t>
      </w:r>
    </w:p>
    <w:p w14:paraId="43D1FA0D" w14:textId="77777777" w:rsidR="00FD75F0" w:rsidRDefault="00FD75F0" w:rsidP="009C6EFF">
      <w:pPr>
        <w:spacing w:line="276" w:lineRule="auto"/>
        <w:rPr>
          <w:color w:val="000000"/>
          <w:shd w:val="clear" w:color="auto" w:fill="FFFFFF"/>
          <w:lang w:val="en-US"/>
        </w:rPr>
      </w:pPr>
    </w:p>
    <w:p w14:paraId="6F02D76B" w14:textId="328ED9ED" w:rsidR="00FD75F0" w:rsidRPr="00DB7F87" w:rsidRDefault="00FD75F0" w:rsidP="00DB7F87">
      <w:pPr>
        <w:rPr>
          <w:color w:val="000000"/>
          <w:lang w:val="en-US"/>
        </w:rPr>
      </w:pPr>
      <w:r w:rsidRPr="00FD75F0">
        <w:rPr>
          <w:color w:val="000000"/>
          <w:shd w:val="clear" w:color="auto" w:fill="FFFFFF"/>
          <w:lang w:val="en-US"/>
        </w:rPr>
        <w:t xml:space="preserve">Furthermore, the question regarding the most challenging obstacles in construction logistics arising from poor communication showed very interesting and important elements. A lot of the construction workers' time is spent on waiting, moving and handling material on the construction site which is very unproductive. The large number of intermediaries can be viewed as a problem if the right logistics solution is not in place for the project. It can also be concluded from the study that communication difficulties in the construction logistics is mainly due to poor </w:t>
      </w:r>
      <w:r w:rsidRPr="00DB7F87">
        <w:rPr>
          <w:color w:val="000000"/>
          <w:shd w:val="clear" w:color="auto" w:fill="FFFFFF"/>
          <w:lang w:val="en-US"/>
        </w:rPr>
        <w:t>planning. There is a high importance in including the construction logistics communication in the planning phase. The fact that the construction sector is reluctant in applying new ways and solutions does not make it easier.</w:t>
      </w:r>
    </w:p>
    <w:p w14:paraId="7B878706" w14:textId="77777777" w:rsidR="009C6EFF" w:rsidRPr="00DB7F87" w:rsidRDefault="009C6EFF" w:rsidP="00DB7F87">
      <w:pPr>
        <w:rPr>
          <w:color w:val="000000"/>
          <w:lang w:val="en-US"/>
        </w:rPr>
      </w:pPr>
    </w:p>
    <w:p w14:paraId="34CA3A2D" w14:textId="77777777" w:rsidR="00C041A3" w:rsidRPr="00C041A3" w:rsidRDefault="00C041A3" w:rsidP="00DB7F87">
      <w:pPr>
        <w:rPr>
          <w:lang w:val="en-US"/>
        </w:rPr>
      </w:pPr>
      <w:r w:rsidRPr="00C041A3">
        <w:rPr>
          <w:color w:val="000000"/>
          <w:shd w:val="clear" w:color="auto" w:fill="FFFFFF"/>
          <w:lang w:val="en-US"/>
        </w:rPr>
        <w:t xml:space="preserve">Digital solutions can be used as a helping tool to increase efficiency in a construction project. Most of the respondents used some kind of digital tool in their everyday work, while </w:t>
      </w:r>
      <w:proofErr w:type="spellStart"/>
      <w:r w:rsidRPr="00C041A3">
        <w:rPr>
          <w:color w:val="000000"/>
          <w:shd w:val="clear" w:color="auto" w:fill="FFFFFF"/>
          <w:lang w:val="en-US"/>
        </w:rPr>
        <w:t>Myloc</w:t>
      </w:r>
      <w:proofErr w:type="spellEnd"/>
      <w:r w:rsidRPr="00C041A3">
        <w:rPr>
          <w:color w:val="000000"/>
          <w:shd w:val="clear" w:color="auto" w:fill="FFFFFF"/>
          <w:lang w:val="en-US"/>
        </w:rPr>
        <w:t xml:space="preserve"> being the most common one. The digital tools help construction companies identify what needs to be shipped, where it needs to be delivered, and what is needed on the construction site. From in-house developed software to available purchase </w:t>
      </w:r>
      <w:proofErr w:type="spellStart"/>
      <w:r w:rsidRPr="00C041A3">
        <w:rPr>
          <w:color w:val="000000"/>
          <w:shd w:val="clear" w:color="auto" w:fill="FFFFFF"/>
          <w:lang w:val="en-US"/>
        </w:rPr>
        <w:t>softwares</w:t>
      </w:r>
      <w:proofErr w:type="spellEnd"/>
      <w:r w:rsidRPr="00C041A3">
        <w:rPr>
          <w:color w:val="000000"/>
          <w:shd w:val="clear" w:color="auto" w:fill="FFFFFF"/>
          <w:lang w:val="en-US"/>
        </w:rPr>
        <w:t xml:space="preserve"> on the market the results showed that the respondents were satisfied with the aid given from the digital tools but could see a lot of room for improvements. The interconnection of technological structures, such as BIM, in the construction industry's logistics is something important.</w:t>
      </w:r>
    </w:p>
    <w:p w14:paraId="4D269641" w14:textId="77777777" w:rsidR="00C041A3" w:rsidRPr="00C041A3" w:rsidRDefault="00C041A3" w:rsidP="00DB7F87">
      <w:pPr>
        <w:rPr>
          <w:lang w:val="en-US"/>
        </w:rPr>
      </w:pPr>
      <w:r w:rsidRPr="00C041A3">
        <w:rPr>
          <w:color w:val="000000"/>
          <w:shd w:val="clear" w:color="auto" w:fill="FFFFFF"/>
          <w:lang w:val="en-US"/>
        </w:rPr>
        <w:t>Connecting the BIM idea to logistics is a significant step that can make things simpler. By rendering construction processes three-dimensional, they can become more efficient and transparent. However, the fact that the construction sector is reluctant in applying new ways and solutions does not make it easier.</w:t>
      </w:r>
    </w:p>
    <w:p w14:paraId="0DF585FC" w14:textId="1B44ADBF" w:rsidR="0039419C" w:rsidRPr="00DB7F87" w:rsidRDefault="0039419C" w:rsidP="00DB7F87">
      <w:pPr>
        <w:rPr>
          <w:color w:val="000000"/>
          <w:lang w:val="en-US"/>
        </w:rPr>
      </w:pPr>
    </w:p>
    <w:p w14:paraId="4FC627E4" w14:textId="77777777" w:rsidR="0049117E" w:rsidRPr="0049117E" w:rsidRDefault="0049117E" w:rsidP="0049117E">
      <w:pPr>
        <w:rPr>
          <w:lang w:val="en-US"/>
        </w:rPr>
      </w:pPr>
    </w:p>
    <w:p w14:paraId="7D09737D" w14:textId="77777777" w:rsidR="0069125E" w:rsidRDefault="0069125E" w:rsidP="0039419C">
      <w:pPr>
        <w:rPr>
          <w:lang w:val="en-US"/>
        </w:rPr>
      </w:pPr>
    </w:p>
    <w:p w14:paraId="3FF73A26" w14:textId="77777777" w:rsidR="0069125E" w:rsidRDefault="0069125E" w:rsidP="0039419C">
      <w:pPr>
        <w:rPr>
          <w:lang w:val="en-US"/>
        </w:rPr>
      </w:pPr>
    </w:p>
    <w:p w14:paraId="0CCAD052" w14:textId="77777777" w:rsidR="0069125E" w:rsidRDefault="0069125E" w:rsidP="0039419C">
      <w:pPr>
        <w:rPr>
          <w:lang w:val="en-US"/>
        </w:rPr>
      </w:pPr>
    </w:p>
    <w:p w14:paraId="22A2778E" w14:textId="0189E14F" w:rsidR="0097476D" w:rsidRDefault="00FD70D7" w:rsidP="00FD70D7">
      <w:pPr>
        <w:pStyle w:val="Rubrik1"/>
      </w:pPr>
      <w:bookmarkStart w:id="52" w:name="_Toc73618563"/>
      <w:r>
        <w:lastRenderedPageBreak/>
        <w:t xml:space="preserve">Further </w:t>
      </w:r>
      <w:r w:rsidR="00524B3E">
        <w:t>studies</w:t>
      </w:r>
      <w:bookmarkEnd w:id="52"/>
    </w:p>
    <w:p w14:paraId="57268142" w14:textId="21DA510E" w:rsidR="00FD70D7" w:rsidRDefault="009A3381" w:rsidP="00FD70D7">
      <w:pPr>
        <w:rPr>
          <w:lang w:val="en-GB"/>
        </w:rPr>
      </w:pPr>
      <w:r w:rsidRPr="009A3381">
        <w:rPr>
          <w:lang w:val="en-GB"/>
        </w:rPr>
        <w:t xml:space="preserve">For future work and research on this subject, it may be beneficial to investigate specific companies and their internal and external communication practices. </w:t>
      </w:r>
      <w:r w:rsidR="00096F96">
        <w:rPr>
          <w:lang w:val="en-GB"/>
        </w:rPr>
        <w:t>By doing this, it can help to</w:t>
      </w:r>
      <w:r w:rsidRPr="009A3381">
        <w:rPr>
          <w:lang w:val="en-GB"/>
        </w:rPr>
        <w:t xml:space="preserve"> get a much more comprehensive picture of how things really are at the companies and where the real problems </w:t>
      </w:r>
      <w:r w:rsidR="000A5D4C">
        <w:rPr>
          <w:lang w:val="en-GB"/>
        </w:rPr>
        <w:t>with the communication begins</w:t>
      </w:r>
      <w:r w:rsidRPr="009A3381">
        <w:rPr>
          <w:lang w:val="en-GB"/>
        </w:rPr>
        <w:t>.</w:t>
      </w:r>
      <w:r w:rsidR="0061645B">
        <w:rPr>
          <w:lang w:val="en-GB"/>
        </w:rPr>
        <w:t xml:space="preserve"> </w:t>
      </w:r>
      <w:r w:rsidR="00524B3E" w:rsidRPr="00524B3E">
        <w:rPr>
          <w:lang w:val="en-GB"/>
        </w:rPr>
        <w:t>Cooperation is also associated with communication, as cooperation requires communication. As a result, collaboration between businesses and the manner in which they communicate can be interesting to investigate.</w:t>
      </w:r>
    </w:p>
    <w:p w14:paraId="4F1280FA" w14:textId="77777777" w:rsidR="0096084A" w:rsidRDefault="0096084A" w:rsidP="009254EB">
      <w:pPr>
        <w:shd w:val="clear" w:color="auto" w:fill="FFFFFF"/>
        <w:spacing w:after="240" w:line="360" w:lineRule="atLeast"/>
        <w:rPr>
          <w:lang w:val="en-US"/>
        </w:rPr>
      </w:pPr>
    </w:p>
    <w:p w14:paraId="69528A86" w14:textId="7E00E717" w:rsidR="0096084A" w:rsidRDefault="0096084A">
      <w:pPr>
        <w:rPr>
          <w:lang w:val="en-US"/>
        </w:rPr>
      </w:pPr>
      <w:r>
        <w:rPr>
          <w:lang w:val="en-US"/>
        </w:rPr>
        <w:br w:type="page"/>
      </w:r>
    </w:p>
    <w:p w14:paraId="03AE5791" w14:textId="42C3E1B2" w:rsidR="0096084A" w:rsidRDefault="0096084A" w:rsidP="0096084A">
      <w:pPr>
        <w:pStyle w:val="Rubrik1"/>
      </w:pPr>
      <w:bookmarkStart w:id="53" w:name="_Toc73618564"/>
      <w:r>
        <w:lastRenderedPageBreak/>
        <w:t>References</w:t>
      </w:r>
      <w:bookmarkEnd w:id="53"/>
    </w:p>
    <w:p w14:paraId="06103819" w14:textId="77777777" w:rsidR="0096084A" w:rsidRPr="0096084A" w:rsidRDefault="0096084A" w:rsidP="0096084A">
      <w:pPr>
        <w:rPr>
          <w:lang w:val="en-GB"/>
        </w:rPr>
      </w:pPr>
    </w:p>
    <w:p w14:paraId="07F1BE15" w14:textId="0F64CF7A" w:rsidR="008D0BF7" w:rsidRPr="00691CAB" w:rsidRDefault="008D0BF7" w:rsidP="008D0BF7">
      <w:pPr>
        <w:autoSpaceDE w:val="0"/>
        <w:autoSpaceDN w:val="0"/>
        <w:adjustRightInd w:val="0"/>
        <w:rPr>
          <w:rFonts w:ascii="Times" w:hAnsi="Times"/>
          <w:color w:val="000000" w:themeColor="text1"/>
          <w:lang w:val="en-US"/>
        </w:rPr>
      </w:pPr>
      <w:proofErr w:type="spellStart"/>
      <w:r w:rsidRPr="00691CAB">
        <w:rPr>
          <w:rFonts w:ascii="Times" w:hAnsi="Times"/>
          <w:color w:val="000000" w:themeColor="text1"/>
          <w:lang w:val="en-US"/>
        </w:rPr>
        <w:t>Almohsen</w:t>
      </w:r>
      <w:proofErr w:type="spellEnd"/>
      <w:r w:rsidRPr="00691CAB">
        <w:rPr>
          <w:rFonts w:ascii="Times" w:hAnsi="Times"/>
          <w:color w:val="000000" w:themeColor="text1"/>
          <w:lang w:val="en-US"/>
        </w:rPr>
        <w:t xml:space="preserve">, A. and </w:t>
      </w:r>
      <w:proofErr w:type="spellStart"/>
      <w:r w:rsidRPr="00691CAB">
        <w:rPr>
          <w:rFonts w:ascii="Times" w:hAnsi="Times"/>
          <w:color w:val="000000" w:themeColor="text1"/>
          <w:lang w:val="en-US"/>
        </w:rPr>
        <w:t>Ruwanpura</w:t>
      </w:r>
      <w:proofErr w:type="spellEnd"/>
      <w:r w:rsidRPr="00691CAB">
        <w:rPr>
          <w:rFonts w:ascii="Times" w:hAnsi="Times"/>
          <w:color w:val="000000" w:themeColor="text1"/>
          <w:lang w:val="en-US"/>
        </w:rPr>
        <w:t>, J., 2011. Logistics management in the construction industry. In: Proceedings of the CIB W78-W102 2011, 26–28 October. Sophia Antipolis.</w:t>
      </w:r>
    </w:p>
    <w:p w14:paraId="055CDA9E" w14:textId="77777777" w:rsidR="008D0BF7" w:rsidRPr="00691CAB" w:rsidRDefault="008D0BF7" w:rsidP="008D0BF7">
      <w:pPr>
        <w:autoSpaceDE w:val="0"/>
        <w:autoSpaceDN w:val="0"/>
        <w:adjustRightInd w:val="0"/>
        <w:rPr>
          <w:rFonts w:ascii="Times" w:hAnsi="Times"/>
          <w:color w:val="000000" w:themeColor="text1"/>
          <w:lang w:val="en-US"/>
        </w:rPr>
      </w:pPr>
    </w:p>
    <w:p w14:paraId="36A748C7" w14:textId="083709F6" w:rsidR="007751BD" w:rsidRPr="00691CAB" w:rsidRDefault="007751BD" w:rsidP="008D0BF7">
      <w:pPr>
        <w:autoSpaceDE w:val="0"/>
        <w:autoSpaceDN w:val="0"/>
        <w:adjustRightInd w:val="0"/>
        <w:rPr>
          <w:rFonts w:ascii="Times" w:hAnsi="Times"/>
          <w:color w:val="000000" w:themeColor="text1"/>
        </w:rPr>
      </w:pPr>
      <w:proofErr w:type="spellStart"/>
      <w:r w:rsidRPr="00691CAB">
        <w:rPr>
          <w:rFonts w:ascii="Times" w:hAnsi="Times"/>
          <w:color w:val="000000" w:themeColor="text1"/>
          <w:lang w:val="en-US"/>
        </w:rPr>
        <w:t>Agapiou</w:t>
      </w:r>
      <w:proofErr w:type="spellEnd"/>
      <w:r w:rsidRPr="00691CAB">
        <w:rPr>
          <w:rFonts w:ascii="Times" w:hAnsi="Times"/>
          <w:color w:val="000000" w:themeColor="text1"/>
          <w:lang w:val="en-US"/>
        </w:rPr>
        <w:t xml:space="preserve">, A., et al., 1998. The role of logistics in the materials flow control process. </w:t>
      </w:r>
      <w:r w:rsidRPr="00691CAB">
        <w:rPr>
          <w:rFonts w:ascii="Times" w:hAnsi="Times"/>
          <w:color w:val="000000" w:themeColor="text1"/>
        </w:rPr>
        <w:t xml:space="preserve">Construction management and </w:t>
      </w:r>
      <w:proofErr w:type="spellStart"/>
      <w:r w:rsidRPr="00691CAB">
        <w:rPr>
          <w:rFonts w:ascii="Times" w:hAnsi="Times"/>
          <w:color w:val="000000" w:themeColor="text1"/>
        </w:rPr>
        <w:t>economics</w:t>
      </w:r>
      <w:proofErr w:type="spellEnd"/>
      <w:r w:rsidRPr="00691CAB">
        <w:rPr>
          <w:rFonts w:ascii="Times" w:hAnsi="Times"/>
          <w:color w:val="000000" w:themeColor="text1"/>
        </w:rPr>
        <w:t>, 16 (2), 131–137.</w:t>
      </w:r>
    </w:p>
    <w:p w14:paraId="7F0D995F" w14:textId="77777777" w:rsidR="00B65E35" w:rsidRPr="00691CAB" w:rsidRDefault="00B65E35" w:rsidP="008D0BF7">
      <w:pPr>
        <w:autoSpaceDE w:val="0"/>
        <w:autoSpaceDN w:val="0"/>
        <w:adjustRightInd w:val="0"/>
        <w:rPr>
          <w:rFonts w:ascii="Times" w:hAnsi="Times"/>
          <w:color w:val="000000" w:themeColor="text1"/>
        </w:rPr>
      </w:pPr>
    </w:p>
    <w:p w14:paraId="091F8BB2" w14:textId="77C4281A" w:rsidR="00B65E35" w:rsidRPr="00691CAB" w:rsidRDefault="00B65E35" w:rsidP="008D0BF7">
      <w:pPr>
        <w:autoSpaceDE w:val="0"/>
        <w:autoSpaceDN w:val="0"/>
        <w:adjustRightInd w:val="0"/>
        <w:rPr>
          <w:rFonts w:ascii="Times" w:hAnsi="Times"/>
          <w:i/>
          <w:color w:val="000000" w:themeColor="text1"/>
        </w:rPr>
      </w:pPr>
      <w:r w:rsidRPr="00691CAB">
        <w:rPr>
          <w:rFonts w:ascii="Times" w:hAnsi="Times"/>
          <w:color w:val="000000" w:themeColor="text1"/>
        </w:rPr>
        <w:t xml:space="preserve">Ahl, G., och Johansson, P. (2002). </w:t>
      </w:r>
      <w:r w:rsidRPr="00691CAB">
        <w:rPr>
          <w:rFonts w:ascii="Times" w:hAnsi="Times"/>
          <w:i/>
          <w:iCs/>
          <w:color w:val="000000" w:themeColor="text1"/>
        </w:rPr>
        <w:t>Tredjepartslogistik – _principer för ökad lönsamhet.</w:t>
      </w:r>
    </w:p>
    <w:p w14:paraId="16209B70" w14:textId="77777777" w:rsidR="002113D8" w:rsidRPr="00691CAB" w:rsidRDefault="002113D8" w:rsidP="008D0BF7">
      <w:pPr>
        <w:autoSpaceDE w:val="0"/>
        <w:autoSpaceDN w:val="0"/>
        <w:adjustRightInd w:val="0"/>
        <w:rPr>
          <w:rFonts w:ascii="Times" w:hAnsi="Times"/>
          <w:i/>
          <w:iCs/>
          <w:color w:val="000000" w:themeColor="text1"/>
        </w:rPr>
      </w:pPr>
    </w:p>
    <w:p w14:paraId="6CE6542B" w14:textId="0A438F68" w:rsidR="002113D8" w:rsidRPr="00691CAB" w:rsidRDefault="002113D8" w:rsidP="008D0BF7">
      <w:pPr>
        <w:autoSpaceDE w:val="0"/>
        <w:autoSpaceDN w:val="0"/>
        <w:adjustRightInd w:val="0"/>
        <w:rPr>
          <w:rFonts w:ascii="Times" w:hAnsi="Times"/>
          <w:color w:val="000000" w:themeColor="text1"/>
          <w:lang w:val="en-US"/>
        </w:rPr>
      </w:pPr>
      <w:proofErr w:type="spellStart"/>
      <w:r w:rsidRPr="00691CAB">
        <w:rPr>
          <w:rFonts w:ascii="Times" w:hAnsi="Times"/>
          <w:lang w:val="en-US"/>
        </w:rPr>
        <w:t>Audy</w:t>
      </w:r>
      <w:proofErr w:type="spellEnd"/>
      <w:r w:rsidRPr="00691CAB">
        <w:rPr>
          <w:rFonts w:ascii="Times" w:hAnsi="Times"/>
          <w:lang w:val="en-US"/>
        </w:rPr>
        <w:t xml:space="preserve">, J.-F., </w:t>
      </w:r>
      <w:proofErr w:type="spellStart"/>
      <w:r w:rsidRPr="00691CAB">
        <w:rPr>
          <w:rFonts w:ascii="Times" w:hAnsi="Times"/>
          <w:lang w:val="en-US"/>
        </w:rPr>
        <w:t>Lehoux</w:t>
      </w:r>
      <w:proofErr w:type="spellEnd"/>
      <w:r w:rsidRPr="00691CAB">
        <w:rPr>
          <w:rFonts w:ascii="Times" w:hAnsi="Times"/>
          <w:lang w:val="en-US"/>
        </w:rPr>
        <w:t xml:space="preserve">, N., </w:t>
      </w:r>
      <w:proofErr w:type="spellStart"/>
      <w:r w:rsidRPr="00691CAB">
        <w:rPr>
          <w:rFonts w:ascii="Times" w:hAnsi="Times"/>
          <w:lang w:val="en-US"/>
        </w:rPr>
        <w:t>D'Amours</w:t>
      </w:r>
      <w:proofErr w:type="spellEnd"/>
      <w:r w:rsidRPr="00691CAB">
        <w:rPr>
          <w:rFonts w:ascii="Times" w:hAnsi="Times"/>
          <w:lang w:val="en-US"/>
        </w:rPr>
        <w:t xml:space="preserve">, S., </w:t>
      </w:r>
      <w:proofErr w:type="spellStart"/>
      <w:r w:rsidRPr="00691CAB">
        <w:rPr>
          <w:rFonts w:ascii="Times" w:hAnsi="Times"/>
          <w:lang w:val="en-US"/>
        </w:rPr>
        <w:t>och</w:t>
      </w:r>
      <w:proofErr w:type="spellEnd"/>
      <w:r w:rsidRPr="00691CAB">
        <w:rPr>
          <w:rFonts w:ascii="Times" w:hAnsi="Times"/>
          <w:lang w:val="en-US"/>
        </w:rPr>
        <w:t xml:space="preserve"> </w:t>
      </w:r>
      <w:proofErr w:type="spellStart"/>
      <w:r w:rsidRPr="00691CAB">
        <w:rPr>
          <w:rFonts w:ascii="Times" w:hAnsi="Times"/>
          <w:lang w:val="en-US"/>
        </w:rPr>
        <w:t>Rönnqvist</w:t>
      </w:r>
      <w:proofErr w:type="spellEnd"/>
      <w:r w:rsidRPr="00691CAB">
        <w:rPr>
          <w:rFonts w:ascii="Times" w:hAnsi="Times"/>
          <w:lang w:val="en-US"/>
        </w:rPr>
        <w:t xml:space="preserve">, M. (2010). </w:t>
      </w:r>
      <w:r w:rsidRPr="00691CAB">
        <w:rPr>
          <w:rFonts w:ascii="Times" w:hAnsi="Times"/>
          <w:i/>
          <w:iCs/>
          <w:lang w:val="en-US"/>
        </w:rPr>
        <w:t>A framework for an efficient implementation of logistics collaborations.</w:t>
      </w:r>
    </w:p>
    <w:p w14:paraId="6CF697EC" w14:textId="77777777" w:rsidR="007751BD" w:rsidRPr="00691CAB" w:rsidRDefault="007751BD" w:rsidP="008D0BF7">
      <w:pPr>
        <w:autoSpaceDE w:val="0"/>
        <w:autoSpaceDN w:val="0"/>
        <w:adjustRightInd w:val="0"/>
        <w:rPr>
          <w:rFonts w:ascii="Times" w:hAnsi="Times"/>
          <w:color w:val="000000" w:themeColor="text1"/>
          <w:lang w:val="en-US"/>
        </w:rPr>
      </w:pPr>
    </w:p>
    <w:p w14:paraId="663B14B0" w14:textId="58CB9484" w:rsidR="00A50635" w:rsidRPr="00691CAB" w:rsidRDefault="00A50635" w:rsidP="00A50635">
      <w:pPr>
        <w:autoSpaceDE w:val="0"/>
        <w:autoSpaceDN w:val="0"/>
        <w:adjustRightInd w:val="0"/>
        <w:rPr>
          <w:rFonts w:ascii="Times" w:eastAsiaTheme="minorEastAsia" w:hAnsi="Times"/>
          <w:color w:val="000000" w:themeColor="text1"/>
          <w:lang w:eastAsia="en-US"/>
        </w:rPr>
      </w:pPr>
      <w:proofErr w:type="spellStart"/>
      <w:r w:rsidRPr="00691CAB">
        <w:rPr>
          <w:rFonts w:ascii="Times" w:eastAsiaTheme="minorEastAsia" w:hAnsi="Times"/>
          <w:color w:val="000000" w:themeColor="text1"/>
          <w:lang w:val="en-US" w:eastAsia="en-US"/>
        </w:rPr>
        <w:t>Bankvall</w:t>
      </w:r>
      <w:proofErr w:type="spellEnd"/>
      <w:r w:rsidRPr="00691CAB">
        <w:rPr>
          <w:rFonts w:ascii="Times" w:eastAsiaTheme="minorEastAsia" w:hAnsi="Times"/>
          <w:color w:val="000000" w:themeColor="text1"/>
          <w:lang w:val="en-US" w:eastAsia="en-US"/>
        </w:rPr>
        <w:t xml:space="preserve">, L., et al., 2010. Interdependence in supply chains and projects in construction. </w:t>
      </w:r>
      <w:proofErr w:type="spellStart"/>
      <w:r w:rsidRPr="00691CAB">
        <w:rPr>
          <w:rFonts w:ascii="Times" w:eastAsiaTheme="minorEastAsia" w:hAnsi="Times"/>
          <w:color w:val="000000" w:themeColor="text1"/>
          <w:lang w:eastAsia="en-US"/>
        </w:rPr>
        <w:t>Supply</w:t>
      </w:r>
      <w:proofErr w:type="spellEnd"/>
      <w:r w:rsidRPr="00691CAB">
        <w:rPr>
          <w:rFonts w:ascii="Times" w:eastAsiaTheme="minorEastAsia" w:hAnsi="Times"/>
          <w:color w:val="000000" w:themeColor="text1"/>
          <w:lang w:eastAsia="en-US"/>
        </w:rPr>
        <w:t xml:space="preserve"> </w:t>
      </w:r>
      <w:proofErr w:type="spellStart"/>
      <w:r w:rsidRPr="00691CAB">
        <w:rPr>
          <w:rFonts w:ascii="Times" w:eastAsiaTheme="minorEastAsia" w:hAnsi="Times"/>
          <w:color w:val="000000" w:themeColor="text1"/>
          <w:lang w:eastAsia="en-US"/>
        </w:rPr>
        <w:t>chain</w:t>
      </w:r>
      <w:proofErr w:type="spellEnd"/>
      <w:r w:rsidRPr="00691CAB">
        <w:rPr>
          <w:rFonts w:ascii="Times" w:eastAsiaTheme="minorEastAsia" w:hAnsi="Times"/>
          <w:color w:val="000000" w:themeColor="text1"/>
          <w:lang w:eastAsia="en-US"/>
        </w:rPr>
        <w:t xml:space="preserve"> management: an international journal, 15 (5), 385–393.</w:t>
      </w:r>
    </w:p>
    <w:p w14:paraId="3E2C4CBD" w14:textId="77777777" w:rsidR="00A50635" w:rsidRPr="00691CAB" w:rsidRDefault="00A50635" w:rsidP="00A50635">
      <w:pPr>
        <w:autoSpaceDE w:val="0"/>
        <w:autoSpaceDN w:val="0"/>
        <w:adjustRightInd w:val="0"/>
        <w:rPr>
          <w:rFonts w:ascii="Times" w:eastAsiaTheme="minorEastAsia" w:hAnsi="Times"/>
          <w:color w:val="000000" w:themeColor="text1"/>
          <w:lang w:eastAsia="en-US"/>
        </w:rPr>
      </w:pPr>
    </w:p>
    <w:p w14:paraId="6515C003" w14:textId="3744D20D" w:rsidR="004B3D7D" w:rsidRPr="00691CAB" w:rsidRDefault="004B3D7D" w:rsidP="009254EB">
      <w:pPr>
        <w:shd w:val="clear" w:color="auto" w:fill="FFFFFF"/>
        <w:spacing w:after="240" w:line="360" w:lineRule="atLeast"/>
        <w:rPr>
          <w:rFonts w:ascii="Times" w:hAnsi="Times"/>
          <w:i/>
          <w:color w:val="000000"/>
          <w:lang w:val="en"/>
        </w:rPr>
      </w:pPr>
      <w:proofErr w:type="spellStart"/>
      <w:r w:rsidRPr="00691CAB">
        <w:rPr>
          <w:rFonts w:ascii="Times" w:hAnsi="Times"/>
          <w:color w:val="000000"/>
        </w:rPr>
        <w:t>Basharkar</w:t>
      </w:r>
      <w:proofErr w:type="spellEnd"/>
      <w:r w:rsidRPr="00691CAB">
        <w:rPr>
          <w:rFonts w:ascii="Times" w:hAnsi="Times"/>
          <w:color w:val="000000"/>
        </w:rPr>
        <w:t>, W. (2015)</w:t>
      </w:r>
      <w:r w:rsidR="005272BB" w:rsidRPr="00691CAB">
        <w:rPr>
          <w:rFonts w:ascii="Times" w:hAnsi="Times"/>
          <w:color w:val="000000"/>
        </w:rPr>
        <w:t xml:space="preserve"> </w:t>
      </w:r>
      <w:r w:rsidR="005272BB" w:rsidRPr="00691CAB">
        <w:rPr>
          <w:rFonts w:ascii="Times" w:hAnsi="Times"/>
          <w:i/>
          <w:iCs/>
          <w:color w:val="000000"/>
        </w:rPr>
        <w:t xml:space="preserve">EFFEKTIVISERING AV BYGGLOGISTIK: TRANSPORT- OCH MATERIALFLÖDE. </w:t>
      </w:r>
      <w:proofErr w:type="spellStart"/>
      <w:r w:rsidR="00067405" w:rsidRPr="00691CAB">
        <w:rPr>
          <w:rFonts w:ascii="Times" w:hAnsi="Times"/>
          <w:i/>
          <w:iCs/>
          <w:color w:val="000000"/>
          <w:lang w:val="en"/>
        </w:rPr>
        <w:t>STRABAG</w:t>
      </w:r>
      <w:proofErr w:type="spellEnd"/>
      <w:r w:rsidR="00067405" w:rsidRPr="00691CAB">
        <w:rPr>
          <w:rFonts w:ascii="Times" w:hAnsi="Times"/>
          <w:i/>
          <w:iCs/>
          <w:color w:val="000000"/>
          <w:lang w:val="en"/>
        </w:rPr>
        <w:t xml:space="preserve"> Sverige. </w:t>
      </w:r>
      <w:proofErr w:type="spellStart"/>
      <w:r w:rsidR="00067405" w:rsidRPr="00691CAB">
        <w:rPr>
          <w:rFonts w:ascii="Times" w:hAnsi="Times"/>
          <w:i/>
          <w:iCs/>
          <w:color w:val="000000"/>
          <w:lang w:val="en"/>
        </w:rPr>
        <w:t>Mälardalens</w:t>
      </w:r>
      <w:proofErr w:type="spellEnd"/>
      <w:r w:rsidR="00067405" w:rsidRPr="00691CAB">
        <w:rPr>
          <w:rFonts w:ascii="Times" w:hAnsi="Times"/>
          <w:i/>
          <w:iCs/>
          <w:color w:val="000000"/>
          <w:lang w:val="en"/>
        </w:rPr>
        <w:t xml:space="preserve"> </w:t>
      </w:r>
      <w:proofErr w:type="spellStart"/>
      <w:r w:rsidR="00067405" w:rsidRPr="00691CAB">
        <w:rPr>
          <w:rFonts w:ascii="Times" w:hAnsi="Times"/>
          <w:i/>
          <w:iCs/>
          <w:color w:val="000000"/>
          <w:lang w:val="en"/>
        </w:rPr>
        <w:t>Högskola</w:t>
      </w:r>
      <w:proofErr w:type="spellEnd"/>
      <w:r w:rsidR="00067405" w:rsidRPr="00691CAB">
        <w:rPr>
          <w:rFonts w:ascii="Times" w:hAnsi="Times"/>
          <w:i/>
          <w:iCs/>
          <w:color w:val="000000"/>
          <w:lang w:val="en"/>
        </w:rPr>
        <w:t>.</w:t>
      </w:r>
    </w:p>
    <w:p w14:paraId="607D6F98" w14:textId="75BDB2CA" w:rsidR="000934CA" w:rsidRPr="00691CAB" w:rsidRDefault="000934CA" w:rsidP="009254EB">
      <w:pPr>
        <w:shd w:val="clear" w:color="auto" w:fill="FFFFFF"/>
        <w:spacing w:after="240" w:line="360" w:lineRule="atLeast"/>
        <w:rPr>
          <w:rFonts w:ascii="Times" w:hAnsi="Times"/>
          <w:color w:val="000000"/>
          <w:lang w:val="en"/>
        </w:rPr>
      </w:pPr>
      <w:r w:rsidRPr="00691CAB">
        <w:rPr>
          <w:rFonts w:ascii="Times" w:hAnsi="Times"/>
          <w:color w:val="000000"/>
          <w:lang w:val="en"/>
        </w:rPr>
        <w:t xml:space="preserve">Bengtsson, S. </w:t>
      </w:r>
      <w:r w:rsidR="00452FE5" w:rsidRPr="00691CAB">
        <w:rPr>
          <w:rFonts w:ascii="Times" w:hAnsi="Times"/>
          <w:color w:val="000000"/>
          <w:lang w:val="en"/>
        </w:rPr>
        <w:t>(2019</w:t>
      </w:r>
      <w:r w:rsidR="00452FE5" w:rsidRPr="00691CAB">
        <w:rPr>
          <w:rFonts w:ascii="Times" w:hAnsi="Times"/>
          <w:i/>
          <w:iCs/>
          <w:color w:val="000000"/>
          <w:lang w:val="en"/>
        </w:rPr>
        <w:t xml:space="preserve">) </w:t>
      </w:r>
      <w:r w:rsidRPr="00691CAB">
        <w:rPr>
          <w:rFonts w:ascii="Times" w:hAnsi="Times"/>
          <w:i/>
          <w:iCs/>
          <w:color w:val="000000"/>
          <w:lang w:val="en"/>
        </w:rPr>
        <w:t>Coordinated construction logistics: an innovation perspective</w:t>
      </w:r>
      <w:r w:rsidR="00452FE5" w:rsidRPr="00691CAB">
        <w:rPr>
          <w:rFonts w:ascii="Times" w:hAnsi="Times"/>
          <w:i/>
          <w:iCs/>
          <w:color w:val="000000"/>
          <w:lang w:val="en"/>
        </w:rPr>
        <w:t>.</w:t>
      </w:r>
      <w:r w:rsidRPr="00691CAB">
        <w:rPr>
          <w:rFonts w:ascii="Times" w:hAnsi="Times"/>
          <w:color w:val="000000"/>
          <w:lang w:val="en"/>
        </w:rPr>
        <w:t xml:space="preserve"> CONSTRUCTION MANAGEMENT AND ECONOMICS2019, VOL. 37, NO. 5, 294-307</w:t>
      </w:r>
    </w:p>
    <w:p w14:paraId="5DD8DAA4" w14:textId="6E89616B" w:rsidR="003B5F6E" w:rsidRPr="00691CAB" w:rsidRDefault="003B5F6E" w:rsidP="009254EB">
      <w:pPr>
        <w:shd w:val="clear" w:color="auto" w:fill="FFFFFF"/>
        <w:spacing w:after="240" w:line="360" w:lineRule="atLeast"/>
        <w:rPr>
          <w:rFonts w:ascii="Times" w:hAnsi="Times"/>
          <w:lang w:val="en-US"/>
        </w:rPr>
      </w:pPr>
      <w:r w:rsidRPr="00691CAB">
        <w:rPr>
          <w:rFonts w:ascii="Times" w:hAnsi="Times"/>
          <w:color w:val="000000"/>
          <w:lang w:val="en"/>
        </w:rPr>
        <w:t>Borges da Silva, F. &amp; Ferreira Cardoso, F. (1999</w:t>
      </w:r>
      <w:r w:rsidRPr="00691CAB">
        <w:rPr>
          <w:rStyle w:val="Kommentarsreferens"/>
          <w:rFonts w:ascii="Times" w:hAnsi="Times"/>
          <w:sz w:val="24"/>
          <w:szCs w:val="24"/>
        </w:rPr>
        <w:annotationRef/>
      </w:r>
      <w:r w:rsidRPr="00691CAB">
        <w:rPr>
          <w:rFonts w:ascii="Times" w:hAnsi="Times"/>
          <w:color w:val="000000"/>
          <w:lang w:val="en"/>
        </w:rPr>
        <w:t xml:space="preserve">) </w:t>
      </w:r>
      <w:r w:rsidRPr="00691CAB">
        <w:rPr>
          <w:rFonts w:ascii="Times" w:hAnsi="Times"/>
          <w:i/>
          <w:iCs/>
          <w:lang w:val="en-US"/>
        </w:rPr>
        <w:t>APPLICABILITY OF LOGISTICS MANAGEMENT IN LEAN CONSTRUCTION: A CASE STUDY APPROACH IN BRAZILIAN BUILDING COMPANIES</w:t>
      </w:r>
      <w:r w:rsidRPr="00691CAB">
        <w:rPr>
          <w:rFonts w:ascii="Times" w:hAnsi="Times"/>
          <w:lang w:val="en-US"/>
        </w:rPr>
        <w:t xml:space="preserve">. Applicability of Logistics Management in Lean Construction: </w:t>
      </w:r>
      <w:r w:rsidR="00BE396C" w:rsidRPr="00691CAB">
        <w:rPr>
          <w:rFonts w:ascii="Times" w:hAnsi="Times"/>
          <w:lang w:val="en-US"/>
        </w:rPr>
        <w:t>A</w:t>
      </w:r>
      <w:r w:rsidRPr="00691CAB">
        <w:rPr>
          <w:rFonts w:ascii="Times" w:hAnsi="Times"/>
          <w:lang w:val="en-US"/>
        </w:rPr>
        <w:t xml:space="preserve"> Case Study Approach in Brazilian Building Companies.</w:t>
      </w:r>
    </w:p>
    <w:p w14:paraId="10A9621A" w14:textId="77777777" w:rsidR="00E007D9" w:rsidRPr="00691CAB" w:rsidRDefault="00E007D9" w:rsidP="00E007D9">
      <w:pPr>
        <w:rPr>
          <w:rFonts w:ascii="Times" w:hAnsi="Times"/>
          <w:lang w:val="en-US"/>
        </w:rPr>
      </w:pPr>
      <w:r w:rsidRPr="00691CAB">
        <w:rPr>
          <w:rFonts w:ascii="Times" w:hAnsi="Times"/>
        </w:rPr>
        <w:t xml:space="preserve">Boverket. (2009). Effektiv logistik i innerstadsprojekt- En studie av MKB Fastighet AB förbättringsarbete. </w:t>
      </w:r>
      <w:proofErr w:type="spellStart"/>
      <w:r w:rsidRPr="00691CAB">
        <w:rPr>
          <w:rFonts w:ascii="Times" w:hAnsi="Times"/>
          <w:lang w:val="en-US"/>
        </w:rPr>
        <w:t>Boverket</w:t>
      </w:r>
      <w:proofErr w:type="spellEnd"/>
      <w:r w:rsidRPr="00691CAB">
        <w:rPr>
          <w:rFonts w:ascii="Times" w:hAnsi="Times"/>
          <w:lang w:val="en-US"/>
        </w:rPr>
        <w:t xml:space="preserve">. </w:t>
      </w:r>
    </w:p>
    <w:p w14:paraId="5671507F" w14:textId="77777777" w:rsidR="00E007D9" w:rsidRPr="00691CAB" w:rsidRDefault="00E007D9" w:rsidP="00D46831">
      <w:pPr>
        <w:rPr>
          <w:rFonts w:ascii="Times" w:hAnsi="Times"/>
          <w:lang w:val="en-GB"/>
        </w:rPr>
      </w:pPr>
    </w:p>
    <w:p w14:paraId="7354CE03" w14:textId="616DDA22" w:rsidR="00B13A07" w:rsidRPr="00691CAB" w:rsidRDefault="00D46831" w:rsidP="00B13A07">
      <w:pPr>
        <w:rPr>
          <w:rFonts w:ascii="Times" w:hAnsi="Times"/>
          <w:lang w:val="en-US"/>
        </w:rPr>
      </w:pPr>
      <w:r w:rsidRPr="00691CAB">
        <w:rPr>
          <w:rFonts w:ascii="Times" w:hAnsi="Times"/>
          <w:lang w:val="en-GB"/>
        </w:rPr>
        <w:t>Briscoe, G. &amp; Dainty, A. (2005). Const</w:t>
      </w:r>
      <w:r w:rsidR="00AB3CD2" w:rsidRPr="00691CAB">
        <w:rPr>
          <w:rFonts w:ascii="Times" w:hAnsi="Times"/>
          <w:lang w:val="en-GB"/>
        </w:rPr>
        <w:t>r</w:t>
      </w:r>
      <w:r w:rsidRPr="00691CAB">
        <w:rPr>
          <w:rFonts w:ascii="Times" w:hAnsi="Times"/>
          <w:lang w:val="en-GB"/>
        </w:rPr>
        <w:t xml:space="preserve">uction supply chain integration: an elusive goal? </w:t>
      </w:r>
      <w:r w:rsidRPr="00691CAB">
        <w:rPr>
          <w:rFonts w:ascii="Times" w:hAnsi="Times"/>
          <w:lang w:val="en-US"/>
        </w:rPr>
        <w:t xml:space="preserve">Supply Chain Management: an international Journal, 10, 319-326. </w:t>
      </w:r>
    </w:p>
    <w:p w14:paraId="6F3F956C" w14:textId="77777777" w:rsidR="004F6B12" w:rsidRPr="00691CAB" w:rsidRDefault="004F6B12" w:rsidP="00D46831">
      <w:pPr>
        <w:rPr>
          <w:rFonts w:ascii="Times" w:hAnsi="Times"/>
          <w:lang w:val="en-US"/>
        </w:rPr>
      </w:pPr>
    </w:p>
    <w:p w14:paraId="39D061C9" w14:textId="369FA7D1" w:rsidR="0096084A" w:rsidRPr="0096084A" w:rsidRDefault="004F6B12" w:rsidP="0096084A">
      <w:pPr>
        <w:rPr>
          <w:rFonts w:ascii="Times" w:hAnsi="Times"/>
        </w:rPr>
      </w:pPr>
      <w:r w:rsidRPr="00691CAB">
        <w:rPr>
          <w:rFonts w:ascii="Times" w:hAnsi="Times"/>
          <w:lang w:val="en-US"/>
        </w:rPr>
        <w:t xml:space="preserve">Bryman, A. &amp; Bell E. (2005). </w:t>
      </w:r>
      <w:r w:rsidRPr="00691CAB">
        <w:rPr>
          <w:rFonts w:ascii="Times" w:hAnsi="Times"/>
        </w:rPr>
        <w:t>Företagsekonomiska forskningsmetoder. Malmö: Liber.</w:t>
      </w:r>
    </w:p>
    <w:p w14:paraId="008A397F" w14:textId="54D906E9" w:rsidR="00D82EBD" w:rsidRPr="00691CAB" w:rsidRDefault="00D82EBD" w:rsidP="00D82EBD">
      <w:pPr>
        <w:rPr>
          <w:rFonts w:ascii="Times" w:hAnsi="Times"/>
        </w:rPr>
      </w:pPr>
      <w:r w:rsidRPr="00691CAB">
        <w:rPr>
          <w:rFonts w:ascii="Times" w:hAnsi="Times"/>
        </w:rPr>
        <w:t>Carlsson, B., Josephson, P-E., (2001) Kommunikation i byggprojekt- verkligheter och möjligheter. Göteborg: FoU-Väst.</w:t>
      </w:r>
    </w:p>
    <w:p w14:paraId="24EAEC91" w14:textId="77777777" w:rsidR="00D46831" w:rsidRPr="00691CAB" w:rsidRDefault="00D46831" w:rsidP="00D82EBD">
      <w:pPr>
        <w:rPr>
          <w:rFonts w:ascii="Times" w:hAnsi="Times"/>
        </w:rPr>
      </w:pPr>
    </w:p>
    <w:p w14:paraId="18AD4AA9" w14:textId="0578C53D" w:rsidR="00D46831" w:rsidRPr="00691CAB" w:rsidRDefault="00D46831" w:rsidP="00D46831">
      <w:pPr>
        <w:rPr>
          <w:rFonts w:ascii="Times" w:hAnsi="Times"/>
          <w:lang w:val="en-GB"/>
        </w:rPr>
      </w:pPr>
      <w:r w:rsidRPr="00691CAB">
        <w:rPr>
          <w:rFonts w:ascii="Times" w:hAnsi="Times"/>
        </w:rPr>
        <w:t xml:space="preserve">Cheng, J. C. P., </w:t>
      </w:r>
      <w:proofErr w:type="spellStart"/>
      <w:r w:rsidRPr="00691CAB">
        <w:rPr>
          <w:rFonts w:ascii="Times" w:hAnsi="Times"/>
        </w:rPr>
        <w:t>Law</w:t>
      </w:r>
      <w:proofErr w:type="spellEnd"/>
      <w:r w:rsidRPr="00691CAB">
        <w:rPr>
          <w:rFonts w:ascii="Times" w:hAnsi="Times"/>
        </w:rPr>
        <w:t xml:space="preserve">, K. H., </w:t>
      </w:r>
      <w:proofErr w:type="spellStart"/>
      <w:r w:rsidRPr="00691CAB">
        <w:rPr>
          <w:rFonts w:ascii="Times" w:hAnsi="Times"/>
        </w:rPr>
        <w:t>Bjornsson</w:t>
      </w:r>
      <w:proofErr w:type="spellEnd"/>
      <w:r w:rsidRPr="00691CAB">
        <w:rPr>
          <w:rFonts w:ascii="Times" w:hAnsi="Times"/>
        </w:rPr>
        <w:t xml:space="preserve">, H., Jones, A. &amp; </w:t>
      </w:r>
      <w:proofErr w:type="spellStart"/>
      <w:r w:rsidRPr="00691CAB">
        <w:rPr>
          <w:rFonts w:ascii="Times" w:hAnsi="Times"/>
        </w:rPr>
        <w:t>Sriram</w:t>
      </w:r>
      <w:proofErr w:type="spellEnd"/>
      <w:r w:rsidRPr="00691CAB">
        <w:rPr>
          <w:rFonts w:ascii="Times" w:hAnsi="Times"/>
        </w:rPr>
        <w:t xml:space="preserve">, R. (2010). </w:t>
      </w:r>
      <w:r w:rsidR="00FF3398" w:rsidRPr="00691CAB">
        <w:rPr>
          <w:rFonts w:ascii="Times" w:hAnsi="Times"/>
          <w:lang w:val="en-US"/>
        </w:rPr>
        <w:t>S</w:t>
      </w:r>
      <w:proofErr w:type="spellStart"/>
      <w:r w:rsidRPr="00691CAB">
        <w:rPr>
          <w:rFonts w:ascii="Times" w:hAnsi="Times"/>
          <w:lang w:val="en-GB"/>
        </w:rPr>
        <w:t>ervice</w:t>
      </w:r>
      <w:proofErr w:type="spellEnd"/>
      <w:r w:rsidRPr="00691CAB">
        <w:rPr>
          <w:rFonts w:ascii="Times" w:hAnsi="Times"/>
          <w:lang w:val="en-GB"/>
        </w:rPr>
        <w:t xml:space="preserve"> oriented framework for construction supply chain integration. Automation in construction, 19, 245-260.</w:t>
      </w:r>
    </w:p>
    <w:p w14:paraId="1310E3A3" w14:textId="77777777" w:rsidR="00E84258" w:rsidRPr="00691CAB" w:rsidRDefault="00E84258" w:rsidP="00D82EBD">
      <w:pPr>
        <w:rPr>
          <w:rFonts w:ascii="Times" w:hAnsi="Times"/>
          <w:lang w:val="en-US"/>
        </w:rPr>
      </w:pPr>
    </w:p>
    <w:p w14:paraId="4567AAB8" w14:textId="350D30C8" w:rsidR="00673B25" w:rsidRPr="00691CAB" w:rsidRDefault="00673B25" w:rsidP="009254EB">
      <w:pPr>
        <w:shd w:val="clear" w:color="auto" w:fill="FFFFFF"/>
        <w:spacing w:after="240" w:line="360" w:lineRule="atLeast"/>
        <w:rPr>
          <w:rFonts w:ascii="Times" w:hAnsi="Times"/>
          <w:color w:val="000000"/>
          <w:lang w:val="en-US"/>
        </w:rPr>
      </w:pPr>
      <w:r w:rsidRPr="00691CAB">
        <w:rPr>
          <w:rFonts w:ascii="Times" w:hAnsi="Times"/>
          <w:lang w:val="en-US"/>
        </w:rPr>
        <w:t>Clausen, L.E. (1995) Building logistics, Report No. 256 Danish Building Research Institute, Copenhagen</w:t>
      </w:r>
    </w:p>
    <w:p w14:paraId="59CBD35F" w14:textId="5E7471B2" w:rsidR="009254EB" w:rsidRPr="00691CAB" w:rsidRDefault="00A75913" w:rsidP="009254EB">
      <w:pPr>
        <w:shd w:val="clear" w:color="auto" w:fill="FFFFFF"/>
        <w:spacing w:after="240" w:line="360" w:lineRule="atLeast"/>
        <w:rPr>
          <w:rFonts w:ascii="Times" w:hAnsi="Times"/>
          <w:color w:val="000000"/>
          <w:lang w:val="en-US"/>
        </w:rPr>
      </w:pPr>
      <w:r w:rsidRPr="00691CAB">
        <w:rPr>
          <w:rFonts w:ascii="Times" w:hAnsi="Times"/>
          <w:color w:val="000000"/>
          <w:lang w:val="en-US"/>
        </w:rPr>
        <w:lastRenderedPageBreak/>
        <w:t xml:space="preserve">Council </w:t>
      </w:r>
      <w:r w:rsidR="009A35C0" w:rsidRPr="00691CAB">
        <w:rPr>
          <w:rFonts w:ascii="Times" w:hAnsi="Times"/>
          <w:color w:val="000000"/>
          <w:lang w:val="en-US"/>
        </w:rPr>
        <w:t>of</w:t>
      </w:r>
      <w:r w:rsidRPr="00691CAB">
        <w:rPr>
          <w:rFonts w:ascii="Times" w:hAnsi="Times"/>
          <w:color w:val="000000"/>
          <w:lang w:val="en-US"/>
        </w:rPr>
        <w:t xml:space="preserve"> Supply Chain Management Professionals (2019). </w:t>
      </w:r>
      <w:proofErr w:type="spellStart"/>
      <w:r w:rsidRPr="00691CAB">
        <w:rPr>
          <w:rFonts w:ascii="Times" w:hAnsi="Times"/>
          <w:i/>
          <w:iCs/>
          <w:color w:val="000000"/>
          <w:lang w:val="en-US"/>
        </w:rPr>
        <w:t>CSCMP</w:t>
      </w:r>
      <w:proofErr w:type="spellEnd"/>
      <w:r w:rsidRPr="00691CAB">
        <w:rPr>
          <w:rFonts w:ascii="Times" w:hAnsi="Times"/>
          <w:i/>
          <w:iCs/>
          <w:color w:val="000000"/>
          <w:lang w:val="en-US"/>
        </w:rPr>
        <w:t xml:space="preserve"> Supply Chain Management Definitions and Glossary</w:t>
      </w:r>
      <w:r w:rsidRPr="00691CAB">
        <w:rPr>
          <w:rFonts w:ascii="Times" w:hAnsi="Times"/>
          <w:color w:val="000000"/>
          <w:lang w:val="en-US"/>
        </w:rPr>
        <w:t xml:space="preserve">. [online] Council </w:t>
      </w:r>
      <w:r w:rsidR="007B0C11" w:rsidRPr="00691CAB">
        <w:rPr>
          <w:rFonts w:ascii="Times" w:hAnsi="Times"/>
          <w:color w:val="000000"/>
          <w:lang w:val="en-US"/>
        </w:rPr>
        <w:t>of</w:t>
      </w:r>
      <w:r w:rsidRPr="00691CAB">
        <w:rPr>
          <w:rFonts w:ascii="Times" w:hAnsi="Times"/>
          <w:color w:val="000000"/>
          <w:lang w:val="en-US"/>
        </w:rPr>
        <w:t xml:space="preserve"> Supply Chain Management Professionals. Available at: [Accessed 18 Feb. 2021].</w:t>
      </w:r>
    </w:p>
    <w:p w14:paraId="062C03CF" w14:textId="5F234D66" w:rsidR="00541C77" w:rsidRPr="00691CAB" w:rsidRDefault="00541C77" w:rsidP="009254EB">
      <w:pPr>
        <w:shd w:val="clear" w:color="auto" w:fill="FFFFFF"/>
        <w:spacing w:after="240" w:line="360" w:lineRule="atLeast"/>
        <w:rPr>
          <w:rFonts w:ascii="Times" w:hAnsi="Times"/>
          <w:color w:val="000000"/>
        </w:rPr>
      </w:pPr>
      <w:proofErr w:type="spellStart"/>
      <w:r w:rsidRPr="00691CAB">
        <w:rPr>
          <w:rFonts w:ascii="Times" w:hAnsi="Times"/>
          <w:color w:val="000000"/>
        </w:rPr>
        <w:t>Darmer</w:t>
      </w:r>
      <w:proofErr w:type="spellEnd"/>
      <w:r w:rsidRPr="00691CAB">
        <w:rPr>
          <w:rFonts w:ascii="Times" w:hAnsi="Times"/>
          <w:color w:val="000000"/>
        </w:rPr>
        <w:t xml:space="preserve">, P. &amp; </w:t>
      </w:r>
      <w:proofErr w:type="spellStart"/>
      <w:r w:rsidRPr="00691CAB">
        <w:rPr>
          <w:rFonts w:ascii="Times" w:hAnsi="Times"/>
          <w:color w:val="000000"/>
        </w:rPr>
        <w:t>Freytag</w:t>
      </w:r>
      <w:proofErr w:type="spellEnd"/>
      <w:r w:rsidRPr="00691CAB">
        <w:rPr>
          <w:rFonts w:ascii="Times" w:hAnsi="Times"/>
          <w:color w:val="000000"/>
        </w:rPr>
        <w:t xml:space="preserve">, </w:t>
      </w:r>
      <w:proofErr w:type="spellStart"/>
      <w:r w:rsidRPr="00691CAB">
        <w:rPr>
          <w:rFonts w:ascii="Times" w:hAnsi="Times"/>
          <w:color w:val="000000"/>
        </w:rPr>
        <w:t>P.V</w:t>
      </w:r>
      <w:proofErr w:type="spellEnd"/>
      <w:r w:rsidRPr="00691CAB">
        <w:rPr>
          <w:rFonts w:ascii="Times" w:hAnsi="Times"/>
          <w:color w:val="000000"/>
        </w:rPr>
        <w:t>. (1995). Företagsekonomisk undersökningsmetodik. Lund: Studentlitteratur.</w:t>
      </w:r>
    </w:p>
    <w:p w14:paraId="5CDC12F9" w14:textId="34893A49" w:rsidR="00762EE4" w:rsidRPr="00691CAB" w:rsidRDefault="00762EE4" w:rsidP="00762EE4">
      <w:pPr>
        <w:pStyle w:val="Normalwebb"/>
        <w:rPr>
          <w:rFonts w:ascii="Times" w:hAnsi="Times"/>
          <w:lang w:val="en-US"/>
        </w:rPr>
      </w:pPr>
      <w:proofErr w:type="spellStart"/>
      <w:r w:rsidRPr="00691CAB">
        <w:rPr>
          <w:rFonts w:ascii="Times" w:hAnsi="Times"/>
        </w:rPr>
        <w:t>Darvik</w:t>
      </w:r>
      <w:proofErr w:type="spellEnd"/>
      <w:r w:rsidRPr="00691CAB">
        <w:rPr>
          <w:rFonts w:ascii="Times" w:hAnsi="Times"/>
        </w:rPr>
        <w:t xml:space="preserve">, L. &amp; Larsson, J. (2010). </w:t>
      </w:r>
      <w:r w:rsidRPr="00691CAB">
        <w:rPr>
          <w:rFonts w:ascii="Times" w:hAnsi="Times"/>
          <w:i/>
          <w:iCs/>
          <w:lang w:val="en-US"/>
        </w:rPr>
        <w:t>The Impact of Material Delivery Deviations on Costs and Performance in Construction Projects</w:t>
      </w:r>
      <w:r w:rsidRPr="00691CAB">
        <w:rPr>
          <w:rFonts w:ascii="Times" w:hAnsi="Times"/>
          <w:lang w:val="en-US"/>
        </w:rPr>
        <w:t xml:space="preserve">. Chalmers University </w:t>
      </w:r>
      <w:r w:rsidR="004310CF" w:rsidRPr="00691CAB">
        <w:rPr>
          <w:rFonts w:ascii="Times" w:hAnsi="Times"/>
          <w:lang w:val="en-US"/>
        </w:rPr>
        <w:t>of</w:t>
      </w:r>
      <w:r w:rsidRPr="00691CAB">
        <w:rPr>
          <w:rFonts w:ascii="Times" w:hAnsi="Times"/>
          <w:lang w:val="en-US"/>
        </w:rPr>
        <w:t xml:space="preserve"> Technology. Department of Civil and Environmental Engineering. Division of Construction Management. Gothenburg, Sweden 2010. </w:t>
      </w:r>
      <w:hyperlink r:id="rId29" w:history="1">
        <w:r w:rsidRPr="00691CAB">
          <w:rPr>
            <w:rStyle w:val="Hyperlnk"/>
            <w:rFonts w:ascii="Times" w:hAnsi="Times"/>
            <w:lang w:val="en-US"/>
          </w:rPr>
          <w:t>https://odr.chalmers.se/bitstream/20.500.12380/127605/1/127605.pdf</w:t>
        </w:r>
      </w:hyperlink>
      <w:r w:rsidR="006E2962" w:rsidRPr="00691CAB">
        <w:rPr>
          <w:rFonts w:ascii="Times" w:hAnsi="Times"/>
          <w:lang w:val="en-US"/>
        </w:rPr>
        <w:t xml:space="preserve"> </w:t>
      </w:r>
    </w:p>
    <w:p w14:paraId="1DE90B94" w14:textId="57806E10" w:rsidR="000C7BA1" w:rsidRPr="00691CAB" w:rsidRDefault="000C7BA1" w:rsidP="000C7BA1">
      <w:pPr>
        <w:rPr>
          <w:rFonts w:ascii="Times" w:hAnsi="Times" w:cs="Arial"/>
          <w:color w:val="000000" w:themeColor="text1"/>
          <w:shd w:val="clear" w:color="auto" w:fill="FFFFFF"/>
          <w:lang w:val="en-US"/>
        </w:rPr>
      </w:pPr>
      <w:r w:rsidRPr="00691CAB">
        <w:rPr>
          <w:rFonts w:ascii="Times" w:hAnsi="Times" w:cs="Arial"/>
          <w:color w:val="000000" w:themeColor="text1"/>
          <w:shd w:val="clear" w:color="auto" w:fill="FFFFFF"/>
          <w:lang w:val="en-US"/>
        </w:rPr>
        <w:t xml:space="preserve">Dubois, A. and </w:t>
      </w:r>
      <w:proofErr w:type="spellStart"/>
      <w:r w:rsidRPr="00691CAB">
        <w:rPr>
          <w:rFonts w:ascii="Times" w:hAnsi="Times" w:cs="Arial"/>
          <w:color w:val="000000" w:themeColor="text1"/>
          <w:shd w:val="clear" w:color="auto" w:fill="FFFFFF"/>
          <w:lang w:val="en-US"/>
        </w:rPr>
        <w:t>Gadde</w:t>
      </w:r>
      <w:proofErr w:type="spellEnd"/>
      <w:r w:rsidRPr="00691CAB">
        <w:rPr>
          <w:rFonts w:ascii="Times" w:hAnsi="Times" w:cs="Arial"/>
          <w:color w:val="000000" w:themeColor="text1"/>
          <w:shd w:val="clear" w:color="auto" w:fill="FFFFFF"/>
          <w:lang w:val="en-US"/>
        </w:rPr>
        <w:t>, L.-E. (2002) “The construction industry as a loosely coupled system: implications for productivity and innovation,”</w:t>
      </w:r>
      <w:r w:rsidRPr="00691CAB">
        <w:rPr>
          <w:rStyle w:val="apple-converted-space"/>
          <w:rFonts w:ascii="Times" w:hAnsi="Times" w:cs="Arial"/>
          <w:color w:val="000000" w:themeColor="text1"/>
          <w:shd w:val="clear" w:color="auto" w:fill="FFFFFF"/>
          <w:lang w:val="en-US"/>
        </w:rPr>
        <w:t> </w:t>
      </w:r>
      <w:r w:rsidRPr="00691CAB">
        <w:rPr>
          <w:rFonts w:ascii="Times" w:hAnsi="Times" w:cs="Arial"/>
          <w:i/>
          <w:iCs/>
          <w:color w:val="000000" w:themeColor="text1"/>
          <w:lang w:val="en-US"/>
        </w:rPr>
        <w:t>Construction management and economics</w:t>
      </w:r>
      <w:r w:rsidRPr="00691CAB">
        <w:rPr>
          <w:rFonts w:ascii="Times" w:hAnsi="Times" w:cs="Arial"/>
          <w:color w:val="000000" w:themeColor="text1"/>
          <w:shd w:val="clear" w:color="auto" w:fill="FFFFFF"/>
          <w:lang w:val="en-US"/>
        </w:rPr>
        <w:t>, 20(7), pp. 621–631.</w:t>
      </w:r>
    </w:p>
    <w:p w14:paraId="1C359B89" w14:textId="77777777" w:rsidR="00AA34D5" w:rsidRPr="00691CAB" w:rsidRDefault="00AA34D5" w:rsidP="000C7BA1">
      <w:pPr>
        <w:rPr>
          <w:rFonts w:ascii="Times" w:hAnsi="Times" w:cs="Arial"/>
          <w:color w:val="000000" w:themeColor="text1"/>
          <w:shd w:val="clear" w:color="auto" w:fill="FFFFFF"/>
          <w:lang w:val="en-US"/>
        </w:rPr>
      </w:pPr>
    </w:p>
    <w:p w14:paraId="42EC2A82" w14:textId="2CEF7742" w:rsidR="00100CA8" w:rsidRPr="00691CAB" w:rsidRDefault="00D75CC9" w:rsidP="00100CA8">
      <w:pPr>
        <w:rPr>
          <w:rFonts w:ascii="Times" w:hAnsi="Times"/>
          <w:color w:val="000000" w:themeColor="text1"/>
          <w:shd w:val="clear" w:color="auto" w:fill="FFFFFF"/>
          <w:lang w:val="en-US"/>
        </w:rPr>
      </w:pPr>
      <w:r w:rsidRPr="00691CAB">
        <w:rPr>
          <w:rFonts w:ascii="Times" w:hAnsi="Times" w:cs="Arial"/>
          <w:color w:val="000000" w:themeColor="text1"/>
          <w:shd w:val="clear" w:color="auto" w:fill="FFFFFF"/>
          <w:lang w:val="en-US"/>
        </w:rPr>
        <w:t xml:space="preserve">Eastman, C. et al. (2011) </w:t>
      </w:r>
      <w:r w:rsidRPr="00691CAB">
        <w:rPr>
          <w:rFonts w:ascii="Times" w:hAnsi="Times" w:cs="Arial"/>
          <w:i/>
          <w:color w:val="000000" w:themeColor="text1"/>
          <w:shd w:val="clear" w:color="auto" w:fill="FFFFFF"/>
          <w:lang w:val="en-US"/>
        </w:rPr>
        <w:t>BIM Handbook</w:t>
      </w:r>
      <w:r w:rsidRPr="00691CAB">
        <w:rPr>
          <w:rFonts w:ascii="Times" w:hAnsi="Times" w:cs="Arial"/>
          <w:color w:val="000000" w:themeColor="text1"/>
          <w:shd w:val="clear" w:color="auto" w:fill="FFFFFF"/>
          <w:lang w:val="en-US"/>
        </w:rPr>
        <w:t xml:space="preserve">: </w:t>
      </w:r>
      <w:r w:rsidRPr="00691CAB">
        <w:rPr>
          <w:rFonts w:ascii="Times" w:hAnsi="Times" w:cs="Arial"/>
          <w:i/>
          <w:color w:val="000000" w:themeColor="text1"/>
          <w:shd w:val="clear" w:color="auto" w:fill="FFFFFF"/>
          <w:lang w:val="en-US"/>
        </w:rPr>
        <w:t xml:space="preserve">A guide to building information modeling </w:t>
      </w:r>
      <w:r w:rsidRPr="00691CAB">
        <w:rPr>
          <w:rFonts w:ascii="Times" w:hAnsi="Times"/>
          <w:i/>
          <w:color w:val="000000" w:themeColor="text1"/>
          <w:shd w:val="clear" w:color="auto" w:fill="FFFFFF"/>
          <w:lang w:val="en-US"/>
        </w:rPr>
        <w:t>for owners, managers, designers, engineers and contractors.</w:t>
      </w:r>
      <w:r w:rsidRPr="00691CAB">
        <w:rPr>
          <w:rFonts w:ascii="Times" w:hAnsi="Times"/>
          <w:color w:val="000000" w:themeColor="text1"/>
          <w:shd w:val="clear" w:color="auto" w:fill="FFFFFF"/>
          <w:lang w:val="en-US"/>
        </w:rPr>
        <w:t xml:space="preserve"> </w:t>
      </w:r>
      <w:r w:rsidR="00B24EC5" w:rsidRPr="00691CAB">
        <w:rPr>
          <w:rFonts w:ascii="Times" w:hAnsi="Times"/>
          <w:color w:val="000000" w:themeColor="text1"/>
          <w:shd w:val="clear" w:color="auto" w:fill="FFFFFF"/>
          <w:lang w:val="en-US"/>
        </w:rPr>
        <w:t xml:space="preserve">Volume 1. </w:t>
      </w:r>
      <w:r w:rsidRPr="00691CAB">
        <w:rPr>
          <w:rFonts w:ascii="Times" w:hAnsi="Times"/>
          <w:color w:val="000000" w:themeColor="text1"/>
          <w:shd w:val="clear" w:color="auto" w:fill="FFFFFF"/>
          <w:lang w:val="en-US"/>
        </w:rPr>
        <w:t>John Wiley &amp; Sons</w:t>
      </w:r>
      <w:r w:rsidR="00B24EC5" w:rsidRPr="00691CAB">
        <w:rPr>
          <w:rFonts w:ascii="Times" w:hAnsi="Times"/>
          <w:color w:val="000000" w:themeColor="text1"/>
          <w:shd w:val="clear" w:color="auto" w:fill="FFFFFF"/>
          <w:lang w:val="en-US"/>
        </w:rPr>
        <w:t>. ISBN 9780</w:t>
      </w:r>
      <w:r w:rsidR="00EA7136" w:rsidRPr="00691CAB">
        <w:rPr>
          <w:rFonts w:ascii="Times" w:hAnsi="Times"/>
          <w:color w:val="000000" w:themeColor="text1"/>
          <w:shd w:val="clear" w:color="auto" w:fill="FFFFFF"/>
          <w:lang w:val="en-US"/>
        </w:rPr>
        <w:t>470541371</w:t>
      </w:r>
    </w:p>
    <w:p w14:paraId="1B1FCEE6" w14:textId="77777777" w:rsidR="00756A61" w:rsidRPr="00691CAB" w:rsidRDefault="00756A61" w:rsidP="000C7BA1">
      <w:pPr>
        <w:rPr>
          <w:rFonts w:ascii="Times" w:hAnsi="Times"/>
          <w:shd w:val="clear" w:color="auto" w:fill="FFFFFF"/>
          <w:lang w:val="en-US"/>
        </w:rPr>
      </w:pPr>
    </w:p>
    <w:p w14:paraId="157D0C17" w14:textId="7F1F637D" w:rsidR="00756A61" w:rsidRPr="00691CAB" w:rsidRDefault="00756A61" w:rsidP="000C7BA1">
      <w:pPr>
        <w:rPr>
          <w:rStyle w:val="Betoning"/>
          <w:rFonts w:ascii="Times" w:hAnsi="Times"/>
          <w:i w:val="0"/>
          <w:iCs w:val="0"/>
          <w:shd w:val="clear" w:color="auto" w:fill="FFFFFF"/>
          <w:lang w:val="en-US"/>
        </w:rPr>
      </w:pPr>
      <w:proofErr w:type="spellStart"/>
      <w:r w:rsidRPr="00691CAB">
        <w:rPr>
          <w:rStyle w:val="personname"/>
          <w:rFonts w:ascii="Times" w:hAnsi="Times"/>
          <w:shd w:val="clear" w:color="auto" w:fill="FFFFFF"/>
          <w:lang w:val="en-US"/>
        </w:rPr>
        <w:t>Ee</w:t>
      </w:r>
      <w:proofErr w:type="spellEnd"/>
      <w:r w:rsidRPr="00691CAB">
        <w:rPr>
          <w:rStyle w:val="personname"/>
          <w:rFonts w:ascii="Times" w:hAnsi="Times"/>
          <w:shd w:val="clear" w:color="auto" w:fill="FFFFFF"/>
          <w:lang w:val="en-US"/>
        </w:rPr>
        <w:t>, T. van</w:t>
      </w:r>
      <w:r w:rsidRPr="00691CAB">
        <w:rPr>
          <w:rFonts w:ascii="Times" w:hAnsi="Times"/>
          <w:shd w:val="clear" w:color="auto" w:fill="FFFFFF"/>
          <w:lang w:val="en-US"/>
        </w:rPr>
        <w:t> (2020) </w:t>
      </w:r>
      <w:r w:rsidRPr="00691CAB">
        <w:rPr>
          <w:rStyle w:val="Betoning"/>
          <w:rFonts w:ascii="Times" w:hAnsi="Times"/>
          <w:shd w:val="clear" w:color="auto" w:fill="FFFFFF"/>
          <w:lang w:val="en-US"/>
        </w:rPr>
        <w:t>BIM or BIM data supporting construction logistics in a Construction Project Logistics System (</w:t>
      </w:r>
      <w:proofErr w:type="spellStart"/>
      <w:r w:rsidRPr="00691CAB">
        <w:rPr>
          <w:rStyle w:val="Betoning"/>
          <w:rFonts w:ascii="Times" w:hAnsi="Times"/>
          <w:shd w:val="clear" w:color="auto" w:fill="FFFFFF"/>
          <w:lang w:val="en-US"/>
        </w:rPr>
        <w:t>CPLS</w:t>
      </w:r>
      <w:proofErr w:type="spellEnd"/>
      <w:r w:rsidRPr="00691CAB">
        <w:rPr>
          <w:rStyle w:val="Betoning"/>
          <w:rFonts w:ascii="Times" w:hAnsi="Times"/>
          <w:shd w:val="clear" w:color="auto" w:fill="FFFFFF"/>
          <w:lang w:val="en-US"/>
        </w:rPr>
        <w:t xml:space="preserve">) within an inner-city project context. </w:t>
      </w:r>
      <w:r w:rsidRPr="00691CAB">
        <w:rPr>
          <w:rStyle w:val="Betoning"/>
          <w:rFonts w:ascii="Times" w:hAnsi="Times"/>
          <w:i w:val="0"/>
          <w:iCs w:val="0"/>
          <w:shd w:val="clear" w:color="auto" w:fill="FFFFFF"/>
          <w:lang w:val="en-US"/>
        </w:rPr>
        <w:t>University of Twente.</w:t>
      </w:r>
    </w:p>
    <w:p w14:paraId="2EF4F5E7" w14:textId="77777777" w:rsidR="006647E7" w:rsidRPr="00691CAB" w:rsidRDefault="006647E7" w:rsidP="000C7BA1">
      <w:pPr>
        <w:rPr>
          <w:rStyle w:val="Betoning"/>
          <w:rFonts w:ascii="Times" w:hAnsi="Times"/>
          <w:i w:val="0"/>
          <w:iCs w:val="0"/>
          <w:shd w:val="clear" w:color="auto" w:fill="FFFFFF"/>
          <w:lang w:val="en-US"/>
        </w:rPr>
      </w:pPr>
    </w:p>
    <w:p w14:paraId="0816C9DC" w14:textId="5F3CDA1D" w:rsidR="006647E7" w:rsidRPr="00691CAB" w:rsidRDefault="006647E7" w:rsidP="006647E7">
      <w:pPr>
        <w:autoSpaceDE w:val="0"/>
        <w:autoSpaceDN w:val="0"/>
        <w:adjustRightInd w:val="0"/>
        <w:rPr>
          <w:rFonts w:ascii="Times" w:eastAsiaTheme="minorEastAsia" w:hAnsi="Times"/>
          <w:lang w:val="en-US" w:eastAsia="en-US"/>
        </w:rPr>
      </w:pPr>
      <w:proofErr w:type="spellStart"/>
      <w:r w:rsidRPr="00691CAB">
        <w:rPr>
          <w:rFonts w:ascii="Times" w:eastAsiaTheme="minorEastAsia" w:hAnsi="Times"/>
          <w:lang w:val="en-US" w:eastAsia="en-US"/>
        </w:rPr>
        <w:t>Ekeskär</w:t>
      </w:r>
      <w:proofErr w:type="spellEnd"/>
      <w:r w:rsidRPr="00691CAB">
        <w:rPr>
          <w:rFonts w:ascii="Times" w:eastAsiaTheme="minorEastAsia" w:hAnsi="Times"/>
          <w:lang w:val="en-US" w:eastAsia="en-US"/>
        </w:rPr>
        <w:t xml:space="preserve">, A. &amp; </w:t>
      </w:r>
      <w:proofErr w:type="spellStart"/>
      <w:r w:rsidRPr="00691CAB">
        <w:rPr>
          <w:rFonts w:ascii="Times" w:eastAsiaTheme="minorEastAsia" w:hAnsi="Times"/>
          <w:lang w:val="en-US" w:eastAsia="en-US"/>
        </w:rPr>
        <w:t>Rudberg</w:t>
      </w:r>
      <w:proofErr w:type="spellEnd"/>
      <w:r w:rsidRPr="00691CAB">
        <w:rPr>
          <w:rFonts w:ascii="Times" w:eastAsiaTheme="minorEastAsia" w:hAnsi="Times"/>
          <w:lang w:val="en-US" w:eastAsia="en-US"/>
        </w:rPr>
        <w:t>, M. 2016. Third-party logistics in construction: the case of a large hospital project. Construction Management and Economics, 34, 174-191.</w:t>
      </w:r>
    </w:p>
    <w:p w14:paraId="4D68F30F" w14:textId="77777777" w:rsidR="000C7BA1" w:rsidRPr="00691CAB" w:rsidRDefault="000C7BA1" w:rsidP="000C7BA1">
      <w:pPr>
        <w:rPr>
          <w:rFonts w:ascii="Times" w:hAnsi="Times"/>
          <w:color w:val="000000" w:themeColor="text1"/>
          <w:lang w:val="en-US"/>
        </w:rPr>
      </w:pPr>
    </w:p>
    <w:p w14:paraId="7F930452" w14:textId="0CE98E33" w:rsidR="00E007D9" w:rsidRPr="00691CAB" w:rsidRDefault="00E007D9" w:rsidP="009254EB">
      <w:pPr>
        <w:shd w:val="clear" w:color="auto" w:fill="FFFFFF"/>
        <w:spacing w:after="240" w:line="360" w:lineRule="atLeast"/>
        <w:rPr>
          <w:rFonts w:ascii="Times" w:hAnsi="Times"/>
          <w:color w:val="000000" w:themeColor="text1"/>
          <w:lang w:val="en-US"/>
        </w:rPr>
      </w:pPr>
      <w:r w:rsidRPr="00691CAB">
        <w:rPr>
          <w:rFonts w:ascii="Times" w:hAnsi="Times"/>
          <w:color w:val="000000" w:themeColor="text1"/>
          <w:lang w:val="en-US"/>
        </w:rPr>
        <w:t>Emmitt, S. &amp; Gorse, C. 2003. Construction Communication. Oxford: Blackwell Publishing Ltd.</w:t>
      </w:r>
    </w:p>
    <w:p w14:paraId="52CD6858" w14:textId="33EE397A" w:rsidR="00AB5A24" w:rsidRPr="00691CAB" w:rsidRDefault="00AB5A24" w:rsidP="00AB5A24">
      <w:pPr>
        <w:autoSpaceDE w:val="0"/>
        <w:autoSpaceDN w:val="0"/>
        <w:adjustRightInd w:val="0"/>
        <w:rPr>
          <w:rFonts w:ascii="Times" w:eastAsiaTheme="minorEastAsia" w:hAnsi="Times"/>
          <w:color w:val="000000" w:themeColor="text1"/>
          <w:lang w:val="en-US" w:eastAsia="en-US"/>
        </w:rPr>
      </w:pPr>
      <w:proofErr w:type="spellStart"/>
      <w:r w:rsidRPr="00691CAB">
        <w:rPr>
          <w:rFonts w:ascii="Times" w:eastAsiaTheme="minorEastAsia" w:hAnsi="Times"/>
          <w:color w:val="000000" w:themeColor="text1"/>
          <w:lang w:val="en-US" w:eastAsia="en-US"/>
        </w:rPr>
        <w:t>Fadiya</w:t>
      </w:r>
      <w:proofErr w:type="spellEnd"/>
      <w:r w:rsidRPr="00691CAB">
        <w:rPr>
          <w:rFonts w:ascii="Times" w:eastAsiaTheme="minorEastAsia" w:hAnsi="Times"/>
          <w:color w:val="000000" w:themeColor="text1"/>
          <w:lang w:val="en-US" w:eastAsia="en-US"/>
        </w:rPr>
        <w:t>, O., et al., 2015. Decision-making framework for selecting ICT-based construction logistics systems. Journal of engineering, design and technology, 13 (2), 260–281.</w:t>
      </w:r>
    </w:p>
    <w:p w14:paraId="136F76B1" w14:textId="77777777" w:rsidR="00AB5A24" w:rsidRPr="00691CAB" w:rsidRDefault="00AB5A24" w:rsidP="00AB5A24">
      <w:pPr>
        <w:autoSpaceDE w:val="0"/>
        <w:autoSpaceDN w:val="0"/>
        <w:adjustRightInd w:val="0"/>
        <w:rPr>
          <w:rFonts w:ascii="Times" w:eastAsiaTheme="minorEastAsia" w:hAnsi="Times"/>
          <w:color w:val="000000" w:themeColor="text1"/>
          <w:lang w:val="en-US" w:eastAsia="en-US"/>
        </w:rPr>
      </w:pPr>
    </w:p>
    <w:p w14:paraId="64E0582A" w14:textId="36F5842B" w:rsidR="00AB5A24" w:rsidRPr="00BD6DF6" w:rsidRDefault="00AB5A24" w:rsidP="00AB5A24">
      <w:pPr>
        <w:autoSpaceDE w:val="0"/>
        <w:autoSpaceDN w:val="0"/>
        <w:adjustRightInd w:val="0"/>
        <w:rPr>
          <w:rFonts w:ascii="Times" w:eastAsiaTheme="minorEastAsia" w:hAnsi="Times"/>
          <w:color w:val="000000" w:themeColor="text1"/>
          <w:lang w:eastAsia="en-US"/>
        </w:rPr>
      </w:pPr>
      <w:proofErr w:type="spellStart"/>
      <w:r w:rsidRPr="00691CAB">
        <w:rPr>
          <w:rFonts w:ascii="Times" w:eastAsiaTheme="minorEastAsia" w:hAnsi="Times"/>
          <w:color w:val="000000" w:themeColor="text1"/>
          <w:lang w:val="en-US" w:eastAsia="en-US"/>
        </w:rPr>
        <w:t>Gadde</w:t>
      </w:r>
      <w:proofErr w:type="spellEnd"/>
      <w:r w:rsidRPr="00691CAB">
        <w:rPr>
          <w:rFonts w:ascii="Times" w:eastAsiaTheme="minorEastAsia" w:hAnsi="Times"/>
          <w:color w:val="000000" w:themeColor="text1"/>
          <w:lang w:val="en-US" w:eastAsia="en-US"/>
        </w:rPr>
        <w:t xml:space="preserve">, L.-E. and Dubois, A., 2010. Partnering in the construction industry – Problems and opportunities. </w:t>
      </w:r>
      <w:r w:rsidRPr="00BD6DF6">
        <w:rPr>
          <w:rFonts w:ascii="Times" w:eastAsiaTheme="minorEastAsia" w:hAnsi="Times"/>
          <w:color w:val="000000" w:themeColor="text1"/>
          <w:lang w:eastAsia="en-US"/>
        </w:rPr>
        <w:t xml:space="preserve">Journal </w:t>
      </w:r>
      <w:proofErr w:type="spellStart"/>
      <w:r w:rsidRPr="00BD6DF6">
        <w:rPr>
          <w:rFonts w:ascii="Times" w:eastAsiaTheme="minorEastAsia" w:hAnsi="Times"/>
          <w:color w:val="000000" w:themeColor="text1"/>
          <w:lang w:eastAsia="en-US"/>
        </w:rPr>
        <w:t>of</w:t>
      </w:r>
      <w:proofErr w:type="spellEnd"/>
      <w:r w:rsidRPr="00BD6DF6">
        <w:rPr>
          <w:rFonts w:ascii="Times" w:eastAsiaTheme="minorEastAsia" w:hAnsi="Times"/>
          <w:color w:val="000000" w:themeColor="text1"/>
          <w:lang w:eastAsia="en-US"/>
        </w:rPr>
        <w:t xml:space="preserve"> </w:t>
      </w:r>
      <w:proofErr w:type="spellStart"/>
      <w:r w:rsidRPr="00BD6DF6">
        <w:rPr>
          <w:rFonts w:ascii="Times" w:eastAsiaTheme="minorEastAsia" w:hAnsi="Times"/>
          <w:color w:val="000000" w:themeColor="text1"/>
          <w:lang w:eastAsia="en-US"/>
        </w:rPr>
        <w:t>purchasing</w:t>
      </w:r>
      <w:proofErr w:type="spellEnd"/>
      <w:r w:rsidRPr="00BD6DF6">
        <w:rPr>
          <w:rFonts w:ascii="Times" w:eastAsiaTheme="minorEastAsia" w:hAnsi="Times"/>
          <w:color w:val="000000" w:themeColor="text1"/>
          <w:lang w:eastAsia="en-US"/>
        </w:rPr>
        <w:t xml:space="preserve"> and </w:t>
      </w:r>
      <w:proofErr w:type="spellStart"/>
      <w:r w:rsidRPr="00BD6DF6">
        <w:rPr>
          <w:rFonts w:ascii="Times" w:eastAsiaTheme="minorEastAsia" w:hAnsi="Times"/>
          <w:color w:val="000000" w:themeColor="text1"/>
          <w:lang w:eastAsia="en-US"/>
        </w:rPr>
        <w:t>supply</w:t>
      </w:r>
      <w:proofErr w:type="spellEnd"/>
      <w:r w:rsidRPr="00BD6DF6">
        <w:rPr>
          <w:rFonts w:ascii="Times" w:eastAsiaTheme="minorEastAsia" w:hAnsi="Times"/>
          <w:color w:val="000000" w:themeColor="text1"/>
          <w:lang w:eastAsia="en-US"/>
        </w:rPr>
        <w:t xml:space="preserve"> management, 16 (4), 254–263.</w:t>
      </w:r>
    </w:p>
    <w:p w14:paraId="621B6081" w14:textId="77777777" w:rsidR="00454B5D" w:rsidRPr="00BD6DF6" w:rsidRDefault="00454B5D" w:rsidP="00AB5A24">
      <w:pPr>
        <w:autoSpaceDE w:val="0"/>
        <w:autoSpaceDN w:val="0"/>
        <w:adjustRightInd w:val="0"/>
        <w:rPr>
          <w:rFonts w:ascii="Times" w:eastAsiaTheme="minorEastAsia" w:hAnsi="Times"/>
          <w:color w:val="000000" w:themeColor="text1"/>
          <w:lang w:eastAsia="en-US"/>
        </w:rPr>
      </w:pPr>
    </w:p>
    <w:p w14:paraId="1A1380AD" w14:textId="1C40D603" w:rsidR="00454B5D" w:rsidRPr="00691CAB" w:rsidRDefault="00454B5D" w:rsidP="00454B5D">
      <w:pPr>
        <w:autoSpaceDE w:val="0"/>
        <w:autoSpaceDN w:val="0"/>
        <w:adjustRightInd w:val="0"/>
        <w:rPr>
          <w:rFonts w:ascii="Times" w:eastAsiaTheme="minorEastAsia" w:hAnsi="Times"/>
          <w:lang w:eastAsia="en-US"/>
        </w:rPr>
      </w:pPr>
      <w:r w:rsidRPr="00691CAB">
        <w:rPr>
          <w:rFonts w:ascii="Times" w:eastAsiaTheme="minorEastAsia" w:hAnsi="Times"/>
          <w:lang w:eastAsia="en-US"/>
        </w:rPr>
        <w:t>Hagenbjörk, H. (2014). Effektivare leveransplanering vid husbyggnation: Byggproduktion, Institutionen för Byggvetenskaper, Lunds tekniska högskola, Lunds universitet.</w:t>
      </w:r>
    </w:p>
    <w:p w14:paraId="4123B65A" w14:textId="77777777" w:rsidR="00AB5A24" w:rsidRPr="00691CAB" w:rsidRDefault="00AB5A24" w:rsidP="00AB5A24">
      <w:pPr>
        <w:autoSpaceDE w:val="0"/>
        <w:autoSpaceDN w:val="0"/>
        <w:adjustRightInd w:val="0"/>
        <w:rPr>
          <w:rFonts w:ascii="Times" w:eastAsiaTheme="minorEastAsia" w:hAnsi="Times"/>
          <w:color w:val="000000"/>
          <w:lang w:eastAsia="en-US"/>
        </w:rPr>
      </w:pPr>
    </w:p>
    <w:p w14:paraId="09E35D2D" w14:textId="77777777" w:rsidR="005A3536" w:rsidRPr="00691CAB" w:rsidRDefault="005A3536" w:rsidP="005A3536">
      <w:pPr>
        <w:rPr>
          <w:rFonts w:ascii="Times" w:hAnsi="Times"/>
        </w:rPr>
      </w:pPr>
      <w:proofErr w:type="spellStart"/>
      <w:r w:rsidRPr="00BD6DF6">
        <w:rPr>
          <w:rFonts w:ascii="Times" w:hAnsi="Times"/>
        </w:rPr>
        <w:t>Hamon</w:t>
      </w:r>
      <w:proofErr w:type="spellEnd"/>
      <w:r w:rsidRPr="00BD6DF6">
        <w:rPr>
          <w:rFonts w:ascii="Times" w:hAnsi="Times"/>
        </w:rPr>
        <w:t xml:space="preserve">, E., &amp; </w:t>
      </w:r>
      <w:proofErr w:type="spellStart"/>
      <w:r w:rsidRPr="00BD6DF6">
        <w:rPr>
          <w:rFonts w:ascii="Times" w:hAnsi="Times"/>
        </w:rPr>
        <w:t>Jarebrant</w:t>
      </w:r>
      <w:proofErr w:type="spellEnd"/>
      <w:r w:rsidRPr="00BD6DF6">
        <w:rPr>
          <w:rFonts w:ascii="Times" w:hAnsi="Times"/>
        </w:rPr>
        <w:t xml:space="preserve">, C. (2007). </w:t>
      </w:r>
      <w:r w:rsidRPr="00691CAB">
        <w:rPr>
          <w:rFonts w:ascii="Times" w:hAnsi="Times"/>
        </w:rPr>
        <w:t xml:space="preserve">Effektivt byggande – Utmana dina processer! : Resurseffektiva tankesätt och principer – en introduktion till </w:t>
      </w:r>
      <w:proofErr w:type="spellStart"/>
      <w:r w:rsidRPr="00691CAB">
        <w:rPr>
          <w:rFonts w:ascii="Times" w:hAnsi="Times"/>
        </w:rPr>
        <w:t>Lean</w:t>
      </w:r>
      <w:proofErr w:type="spellEnd"/>
      <w:r w:rsidRPr="00691CAB">
        <w:rPr>
          <w:rFonts w:ascii="Times" w:hAnsi="Times"/>
        </w:rPr>
        <w:t xml:space="preserve"> i byggandet. Mölndal: Industriforskning.</w:t>
      </w:r>
    </w:p>
    <w:p w14:paraId="561B633A" w14:textId="77777777" w:rsidR="005A3536" w:rsidRPr="00691CAB" w:rsidRDefault="005A3536" w:rsidP="005A3536">
      <w:pPr>
        <w:rPr>
          <w:rFonts w:ascii="Times" w:hAnsi="Times"/>
        </w:rPr>
      </w:pPr>
    </w:p>
    <w:p w14:paraId="6A797E31" w14:textId="74CDA589" w:rsidR="005A3536" w:rsidRPr="00BD6DF6" w:rsidRDefault="0029574D" w:rsidP="005A3536">
      <w:pPr>
        <w:rPr>
          <w:rFonts w:ascii="Times" w:hAnsi="Times"/>
          <w:lang w:val="en-US"/>
        </w:rPr>
      </w:pPr>
      <w:r w:rsidRPr="00691CAB">
        <w:rPr>
          <w:rFonts w:ascii="Times" w:hAnsi="Times"/>
        </w:rPr>
        <w:lastRenderedPageBreak/>
        <w:t>Hansson</w:t>
      </w:r>
      <w:r w:rsidR="00D841F5" w:rsidRPr="00691CAB">
        <w:rPr>
          <w:rFonts w:ascii="Times" w:hAnsi="Times"/>
        </w:rPr>
        <w:t>, B.</w:t>
      </w:r>
      <w:r w:rsidRPr="00691CAB">
        <w:rPr>
          <w:rFonts w:ascii="Times" w:hAnsi="Times"/>
        </w:rPr>
        <w:t>, Aulin</w:t>
      </w:r>
      <w:r w:rsidR="00D841F5" w:rsidRPr="00691CAB">
        <w:rPr>
          <w:rFonts w:ascii="Times" w:hAnsi="Times"/>
        </w:rPr>
        <w:t>, R.</w:t>
      </w:r>
      <w:r w:rsidRPr="00691CAB">
        <w:rPr>
          <w:rFonts w:ascii="Times" w:hAnsi="Times"/>
        </w:rPr>
        <w:t>, Landin</w:t>
      </w:r>
      <w:r w:rsidR="00D841F5" w:rsidRPr="00691CAB">
        <w:rPr>
          <w:rFonts w:ascii="Times" w:hAnsi="Times"/>
        </w:rPr>
        <w:t>, A.</w:t>
      </w:r>
      <w:r w:rsidRPr="00691CAB">
        <w:rPr>
          <w:rFonts w:ascii="Times" w:hAnsi="Times"/>
        </w:rPr>
        <w:t>, Olander</w:t>
      </w:r>
      <w:r w:rsidR="001644F6" w:rsidRPr="00691CAB">
        <w:rPr>
          <w:rFonts w:ascii="Times" w:hAnsi="Times"/>
        </w:rPr>
        <w:t>, S.</w:t>
      </w:r>
      <w:r w:rsidRPr="00691CAB">
        <w:rPr>
          <w:rFonts w:ascii="Times" w:hAnsi="Times"/>
        </w:rPr>
        <w:t>, Persson</w:t>
      </w:r>
      <w:r w:rsidR="001644F6" w:rsidRPr="00691CAB">
        <w:rPr>
          <w:rFonts w:ascii="Times" w:hAnsi="Times"/>
        </w:rPr>
        <w:t>, M.</w:t>
      </w:r>
      <w:r w:rsidRPr="00691CAB">
        <w:rPr>
          <w:rFonts w:ascii="Times" w:hAnsi="Times"/>
        </w:rPr>
        <w:t>, Persson</w:t>
      </w:r>
      <w:r w:rsidR="001644F6" w:rsidRPr="00691CAB">
        <w:rPr>
          <w:rFonts w:ascii="Times" w:hAnsi="Times"/>
        </w:rPr>
        <w:t>, U.</w:t>
      </w:r>
      <w:r w:rsidRPr="00691CAB">
        <w:rPr>
          <w:rFonts w:ascii="Times" w:hAnsi="Times"/>
        </w:rPr>
        <w:t xml:space="preserve"> </w:t>
      </w:r>
      <w:r w:rsidR="001644F6" w:rsidRPr="00691CAB">
        <w:rPr>
          <w:rFonts w:ascii="Times" w:hAnsi="Times"/>
        </w:rPr>
        <w:t>(</w:t>
      </w:r>
      <w:r w:rsidRPr="00691CAB">
        <w:rPr>
          <w:rFonts w:ascii="Times" w:hAnsi="Times"/>
        </w:rPr>
        <w:t>2017</w:t>
      </w:r>
      <w:r w:rsidR="001644F6" w:rsidRPr="00691CAB">
        <w:rPr>
          <w:rFonts w:ascii="Times" w:hAnsi="Times"/>
        </w:rPr>
        <w:t>).</w:t>
      </w:r>
      <w:r w:rsidR="001A4468" w:rsidRPr="00691CAB">
        <w:rPr>
          <w:rFonts w:ascii="Times" w:hAnsi="Times"/>
        </w:rPr>
        <w:t xml:space="preserve"> </w:t>
      </w:r>
      <w:proofErr w:type="spellStart"/>
      <w:r w:rsidR="001A4468" w:rsidRPr="00BD6DF6">
        <w:rPr>
          <w:rFonts w:ascii="Times" w:hAnsi="Times"/>
          <w:i/>
          <w:iCs/>
          <w:lang w:val="en-US"/>
        </w:rPr>
        <w:t>Byggledning</w:t>
      </w:r>
      <w:proofErr w:type="spellEnd"/>
      <w:r w:rsidR="001A4468" w:rsidRPr="00BD6DF6">
        <w:rPr>
          <w:rFonts w:ascii="Times" w:hAnsi="Times"/>
          <w:i/>
          <w:iCs/>
          <w:lang w:val="en-US"/>
        </w:rPr>
        <w:t xml:space="preserve"> : </w:t>
      </w:r>
      <w:proofErr w:type="spellStart"/>
      <w:r w:rsidR="001A4468" w:rsidRPr="00BD6DF6">
        <w:rPr>
          <w:rFonts w:ascii="Times" w:hAnsi="Times"/>
          <w:i/>
          <w:iCs/>
          <w:lang w:val="en-US"/>
        </w:rPr>
        <w:t>produktion</w:t>
      </w:r>
      <w:proofErr w:type="spellEnd"/>
      <w:r w:rsidR="001A4468" w:rsidRPr="00BD6DF6">
        <w:rPr>
          <w:rFonts w:ascii="Times" w:hAnsi="Times"/>
          <w:i/>
          <w:iCs/>
          <w:lang w:val="en-US"/>
        </w:rPr>
        <w:t>.</w:t>
      </w:r>
      <w:r w:rsidR="001A4468" w:rsidRPr="00BD6DF6">
        <w:rPr>
          <w:rFonts w:ascii="Times" w:hAnsi="Times"/>
          <w:lang w:val="en-US"/>
        </w:rPr>
        <w:t xml:space="preserve"> </w:t>
      </w:r>
      <w:r w:rsidR="007831B3" w:rsidRPr="00BD6DF6">
        <w:rPr>
          <w:rFonts w:ascii="Times" w:hAnsi="Times"/>
          <w:lang w:val="en-US"/>
        </w:rPr>
        <w:t xml:space="preserve"> Studentlitteratur AB, 2017. </w:t>
      </w:r>
      <w:r w:rsidR="0010082A" w:rsidRPr="00BD6DF6">
        <w:rPr>
          <w:rFonts w:ascii="Times" w:hAnsi="Times"/>
          <w:lang w:val="en-US"/>
        </w:rPr>
        <w:t>ISBN 9789144105734</w:t>
      </w:r>
      <w:r w:rsidR="007831B3" w:rsidRPr="00BD6DF6">
        <w:rPr>
          <w:rFonts w:ascii="Times" w:hAnsi="Times"/>
          <w:lang w:val="en-US"/>
        </w:rPr>
        <w:t>.</w:t>
      </w:r>
    </w:p>
    <w:p w14:paraId="5FBC9B07" w14:textId="77777777" w:rsidR="00270E5B" w:rsidRPr="00BD6DF6" w:rsidRDefault="00270E5B" w:rsidP="005A3536">
      <w:pPr>
        <w:rPr>
          <w:rFonts w:ascii="Times" w:hAnsi="Times"/>
          <w:color w:val="000000" w:themeColor="text1"/>
          <w:lang w:val="en-US"/>
        </w:rPr>
      </w:pPr>
    </w:p>
    <w:p w14:paraId="0D77A649" w14:textId="63ABDBFA" w:rsidR="00270E5B" w:rsidRPr="00BD6DF6" w:rsidRDefault="00270E5B" w:rsidP="005A3536">
      <w:pPr>
        <w:rPr>
          <w:rFonts w:ascii="Times" w:hAnsi="Times"/>
          <w:color w:val="000000" w:themeColor="text1"/>
          <w:lang w:val="en-US"/>
        </w:rPr>
      </w:pPr>
      <w:proofErr w:type="spellStart"/>
      <w:r w:rsidRPr="00270E5B">
        <w:rPr>
          <w:rFonts w:ascii="Times" w:hAnsi="Times" w:cs="Arial"/>
          <w:color w:val="000000" w:themeColor="text1"/>
          <w:shd w:val="clear" w:color="auto" w:fill="FFFFFF"/>
          <w:lang w:val="en-US"/>
        </w:rPr>
        <w:t>Hoezen</w:t>
      </w:r>
      <w:proofErr w:type="spellEnd"/>
      <w:r w:rsidRPr="00270E5B">
        <w:rPr>
          <w:rFonts w:ascii="Times" w:hAnsi="Times" w:cs="Arial"/>
          <w:color w:val="000000" w:themeColor="text1"/>
          <w:shd w:val="clear" w:color="auto" w:fill="FFFFFF"/>
          <w:lang w:val="en-US"/>
        </w:rPr>
        <w:t xml:space="preserve">, M., </w:t>
      </w:r>
      <w:proofErr w:type="spellStart"/>
      <w:r w:rsidRPr="00270E5B">
        <w:rPr>
          <w:rFonts w:ascii="Times" w:hAnsi="Times" w:cs="Arial"/>
          <w:color w:val="000000" w:themeColor="text1"/>
          <w:shd w:val="clear" w:color="auto" w:fill="FFFFFF"/>
          <w:lang w:val="en-US"/>
        </w:rPr>
        <w:t>Reymen</w:t>
      </w:r>
      <w:proofErr w:type="spellEnd"/>
      <w:r w:rsidRPr="00270E5B">
        <w:rPr>
          <w:rFonts w:ascii="Times" w:hAnsi="Times" w:cs="Arial"/>
          <w:color w:val="000000" w:themeColor="text1"/>
          <w:shd w:val="clear" w:color="auto" w:fill="FFFFFF"/>
          <w:lang w:val="en-US"/>
        </w:rPr>
        <w:t xml:space="preserve">, I. and </w:t>
      </w:r>
      <w:proofErr w:type="spellStart"/>
      <w:r w:rsidRPr="00270E5B">
        <w:rPr>
          <w:rFonts w:ascii="Times" w:hAnsi="Times" w:cs="Arial"/>
          <w:color w:val="000000" w:themeColor="text1"/>
          <w:shd w:val="clear" w:color="auto" w:fill="FFFFFF"/>
          <w:lang w:val="en-US"/>
        </w:rPr>
        <w:t>Dewulf</w:t>
      </w:r>
      <w:proofErr w:type="spellEnd"/>
      <w:r w:rsidRPr="00270E5B">
        <w:rPr>
          <w:rFonts w:ascii="Times" w:hAnsi="Times" w:cs="Arial"/>
          <w:color w:val="000000" w:themeColor="text1"/>
          <w:shd w:val="clear" w:color="auto" w:fill="FFFFFF"/>
          <w:lang w:val="en-US"/>
        </w:rPr>
        <w:t>, G. (2006) 'The problem of communication in construction', </w:t>
      </w:r>
      <w:r w:rsidRPr="00270E5B">
        <w:rPr>
          <w:rFonts w:ascii="Times" w:hAnsi="Times" w:cs="Arial"/>
          <w:i/>
          <w:iCs/>
          <w:color w:val="000000" w:themeColor="text1"/>
          <w:lang w:val="en-US"/>
        </w:rPr>
        <w:t>ResearchGate, </w:t>
      </w:r>
      <w:r w:rsidRPr="00270E5B">
        <w:rPr>
          <w:rFonts w:ascii="Times" w:hAnsi="Times" w:cs="Arial"/>
          <w:color w:val="000000" w:themeColor="text1"/>
          <w:shd w:val="clear" w:color="auto" w:fill="FFFFFF"/>
          <w:lang w:val="en-US"/>
        </w:rPr>
        <w:t>1(1), pp. 2-5 [Online].</w:t>
      </w:r>
    </w:p>
    <w:p w14:paraId="10547BAC" w14:textId="1419358D" w:rsidR="00035170" w:rsidRPr="00BD6DF6" w:rsidRDefault="00035170" w:rsidP="005A3536">
      <w:pPr>
        <w:rPr>
          <w:rFonts w:ascii="Times" w:hAnsi="Times"/>
          <w:lang w:val="en-US"/>
        </w:rPr>
      </w:pPr>
    </w:p>
    <w:p w14:paraId="26282150" w14:textId="1CC54108" w:rsidR="00086778" w:rsidRPr="00691CAB" w:rsidRDefault="00035170" w:rsidP="00086778">
      <w:pPr>
        <w:rPr>
          <w:rFonts w:ascii="Times" w:hAnsi="Times"/>
          <w:i/>
          <w:iCs/>
        </w:rPr>
      </w:pPr>
      <w:commentRangeStart w:id="54"/>
      <w:r w:rsidRPr="00691CAB">
        <w:rPr>
          <w:rFonts w:ascii="Times" w:hAnsi="Times"/>
        </w:rPr>
        <w:t xml:space="preserve">Hulthén, K., Sundquist, V., </w:t>
      </w:r>
      <w:proofErr w:type="spellStart"/>
      <w:r w:rsidRPr="00691CAB">
        <w:rPr>
          <w:rFonts w:ascii="Times" w:hAnsi="Times"/>
        </w:rPr>
        <w:t>Gadde</w:t>
      </w:r>
      <w:proofErr w:type="spellEnd"/>
      <w:r w:rsidRPr="00691CAB">
        <w:rPr>
          <w:rFonts w:ascii="Times" w:hAnsi="Times"/>
        </w:rPr>
        <w:t xml:space="preserve">, L.-E., &amp; Eriksson, V. (2017). </w:t>
      </w:r>
      <w:r w:rsidRPr="00691CAB">
        <w:rPr>
          <w:rFonts w:ascii="Times" w:hAnsi="Times"/>
          <w:i/>
          <w:iCs/>
        </w:rPr>
        <w:t>Logistikens roll i effektiva byggprocesser - En forskningsrapport från Sveriges Byggindustrier.</w:t>
      </w:r>
      <w:commentRangeEnd w:id="54"/>
      <w:r w:rsidR="00B2187F" w:rsidRPr="00691CAB">
        <w:rPr>
          <w:rStyle w:val="Kommentarsreferens"/>
          <w:rFonts w:ascii="Times" w:hAnsi="Times"/>
          <w:sz w:val="24"/>
          <w:szCs w:val="24"/>
          <w:lang w:val="en-GB"/>
        </w:rPr>
        <w:commentReference w:id="54"/>
      </w:r>
    </w:p>
    <w:p w14:paraId="5DB57A7F" w14:textId="77777777" w:rsidR="006C343B" w:rsidRPr="00691CAB" w:rsidRDefault="006C343B" w:rsidP="005A3536">
      <w:pPr>
        <w:rPr>
          <w:rFonts w:ascii="Times" w:hAnsi="Times"/>
          <w:i/>
          <w:iCs/>
        </w:rPr>
      </w:pPr>
    </w:p>
    <w:p w14:paraId="49A1429E" w14:textId="14355C23" w:rsidR="006C343B" w:rsidRPr="00691CAB" w:rsidRDefault="006C343B" w:rsidP="005A3536">
      <w:pPr>
        <w:rPr>
          <w:rFonts w:ascii="Times" w:hAnsi="Times"/>
          <w:lang w:val="en-US"/>
        </w:rPr>
      </w:pPr>
      <w:proofErr w:type="spellStart"/>
      <w:r w:rsidRPr="00691CAB">
        <w:rPr>
          <w:rFonts w:ascii="Times" w:hAnsi="Times"/>
          <w:lang w:val="en-US"/>
        </w:rPr>
        <w:t>Janné</w:t>
      </w:r>
      <w:proofErr w:type="spellEnd"/>
      <w:r w:rsidRPr="00691CAB">
        <w:rPr>
          <w:rFonts w:ascii="Times" w:hAnsi="Times"/>
          <w:lang w:val="en-US"/>
        </w:rPr>
        <w:t xml:space="preserve">, M. &amp; </w:t>
      </w:r>
      <w:proofErr w:type="spellStart"/>
      <w:r w:rsidRPr="00691CAB">
        <w:rPr>
          <w:rFonts w:ascii="Times" w:hAnsi="Times"/>
          <w:lang w:val="en-US"/>
        </w:rPr>
        <w:t>Rudberg</w:t>
      </w:r>
      <w:proofErr w:type="spellEnd"/>
      <w:r w:rsidRPr="00691CAB">
        <w:rPr>
          <w:rFonts w:ascii="Times" w:hAnsi="Times"/>
          <w:lang w:val="en-US"/>
        </w:rPr>
        <w:t xml:space="preserve">, M., 2020. Effects of employing third-party logistics arrangements in construction projects. </w:t>
      </w:r>
      <w:r w:rsidRPr="00691CAB">
        <w:rPr>
          <w:rFonts w:ascii="Times" w:hAnsi="Times"/>
          <w:i/>
          <w:iCs/>
          <w:lang w:val="en-US"/>
        </w:rPr>
        <w:t xml:space="preserve">Production planning &amp; Control, </w:t>
      </w:r>
      <w:r w:rsidRPr="00691CAB">
        <w:rPr>
          <w:rFonts w:ascii="Times" w:hAnsi="Times"/>
          <w:lang w:val="en-US"/>
        </w:rPr>
        <w:t>pp. 1-13.</w:t>
      </w:r>
    </w:p>
    <w:p w14:paraId="7C18AD5E" w14:textId="77777777" w:rsidR="0031186F" w:rsidRPr="00691CAB" w:rsidRDefault="0031186F" w:rsidP="005A3536">
      <w:pPr>
        <w:rPr>
          <w:rFonts w:ascii="Times" w:hAnsi="Times"/>
          <w:i/>
          <w:iCs/>
          <w:lang w:val="en-US"/>
        </w:rPr>
      </w:pPr>
    </w:p>
    <w:p w14:paraId="301DC62C" w14:textId="2A9AE964" w:rsidR="00B127C1" w:rsidRPr="00BD6DF6" w:rsidRDefault="0031186F" w:rsidP="00B127C1">
      <w:pPr>
        <w:autoSpaceDE w:val="0"/>
        <w:autoSpaceDN w:val="0"/>
        <w:adjustRightInd w:val="0"/>
        <w:rPr>
          <w:rFonts w:ascii="Times" w:hAnsi="Times"/>
          <w:color w:val="000000" w:themeColor="text1"/>
          <w:lang w:val="en-US"/>
        </w:rPr>
      </w:pPr>
      <w:r w:rsidRPr="00691CAB">
        <w:rPr>
          <w:rFonts w:ascii="Times" w:hAnsi="Times"/>
          <w:color w:val="000000" w:themeColor="text1"/>
          <w:lang w:val="en-US"/>
        </w:rPr>
        <w:t xml:space="preserve">Josephson, P.-E. and </w:t>
      </w:r>
      <w:proofErr w:type="spellStart"/>
      <w:r w:rsidRPr="00691CAB">
        <w:rPr>
          <w:rFonts w:ascii="Times" w:hAnsi="Times"/>
          <w:color w:val="000000" w:themeColor="text1"/>
          <w:lang w:val="en-US"/>
        </w:rPr>
        <w:t>Saukkoriipi</w:t>
      </w:r>
      <w:proofErr w:type="spellEnd"/>
      <w:r w:rsidRPr="00691CAB">
        <w:rPr>
          <w:rFonts w:ascii="Times" w:hAnsi="Times"/>
          <w:color w:val="000000" w:themeColor="text1"/>
          <w:lang w:val="en-US"/>
        </w:rPr>
        <w:t xml:space="preserve">, L., 2005. </w:t>
      </w:r>
      <w:r w:rsidRPr="00691CAB">
        <w:rPr>
          <w:rFonts w:ascii="Times" w:hAnsi="Times"/>
          <w:color w:val="000000" w:themeColor="text1"/>
        </w:rPr>
        <w:t xml:space="preserve">Slöseri i byggprojekt. Behov av förändrat synsätt. </w:t>
      </w:r>
      <w:proofErr w:type="spellStart"/>
      <w:r w:rsidRPr="00BD6DF6">
        <w:rPr>
          <w:rFonts w:ascii="Times" w:hAnsi="Times"/>
          <w:color w:val="000000" w:themeColor="text1"/>
          <w:lang w:val="en-US"/>
        </w:rPr>
        <w:t>Göteborg</w:t>
      </w:r>
      <w:proofErr w:type="spellEnd"/>
      <w:r w:rsidRPr="00BD6DF6">
        <w:rPr>
          <w:rFonts w:ascii="Times" w:hAnsi="Times"/>
          <w:color w:val="000000" w:themeColor="text1"/>
          <w:lang w:val="en-US"/>
        </w:rPr>
        <w:t xml:space="preserve">: </w:t>
      </w:r>
      <w:proofErr w:type="spellStart"/>
      <w:r w:rsidRPr="00BD6DF6">
        <w:rPr>
          <w:rFonts w:ascii="Times" w:hAnsi="Times"/>
          <w:color w:val="000000" w:themeColor="text1"/>
          <w:lang w:val="en-US"/>
        </w:rPr>
        <w:t>FoU-Väst</w:t>
      </w:r>
      <w:proofErr w:type="spellEnd"/>
      <w:r w:rsidRPr="00BD6DF6">
        <w:rPr>
          <w:rFonts w:ascii="Times" w:hAnsi="Times"/>
          <w:color w:val="000000" w:themeColor="text1"/>
          <w:lang w:val="en-US"/>
        </w:rPr>
        <w:t>.</w:t>
      </w:r>
    </w:p>
    <w:p w14:paraId="48BCCC6C" w14:textId="77777777" w:rsidR="000C7B92" w:rsidRPr="00BD6DF6" w:rsidRDefault="000C7B92" w:rsidP="00B127C1">
      <w:pPr>
        <w:autoSpaceDE w:val="0"/>
        <w:autoSpaceDN w:val="0"/>
        <w:adjustRightInd w:val="0"/>
        <w:rPr>
          <w:rFonts w:ascii="Times" w:hAnsi="Times"/>
          <w:color w:val="000000" w:themeColor="text1"/>
          <w:lang w:val="en-US"/>
        </w:rPr>
      </w:pPr>
    </w:p>
    <w:p w14:paraId="74D8D1F2" w14:textId="70A3165F" w:rsidR="000C7B92" w:rsidRPr="000C7B92" w:rsidRDefault="000C7B92" w:rsidP="000C7B92">
      <w:pPr>
        <w:autoSpaceDE w:val="0"/>
        <w:autoSpaceDN w:val="0"/>
        <w:adjustRightInd w:val="0"/>
        <w:rPr>
          <w:rFonts w:eastAsiaTheme="minorEastAsia"/>
          <w:lang w:val="en-US" w:eastAsia="en-US"/>
        </w:rPr>
      </w:pPr>
      <w:r w:rsidRPr="000C7B92">
        <w:rPr>
          <w:rFonts w:eastAsiaTheme="minorEastAsia"/>
          <w:lang w:val="en-US" w:eastAsia="en-US"/>
        </w:rPr>
        <w:t xml:space="preserve">Josephson, P.-E. &amp; </w:t>
      </w:r>
      <w:proofErr w:type="spellStart"/>
      <w:r w:rsidRPr="000C7B92">
        <w:rPr>
          <w:rFonts w:eastAsiaTheme="minorEastAsia"/>
          <w:lang w:val="en-US" w:eastAsia="en-US"/>
        </w:rPr>
        <w:t>Saukkoriipi</w:t>
      </w:r>
      <w:proofErr w:type="spellEnd"/>
      <w:r w:rsidRPr="000C7B92">
        <w:rPr>
          <w:rFonts w:eastAsiaTheme="minorEastAsia"/>
          <w:lang w:val="en-US" w:eastAsia="en-US"/>
        </w:rPr>
        <w:t>, L. 2007. Waste in Construction Projects: Call for a New</w:t>
      </w:r>
      <w:r>
        <w:rPr>
          <w:rFonts w:eastAsiaTheme="minorEastAsia"/>
          <w:lang w:val="en-US" w:eastAsia="en-US"/>
        </w:rPr>
        <w:t xml:space="preserve"> </w:t>
      </w:r>
      <w:r w:rsidRPr="000C7B92">
        <w:rPr>
          <w:rFonts w:eastAsiaTheme="minorEastAsia"/>
          <w:lang w:val="en-US" w:eastAsia="en-US"/>
        </w:rPr>
        <w:t>Approach. Gothenburg, Sweden: The Centre for Management of the Built Environment,</w:t>
      </w:r>
      <w:r>
        <w:rPr>
          <w:rFonts w:eastAsiaTheme="minorEastAsia"/>
          <w:lang w:val="en-US" w:eastAsia="en-US"/>
        </w:rPr>
        <w:t xml:space="preserve"> </w:t>
      </w:r>
      <w:r w:rsidRPr="000C7B92">
        <w:rPr>
          <w:rFonts w:eastAsiaTheme="minorEastAsia"/>
          <w:lang w:val="en-US" w:eastAsia="en-US"/>
        </w:rPr>
        <w:t>Chalmers University of Technology.</w:t>
      </w:r>
    </w:p>
    <w:p w14:paraId="6C567247" w14:textId="77777777" w:rsidR="00BC39FA" w:rsidRPr="000C7B92" w:rsidRDefault="00BC39FA" w:rsidP="0031186F">
      <w:pPr>
        <w:autoSpaceDE w:val="0"/>
        <w:autoSpaceDN w:val="0"/>
        <w:adjustRightInd w:val="0"/>
        <w:rPr>
          <w:rFonts w:ascii="Times" w:hAnsi="Times"/>
          <w:color w:val="000000" w:themeColor="text1"/>
          <w:lang w:val="en-US"/>
        </w:rPr>
      </w:pPr>
    </w:p>
    <w:p w14:paraId="60F43033" w14:textId="24D34144" w:rsidR="00BC39FA" w:rsidRDefault="00BC39FA" w:rsidP="0031186F">
      <w:pPr>
        <w:autoSpaceDE w:val="0"/>
        <w:autoSpaceDN w:val="0"/>
        <w:adjustRightInd w:val="0"/>
        <w:rPr>
          <w:rFonts w:ascii="Times" w:hAnsi="Times"/>
        </w:rPr>
      </w:pPr>
      <w:proofErr w:type="spellStart"/>
      <w:r w:rsidRPr="00691CAB">
        <w:rPr>
          <w:rFonts w:ascii="Times" w:hAnsi="Times"/>
        </w:rPr>
        <w:t>Kvale</w:t>
      </w:r>
      <w:proofErr w:type="spellEnd"/>
      <w:r w:rsidRPr="00691CAB">
        <w:rPr>
          <w:rFonts w:ascii="Times" w:hAnsi="Times"/>
        </w:rPr>
        <w:t xml:space="preserve">, S. (2009). </w:t>
      </w:r>
      <w:r w:rsidRPr="00691CAB">
        <w:rPr>
          <w:rFonts w:ascii="Times" w:hAnsi="Times"/>
          <w:i/>
          <w:iCs/>
        </w:rPr>
        <w:t xml:space="preserve">Den kvalitativa forskningsintervjun. </w:t>
      </w:r>
      <w:r w:rsidRPr="00691CAB">
        <w:rPr>
          <w:rFonts w:ascii="Times" w:hAnsi="Times"/>
        </w:rPr>
        <w:t>Lund: Studentlitteratur.</w:t>
      </w:r>
    </w:p>
    <w:p w14:paraId="577BA1C6" w14:textId="3CF9FB20" w:rsidR="007749DA" w:rsidRDefault="007749DA" w:rsidP="0031186F">
      <w:pPr>
        <w:autoSpaceDE w:val="0"/>
        <w:autoSpaceDN w:val="0"/>
        <w:adjustRightInd w:val="0"/>
        <w:rPr>
          <w:rFonts w:ascii="Times" w:hAnsi="Times"/>
        </w:rPr>
      </w:pPr>
    </w:p>
    <w:p w14:paraId="5D23DE6E" w14:textId="0D303CC5" w:rsidR="007749DA" w:rsidRPr="007749DA" w:rsidRDefault="007749DA" w:rsidP="0031186F">
      <w:pPr>
        <w:autoSpaceDE w:val="0"/>
        <w:autoSpaceDN w:val="0"/>
        <w:adjustRightInd w:val="0"/>
        <w:rPr>
          <w:rFonts w:ascii="Times" w:hAnsi="Times"/>
          <w:color w:val="000000" w:themeColor="text1"/>
          <w:lang w:val="en-US"/>
        </w:rPr>
      </w:pPr>
      <w:r w:rsidRPr="007749DA">
        <w:rPr>
          <w:rFonts w:ascii="Times" w:eastAsiaTheme="minorEastAsia" w:hAnsi="Times" w:cs="@^”˛"/>
          <w:color w:val="000000" w:themeColor="text1"/>
          <w:lang w:eastAsia="en-US"/>
        </w:rPr>
        <w:t xml:space="preserve">Larsen, Ann Kristin (2018) Metod helt enkelt (2:a upplagan). </w:t>
      </w:r>
      <w:r w:rsidRPr="007749DA">
        <w:rPr>
          <w:rFonts w:ascii="Times" w:eastAsiaTheme="minorEastAsia" w:hAnsi="Times" w:cs="@^”˛"/>
          <w:color w:val="000000" w:themeColor="text1"/>
          <w:lang w:val="en-US" w:eastAsia="en-US"/>
        </w:rPr>
        <w:t xml:space="preserve">Malmö: </w:t>
      </w:r>
      <w:proofErr w:type="spellStart"/>
      <w:r w:rsidRPr="007749DA">
        <w:rPr>
          <w:rFonts w:ascii="Times" w:eastAsiaTheme="minorEastAsia" w:hAnsi="Times" w:cs="@^”˛"/>
          <w:color w:val="000000" w:themeColor="text1"/>
          <w:lang w:val="en-US" w:eastAsia="en-US"/>
        </w:rPr>
        <w:t>Gleerups</w:t>
      </w:r>
      <w:proofErr w:type="spellEnd"/>
      <w:r w:rsidRPr="007749DA">
        <w:rPr>
          <w:rFonts w:ascii="Times" w:eastAsiaTheme="minorEastAsia" w:hAnsi="Times" w:cs="@^”˛"/>
          <w:color w:val="000000" w:themeColor="text1"/>
          <w:lang w:val="en-US" w:eastAsia="en-US"/>
        </w:rPr>
        <w:t>.</w:t>
      </w:r>
    </w:p>
    <w:p w14:paraId="0A2B838A" w14:textId="77777777" w:rsidR="00175B8A" w:rsidRPr="007749DA" w:rsidRDefault="00175B8A" w:rsidP="0031186F">
      <w:pPr>
        <w:autoSpaceDE w:val="0"/>
        <w:autoSpaceDN w:val="0"/>
        <w:adjustRightInd w:val="0"/>
        <w:rPr>
          <w:rFonts w:ascii="Times" w:hAnsi="Times"/>
          <w:lang w:val="en-US"/>
        </w:rPr>
      </w:pPr>
    </w:p>
    <w:p w14:paraId="42ED3175" w14:textId="01EFAD79" w:rsidR="00175B8A" w:rsidRPr="00BD6DF6" w:rsidRDefault="00175B8A" w:rsidP="00175B8A">
      <w:pPr>
        <w:autoSpaceDE w:val="0"/>
        <w:autoSpaceDN w:val="0"/>
        <w:adjustRightInd w:val="0"/>
        <w:rPr>
          <w:rFonts w:ascii="Times" w:hAnsi="Times"/>
          <w:lang w:val="en-US"/>
        </w:rPr>
      </w:pPr>
      <w:proofErr w:type="spellStart"/>
      <w:r w:rsidRPr="007749DA">
        <w:rPr>
          <w:rFonts w:ascii="Times" w:hAnsi="Times"/>
          <w:lang w:val="en-US"/>
        </w:rPr>
        <w:t>Lindén</w:t>
      </w:r>
      <w:proofErr w:type="spellEnd"/>
      <w:r w:rsidRPr="007749DA">
        <w:rPr>
          <w:rFonts w:ascii="Times" w:hAnsi="Times"/>
          <w:lang w:val="en-US"/>
        </w:rPr>
        <w:t xml:space="preserve">, S. &amp; Josephson, P. E. 2013. </w:t>
      </w:r>
      <w:r w:rsidRPr="00691CAB">
        <w:rPr>
          <w:rFonts w:ascii="Times" w:hAnsi="Times"/>
          <w:lang w:val="en-US"/>
        </w:rPr>
        <w:t xml:space="preserve">In-housing or out-sourcing on-site materials handling in housing? </w:t>
      </w:r>
      <w:r w:rsidRPr="00BD6DF6">
        <w:rPr>
          <w:rFonts w:ascii="Times" w:hAnsi="Times"/>
          <w:lang w:val="en-US"/>
        </w:rPr>
        <w:t>Journal of Engineering, Design and Technology, 11, 90-106.</w:t>
      </w:r>
    </w:p>
    <w:p w14:paraId="4B24353C" w14:textId="77777777" w:rsidR="00206414" w:rsidRPr="00691CAB" w:rsidRDefault="00206414" w:rsidP="0031186F">
      <w:pPr>
        <w:autoSpaceDE w:val="0"/>
        <w:autoSpaceDN w:val="0"/>
        <w:adjustRightInd w:val="0"/>
        <w:rPr>
          <w:rFonts w:ascii="Times" w:hAnsi="Times"/>
          <w:lang w:val="en-US"/>
        </w:rPr>
      </w:pPr>
    </w:p>
    <w:p w14:paraId="78923418" w14:textId="68DBBF7A" w:rsidR="00206414" w:rsidRPr="00691CAB" w:rsidRDefault="00206414" w:rsidP="00206414">
      <w:pPr>
        <w:autoSpaceDE w:val="0"/>
        <w:autoSpaceDN w:val="0"/>
        <w:adjustRightInd w:val="0"/>
        <w:rPr>
          <w:rFonts w:ascii="Times" w:eastAsiaTheme="minorEastAsia" w:hAnsi="Times"/>
          <w:lang w:val="en-US" w:eastAsia="en-US"/>
        </w:rPr>
      </w:pPr>
      <w:proofErr w:type="spellStart"/>
      <w:r w:rsidRPr="00691CAB">
        <w:rPr>
          <w:rFonts w:ascii="Times" w:eastAsiaTheme="minorEastAsia" w:hAnsi="Times"/>
          <w:lang w:val="en-US" w:eastAsia="en-US"/>
        </w:rPr>
        <w:t>Lundesjö</w:t>
      </w:r>
      <w:proofErr w:type="spellEnd"/>
      <w:r w:rsidRPr="00691CAB">
        <w:rPr>
          <w:rFonts w:ascii="Times" w:eastAsiaTheme="minorEastAsia" w:hAnsi="Times"/>
          <w:lang w:val="en-US" w:eastAsia="en-US"/>
        </w:rPr>
        <w:t>, G. (2015). The Role of the Construction Logistics Manager (pp. 2-2): Kogan Page Publishers.</w:t>
      </w:r>
    </w:p>
    <w:p w14:paraId="136F61D0" w14:textId="77777777" w:rsidR="00D95A6E" w:rsidRPr="00691CAB" w:rsidRDefault="00D95A6E" w:rsidP="005A3536">
      <w:pPr>
        <w:rPr>
          <w:rFonts w:ascii="Times" w:hAnsi="Times"/>
          <w:lang w:val="en-US"/>
        </w:rPr>
      </w:pPr>
    </w:p>
    <w:p w14:paraId="5BFFBC95" w14:textId="5C358B2C" w:rsidR="00D95A6E" w:rsidRPr="00691CAB" w:rsidRDefault="00D95A6E" w:rsidP="005A3536">
      <w:pPr>
        <w:rPr>
          <w:rFonts w:ascii="Times" w:hAnsi="Times"/>
          <w:lang w:val="en-US"/>
        </w:rPr>
      </w:pPr>
      <w:r w:rsidRPr="00691CAB">
        <w:rPr>
          <w:rFonts w:ascii="Times" w:hAnsi="Times"/>
          <w:lang w:val="en-US"/>
        </w:rPr>
        <w:t>Marasco, A. (2008). Third-party logistics: A literature review. International Journal of Production Economics, 113(1), pp.127–147.</w:t>
      </w:r>
    </w:p>
    <w:p w14:paraId="3C1E9E91" w14:textId="77777777" w:rsidR="005A3536" w:rsidRPr="00691CAB" w:rsidRDefault="005A3536" w:rsidP="005A3536">
      <w:pPr>
        <w:rPr>
          <w:rFonts w:ascii="Times" w:hAnsi="Times"/>
          <w:lang w:val="en-US"/>
        </w:rPr>
      </w:pPr>
    </w:p>
    <w:p w14:paraId="6FA11174" w14:textId="75DBCE09" w:rsidR="00F56BC3" w:rsidRPr="00691CAB" w:rsidRDefault="00F56BC3" w:rsidP="00F56BC3">
      <w:pPr>
        <w:autoSpaceDE w:val="0"/>
        <w:autoSpaceDN w:val="0"/>
        <w:adjustRightInd w:val="0"/>
        <w:rPr>
          <w:rFonts w:ascii="Times" w:eastAsiaTheme="minorEastAsia" w:hAnsi="Times"/>
          <w:color w:val="000000" w:themeColor="text1"/>
          <w:lang w:val="en-US" w:eastAsia="en-US"/>
        </w:rPr>
      </w:pPr>
      <w:r w:rsidRPr="00691CAB">
        <w:rPr>
          <w:rFonts w:ascii="Times" w:eastAsiaTheme="minorEastAsia" w:hAnsi="Times"/>
          <w:color w:val="000000" w:themeColor="text1"/>
          <w:lang w:val="en-US" w:eastAsia="en-US"/>
        </w:rPr>
        <w:t xml:space="preserve">Mohamed, S. and </w:t>
      </w:r>
      <w:proofErr w:type="spellStart"/>
      <w:r w:rsidRPr="00691CAB">
        <w:rPr>
          <w:rFonts w:ascii="Times" w:eastAsiaTheme="minorEastAsia" w:hAnsi="Times"/>
          <w:color w:val="000000" w:themeColor="text1"/>
          <w:lang w:val="en-US" w:eastAsia="en-US"/>
        </w:rPr>
        <w:t>Anumba</w:t>
      </w:r>
      <w:proofErr w:type="spellEnd"/>
      <w:r w:rsidRPr="00691CAB">
        <w:rPr>
          <w:rFonts w:ascii="Times" w:eastAsiaTheme="minorEastAsia" w:hAnsi="Times"/>
          <w:color w:val="000000" w:themeColor="text1"/>
          <w:lang w:val="en-US" w:eastAsia="en-US"/>
        </w:rPr>
        <w:t xml:space="preserve">, C., </w:t>
      </w:r>
      <w:r w:rsidR="000B0625" w:rsidRPr="00691CAB">
        <w:rPr>
          <w:rFonts w:ascii="Times" w:eastAsiaTheme="minorEastAsia" w:hAnsi="Times"/>
          <w:color w:val="000000" w:themeColor="text1"/>
          <w:lang w:val="en-US" w:eastAsia="en-US"/>
        </w:rPr>
        <w:t>(</w:t>
      </w:r>
      <w:r w:rsidRPr="00691CAB">
        <w:rPr>
          <w:rFonts w:ascii="Times" w:eastAsiaTheme="minorEastAsia" w:hAnsi="Times"/>
          <w:color w:val="000000" w:themeColor="text1"/>
          <w:lang w:val="en-US" w:eastAsia="en-US"/>
        </w:rPr>
        <w:t>2006</w:t>
      </w:r>
      <w:r w:rsidR="000B0625" w:rsidRPr="00691CAB">
        <w:rPr>
          <w:rFonts w:ascii="Times" w:eastAsiaTheme="minorEastAsia" w:hAnsi="Times"/>
          <w:color w:val="000000" w:themeColor="text1"/>
          <w:lang w:val="en-US" w:eastAsia="en-US"/>
        </w:rPr>
        <w:t>)</w:t>
      </w:r>
      <w:r w:rsidRPr="00691CAB">
        <w:rPr>
          <w:rFonts w:ascii="Times" w:eastAsiaTheme="minorEastAsia" w:hAnsi="Times"/>
          <w:color w:val="000000" w:themeColor="text1"/>
          <w:lang w:val="en-US" w:eastAsia="en-US"/>
        </w:rPr>
        <w:t>. Potential for improving site management practices through knowledge management. Construction innovation, 6 (4), 232–249.</w:t>
      </w:r>
    </w:p>
    <w:p w14:paraId="4D463688" w14:textId="77777777" w:rsidR="00476820" w:rsidRPr="00691CAB" w:rsidRDefault="00476820" w:rsidP="00F56BC3">
      <w:pPr>
        <w:autoSpaceDE w:val="0"/>
        <w:autoSpaceDN w:val="0"/>
        <w:adjustRightInd w:val="0"/>
        <w:rPr>
          <w:rFonts w:ascii="Times" w:eastAsiaTheme="minorEastAsia" w:hAnsi="Times"/>
          <w:color w:val="000000" w:themeColor="text1"/>
          <w:lang w:val="en-US" w:eastAsia="en-US"/>
        </w:rPr>
      </w:pPr>
    </w:p>
    <w:p w14:paraId="4E105418" w14:textId="731E959E" w:rsidR="000B0625" w:rsidRPr="00691CAB" w:rsidRDefault="000B0625" w:rsidP="00F56BC3">
      <w:pPr>
        <w:autoSpaceDE w:val="0"/>
        <w:autoSpaceDN w:val="0"/>
        <w:adjustRightInd w:val="0"/>
        <w:rPr>
          <w:rFonts w:ascii="Times" w:eastAsiaTheme="minorEastAsia" w:hAnsi="Times"/>
          <w:color w:val="000000" w:themeColor="text1"/>
          <w:lang w:val="en-US" w:eastAsia="en-US"/>
        </w:rPr>
      </w:pPr>
      <w:proofErr w:type="spellStart"/>
      <w:r w:rsidRPr="00691CAB">
        <w:rPr>
          <w:rFonts w:ascii="Times" w:eastAsiaTheme="minorEastAsia" w:hAnsi="Times"/>
          <w:color w:val="000000" w:themeColor="text1"/>
          <w:lang w:val="en-US" w:eastAsia="en-US"/>
        </w:rPr>
        <w:t>Myloc</w:t>
      </w:r>
      <w:proofErr w:type="spellEnd"/>
      <w:r w:rsidRPr="00691CAB">
        <w:rPr>
          <w:rFonts w:ascii="Times" w:eastAsiaTheme="minorEastAsia" w:hAnsi="Times"/>
          <w:color w:val="000000" w:themeColor="text1"/>
          <w:lang w:val="en-US" w:eastAsia="en-US"/>
        </w:rPr>
        <w:t>. (n-d)</w:t>
      </w:r>
      <w:r w:rsidR="00082C9E" w:rsidRPr="00691CAB">
        <w:rPr>
          <w:rFonts w:ascii="Times" w:eastAsiaTheme="minorEastAsia" w:hAnsi="Times"/>
          <w:color w:val="000000" w:themeColor="text1"/>
          <w:lang w:val="en-US" w:eastAsia="en-US"/>
        </w:rPr>
        <w:t xml:space="preserve">. </w:t>
      </w:r>
      <w:proofErr w:type="spellStart"/>
      <w:r w:rsidR="00082C9E" w:rsidRPr="00691CAB">
        <w:rPr>
          <w:rFonts w:ascii="Times" w:eastAsiaTheme="minorEastAsia" w:hAnsi="Times"/>
          <w:color w:val="000000" w:themeColor="text1"/>
          <w:lang w:val="en-US" w:eastAsia="en-US"/>
        </w:rPr>
        <w:t>Digitalisering</w:t>
      </w:r>
      <w:proofErr w:type="spellEnd"/>
      <w:r w:rsidR="00082C9E" w:rsidRPr="00691CAB">
        <w:rPr>
          <w:rFonts w:ascii="Times" w:eastAsiaTheme="minorEastAsia" w:hAnsi="Times"/>
          <w:color w:val="000000" w:themeColor="text1"/>
          <w:lang w:val="en-US" w:eastAsia="en-US"/>
        </w:rPr>
        <w:t xml:space="preserve"> av </w:t>
      </w:r>
      <w:proofErr w:type="spellStart"/>
      <w:r w:rsidR="00082C9E" w:rsidRPr="00691CAB">
        <w:rPr>
          <w:rFonts w:ascii="Times" w:eastAsiaTheme="minorEastAsia" w:hAnsi="Times"/>
          <w:color w:val="000000" w:themeColor="text1"/>
          <w:lang w:val="en-US" w:eastAsia="en-US"/>
        </w:rPr>
        <w:t>bygglogistik</w:t>
      </w:r>
      <w:proofErr w:type="spellEnd"/>
      <w:r w:rsidR="00082C9E" w:rsidRPr="00691CAB">
        <w:rPr>
          <w:rFonts w:ascii="Times" w:eastAsiaTheme="minorEastAsia" w:hAnsi="Times"/>
          <w:color w:val="000000" w:themeColor="text1"/>
          <w:lang w:val="en-US" w:eastAsia="en-US"/>
        </w:rPr>
        <w:t xml:space="preserve">. </w:t>
      </w:r>
      <w:r w:rsidR="00D327C9" w:rsidRPr="00691CAB">
        <w:rPr>
          <w:rFonts w:ascii="Times" w:eastAsiaTheme="minorEastAsia" w:hAnsi="Times"/>
          <w:color w:val="000000" w:themeColor="text1"/>
          <w:lang w:val="en-US" w:eastAsia="en-US"/>
        </w:rPr>
        <w:t>Construction supply chain management.</w:t>
      </w:r>
    </w:p>
    <w:p w14:paraId="4C56AF25" w14:textId="03C743A3" w:rsidR="00094A0C" w:rsidRPr="00691CAB" w:rsidRDefault="00142707" w:rsidP="00F56BC3">
      <w:pPr>
        <w:autoSpaceDE w:val="0"/>
        <w:autoSpaceDN w:val="0"/>
        <w:adjustRightInd w:val="0"/>
        <w:rPr>
          <w:rFonts w:ascii="Times" w:eastAsiaTheme="minorEastAsia" w:hAnsi="Times"/>
          <w:color w:val="000000" w:themeColor="text1"/>
          <w:lang w:val="en-US" w:eastAsia="en-US"/>
        </w:rPr>
      </w:pPr>
      <w:hyperlink r:id="rId30" w:history="1">
        <w:r w:rsidR="00321632" w:rsidRPr="00691CAB">
          <w:rPr>
            <w:rStyle w:val="Hyperlnk"/>
            <w:rFonts w:ascii="Times" w:eastAsiaTheme="minorEastAsia" w:hAnsi="Times"/>
            <w:lang w:val="en-US" w:eastAsia="en-US"/>
          </w:rPr>
          <w:t>https://myloc.se/sv/myloc-construction/</w:t>
        </w:r>
      </w:hyperlink>
      <w:r w:rsidR="00321632" w:rsidRPr="00691CAB">
        <w:rPr>
          <w:rFonts w:ascii="Times" w:eastAsiaTheme="minorEastAsia" w:hAnsi="Times"/>
          <w:color w:val="000000" w:themeColor="text1"/>
          <w:lang w:val="en-US" w:eastAsia="en-US"/>
        </w:rPr>
        <w:t xml:space="preserve"> </w:t>
      </w:r>
      <w:r w:rsidR="001E3C2C" w:rsidRPr="00691CAB">
        <w:rPr>
          <w:rFonts w:ascii="Times" w:eastAsiaTheme="minorEastAsia" w:hAnsi="Times"/>
          <w:color w:val="000000" w:themeColor="text1"/>
          <w:lang w:val="en-US" w:eastAsia="en-US"/>
        </w:rPr>
        <w:t>(Accessed 2021-04-</w:t>
      </w:r>
      <w:r w:rsidR="00A4204A" w:rsidRPr="00691CAB">
        <w:rPr>
          <w:rFonts w:ascii="Times" w:eastAsiaTheme="minorEastAsia" w:hAnsi="Times"/>
          <w:color w:val="000000" w:themeColor="text1"/>
          <w:lang w:val="en-US" w:eastAsia="en-US"/>
        </w:rPr>
        <w:t>05)</w:t>
      </w:r>
    </w:p>
    <w:p w14:paraId="0AE2C695" w14:textId="77777777" w:rsidR="000B0625" w:rsidRPr="00691CAB" w:rsidRDefault="000B0625" w:rsidP="00F56BC3">
      <w:pPr>
        <w:autoSpaceDE w:val="0"/>
        <w:autoSpaceDN w:val="0"/>
        <w:adjustRightInd w:val="0"/>
        <w:rPr>
          <w:rFonts w:ascii="Times" w:eastAsiaTheme="minorEastAsia" w:hAnsi="Times"/>
          <w:color w:val="000000" w:themeColor="text1"/>
          <w:lang w:val="en-US" w:eastAsia="en-US"/>
        </w:rPr>
      </w:pPr>
    </w:p>
    <w:p w14:paraId="0FC22CE1" w14:textId="08E7F7EA" w:rsidR="00A4204A" w:rsidRPr="00691CAB" w:rsidRDefault="004B1791" w:rsidP="00A4204A">
      <w:pPr>
        <w:autoSpaceDE w:val="0"/>
        <w:autoSpaceDN w:val="0"/>
        <w:adjustRightInd w:val="0"/>
        <w:rPr>
          <w:rFonts w:ascii="Times" w:eastAsiaTheme="minorEastAsia" w:hAnsi="Times"/>
          <w:color w:val="000000" w:themeColor="text1"/>
          <w:lang w:eastAsia="en-US"/>
        </w:rPr>
      </w:pPr>
      <w:proofErr w:type="spellStart"/>
      <w:r w:rsidRPr="00691CAB">
        <w:rPr>
          <w:rFonts w:ascii="Times" w:eastAsiaTheme="minorEastAsia" w:hAnsi="Times"/>
          <w:color w:val="000000" w:themeColor="text1"/>
          <w:lang w:eastAsia="en-US"/>
        </w:rPr>
        <w:t>Qlocx</w:t>
      </w:r>
      <w:proofErr w:type="spellEnd"/>
      <w:r w:rsidR="000B3D0C" w:rsidRPr="00691CAB">
        <w:rPr>
          <w:rFonts w:ascii="Times" w:eastAsiaTheme="minorEastAsia" w:hAnsi="Times"/>
          <w:color w:val="000000" w:themeColor="text1"/>
          <w:lang w:eastAsia="en-US"/>
        </w:rPr>
        <w:t>. (2021)</w:t>
      </w:r>
      <w:r w:rsidR="000B0625" w:rsidRPr="00691CAB">
        <w:rPr>
          <w:rFonts w:ascii="Times" w:eastAsiaTheme="minorEastAsia" w:hAnsi="Times"/>
          <w:color w:val="000000" w:themeColor="text1"/>
          <w:lang w:eastAsia="en-US"/>
        </w:rPr>
        <w:t>.</w:t>
      </w:r>
      <w:r w:rsidR="000B3D0C" w:rsidRPr="00691CAB">
        <w:rPr>
          <w:rFonts w:ascii="Times" w:eastAsiaTheme="minorEastAsia" w:hAnsi="Times"/>
          <w:color w:val="000000" w:themeColor="text1"/>
          <w:lang w:eastAsia="en-US"/>
        </w:rPr>
        <w:t xml:space="preserve"> </w:t>
      </w:r>
      <w:proofErr w:type="spellStart"/>
      <w:r w:rsidR="002F448A" w:rsidRPr="00691CAB">
        <w:rPr>
          <w:rFonts w:ascii="Times" w:eastAsiaTheme="minorEastAsia" w:hAnsi="Times"/>
          <w:color w:val="000000" w:themeColor="text1"/>
          <w:lang w:eastAsia="en-US"/>
        </w:rPr>
        <w:t>Qlocx</w:t>
      </w:r>
      <w:proofErr w:type="spellEnd"/>
      <w:r w:rsidR="002F448A" w:rsidRPr="00691CAB">
        <w:rPr>
          <w:rFonts w:ascii="Times" w:eastAsiaTheme="minorEastAsia" w:hAnsi="Times"/>
          <w:color w:val="000000" w:themeColor="text1"/>
          <w:lang w:eastAsia="en-US"/>
        </w:rPr>
        <w:t xml:space="preserve"> Bygglogistik.</w:t>
      </w:r>
      <w:r w:rsidR="00534E79" w:rsidRPr="00691CAB">
        <w:rPr>
          <w:rFonts w:ascii="Times" w:hAnsi="Times"/>
        </w:rPr>
        <w:t xml:space="preserve"> </w:t>
      </w:r>
      <w:hyperlink r:id="rId31" w:history="1">
        <w:r w:rsidR="00534E79" w:rsidRPr="00691CAB">
          <w:rPr>
            <w:rStyle w:val="Hyperlnk"/>
            <w:rFonts w:ascii="Times" w:eastAsiaTheme="minorEastAsia" w:hAnsi="Times"/>
            <w:lang w:eastAsia="en-US"/>
          </w:rPr>
          <w:t>https://www.qlocx.com/bygglogistik</w:t>
        </w:r>
      </w:hyperlink>
      <w:r w:rsidR="00534E79" w:rsidRPr="00691CAB">
        <w:rPr>
          <w:rFonts w:ascii="Times" w:eastAsiaTheme="minorEastAsia" w:hAnsi="Times"/>
          <w:color w:val="000000" w:themeColor="text1"/>
          <w:lang w:eastAsia="en-US"/>
        </w:rPr>
        <w:t xml:space="preserve"> </w:t>
      </w:r>
      <w:r w:rsidR="00A4204A" w:rsidRPr="00691CAB">
        <w:rPr>
          <w:rFonts w:ascii="Times" w:eastAsiaTheme="minorEastAsia" w:hAnsi="Times"/>
          <w:color w:val="000000" w:themeColor="text1"/>
          <w:lang w:eastAsia="en-US"/>
        </w:rPr>
        <w:t>(</w:t>
      </w:r>
      <w:proofErr w:type="spellStart"/>
      <w:r w:rsidR="00A4204A" w:rsidRPr="00691CAB">
        <w:rPr>
          <w:rFonts w:ascii="Times" w:eastAsiaTheme="minorEastAsia" w:hAnsi="Times"/>
          <w:color w:val="000000" w:themeColor="text1"/>
          <w:lang w:eastAsia="en-US"/>
        </w:rPr>
        <w:t>Accessed</w:t>
      </w:r>
      <w:proofErr w:type="spellEnd"/>
      <w:r w:rsidR="00A4204A" w:rsidRPr="00691CAB">
        <w:rPr>
          <w:rFonts w:ascii="Times" w:eastAsiaTheme="minorEastAsia" w:hAnsi="Times"/>
          <w:color w:val="000000" w:themeColor="text1"/>
          <w:lang w:eastAsia="en-US"/>
        </w:rPr>
        <w:t xml:space="preserve"> 2021-04-28)</w:t>
      </w:r>
    </w:p>
    <w:p w14:paraId="32DD410F" w14:textId="274070BB" w:rsidR="00476820" w:rsidRPr="00691CAB" w:rsidRDefault="00476820" w:rsidP="00F56BC3">
      <w:pPr>
        <w:autoSpaceDE w:val="0"/>
        <w:autoSpaceDN w:val="0"/>
        <w:adjustRightInd w:val="0"/>
        <w:rPr>
          <w:rFonts w:ascii="Times" w:eastAsiaTheme="minorEastAsia" w:hAnsi="Times"/>
        </w:rPr>
      </w:pPr>
    </w:p>
    <w:p w14:paraId="63E7385B" w14:textId="34048D65" w:rsidR="00F56BC3" w:rsidRPr="00691CAB" w:rsidRDefault="00D17953" w:rsidP="005A3536">
      <w:pPr>
        <w:rPr>
          <w:rFonts w:ascii="Times" w:hAnsi="Times" w:cs="Arial"/>
          <w:color w:val="000000" w:themeColor="text1"/>
          <w:shd w:val="clear" w:color="auto" w:fill="FFFFFF"/>
        </w:rPr>
      </w:pPr>
      <w:r w:rsidRPr="00691CAB">
        <w:rPr>
          <w:rFonts w:ascii="Times" w:hAnsi="Times" w:cs="Arial"/>
          <w:color w:val="000000" w:themeColor="text1"/>
          <w:shd w:val="clear" w:color="auto" w:fill="FFFFFF"/>
          <w:lang w:val="en-US"/>
        </w:rPr>
        <w:t>Sandberg, E. (2005)</w:t>
      </w:r>
      <w:r w:rsidRPr="00691CAB">
        <w:rPr>
          <w:rStyle w:val="apple-converted-space"/>
          <w:rFonts w:ascii="Times" w:hAnsi="Times" w:cs="Arial"/>
          <w:color w:val="000000" w:themeColor="text1"/>
          <w:shd w:val="clear" w:color="auto" w:fill="FFFFFF"/>
          <w:lang w:val="en-US"/>
        </w:rPr>
        <w:t> </w:t>
      </w:r>
      <w:r w:rsidRPr="00691CAB">
        <w:rPr>
          <w:rFonts w:ascii="Times" w:hAnsi="Times" w:cs="Arial"/>
          <w:i/>
          <w:iCs/>
          <w:color w:val="000000" w:themeColor="text1"/>
          <w:lang w:val="en-US"/>
        </w:rPr>
        <w:t>Logistics collaboration in supply chains A survey of Swedish manufacturing companies</w:t>
      </w:r>
      <w:r w:rsidRPr="00691CAB">
        <w:rPr>
          <w:rFonts w:ascii="Times" w:hAnsi="Times" w:cs="Arial"/>
          <w:color w:val="000000" w:themeColor="text1"/>
          <w:shd w:val="clear" w:color="auto" w:fill="FFFFFF"/>
          <w:lang w:val="en-US"/>
        </w:rPr>
        <w:t xml:space="preserve">. </w:t>
      </w:r>
      <w:r w:rsidRPr="00691CAB">
        <w:rPr>
          <w:rFonts w:ascii="Times" w:hAnsi="Times" w:cs="Arial"/>
          <w:color w:val="000000" w:themeColor="text1"/>
          <w:shd w:val="clear" w:color="auto" w:fill="FFFFFF"/>
        </w:rPr>
        <w:t>Linköpings universitet Institutionen för ekonomisk och industriell utveckling. and högskolan., L. U. T</w:t>
      </w:r>
    </w:p>
    <w:p w14:paraId="4C7C8B21" w14:textId="77777777" w:rsidR="004C30E6" w:rsidRPr="00691CAB" w:rsidRDefault="004C30E6" w:rsidP="005A3536">
      <w:pPr>
        <w:rPr>
          <w:rFonts w:ascii="Times" w:hAnsi="Times" w:cs="Arial"/>
          <w:color w:val="000000" w:themeColor="text1"/>
          <w:shd w:val="clear" w:color="auto" w:fill="FFFFFF"/>
        </w:rPr>
      </w:pPr>
    </w:p>
    <w:p w14:paraId="4A1F1955" w14:textId="121693A4" w:rsidR="004C30E6" w:rsidRPr="00691CAB" w:rsidRDefault="004C30E6" w:rsidP="004C30E6">
      <w:pPr>
        <w:autoSpaceDE w:val="0"/>
        <w:autoSpaceDN w:val="0"/>
        <w:adjustRightInd w:val="0"/>
        <w:rPr>
          <w:rFonts w:ascii="Times" w:hAnsi="Times"/>
          <w:color w:val="000000" w:themeColor="text1"/>
          <w:lang w:val="en-US"/>
        </w:rPr>
      </w:pPr>
      <w:proofErr w:type="spellStart"/>
      <w:r w:rsidRPr="00691CAB">
        <w:rPr>
          <w:rFonts w:ascii="Times" w:hAnsi="Times"/>
          <w:color w:val="000000" w:themeColor="text1"/>
          <w:lang w:val="en-US"/>
        </w:rPr>
        <w:t>Segerstedt</w:t>
      </w:r>
      <w:proofErr w:type="spellEnd"/>
      <w:r w:rsidRPr="00691CAB">
        <w:rPr>
          <w:rFonts w:ascii="Times" w:hAnsi="Times"/>
          <w:color w:val="000000" w:themeColor="text1"/>
          <w:lang w:val="en-US"/>
        </w:rPr>
        <w:t xml:space="preserve">, A. and </w:t>
      </w:r>
      <w:proofErr w:type="spellStart"/>
      <w:r w:rsidRPr="00691CAB">
        <w:rPr>
          <w:rFonts w:ascii="Times" w:hAnsi="Times"/>
          <w:color w:val="000000" w:themeColor="text1"/>
          <w:lang w:val="en-US"/>
        </w:rPr>
        <w:t>Olofsson</w:t>
      </w:r>
      <w:proofErr w:type="spellEnd"/>
      <w:r w:rsidRPr="00691CAB">
        <w:rPr>
          <w:rFonts w:ascii="Times" w:hAnsi="Times"/>
          <w:color w:val="000000" w:themeColor="text1"/>
          <w:lang w:val="en-US"/>
        </w:rPr>
        <w:t xml:space="preserve">, T., </w:t>
      </w:r>
      <w:r w:rsidR="000B0625" w:rsidRPr="00691CAB">
        <w:rPr>
          <w:rFonts w:ascii="Times" w:hAnsi="Times"/>
          <w:color w:val="000000" w:themeColor="text1"/>
          <w:lang w:val="en-US"/>
        </w:rPr>
        <w:t>(</w:t>
      </w:r>
      <w:r w:rsidRPr="00691CAB">
        <w:rPr>
          <w:rFonts w:ascii="Times" w:hAnsi="Times"/>
          <w:color w:val="000000" w:themeColor="text1"/>
          <w:lang w:val="en-US"/>
        </w:rPr>
        <w:t>2010</w:t>
      </w:r>
      <w:r w:rsidR="000B0625" w:rsidRPr="00691CAB">
        <w:rPr>
          <w:rFonts w:ascii="Times" w:hAnsi="Times"/>
          <w:color w:val="000000" w:themeColor="text1"/>
          <w:lang w:val="en-US"/>
        </w:rPr>
        <w:t>)</w:t>
      </w:r>
      <w:r w:rsidRPr="00691CAB">
        <w:rPr>
          <w:rFonts w:ascii="Times" w:hAnsi="Times"/>
          <w:color w:val="000000" w:themeColor="text1"/>
          <w:lang w:val="en-US"/>
        </w:rPr>
        <w:t>. Supply chains in the construction industry. Supply chain management: an international journal, 15 (5), 347–353.</w:t>
      </w:r>
    </w:p>
    <w:p w14:paraId="1A6B8B0B" w14:textId="77777777" w:rsidR="00D17953" w:rsidRPr="00691CAB" w:rsidRDefault="00D17953" w:rsidP="005A3536">
      <w:pPr>
        <w:rPr>
          <w:rFonts w:ascii="Times" w:hAnsi="Times"/>
          <w:lang w:val="en-US"/>
        </w:rPr>
      </w:pPr>
    </w:p>
    <w:p w14:paraId="319B8E76" w14:textId="70245004" w:rsidR="00F94E97" w:rsidRPr="00691CAB" w:rsidRDefault="00F94E97" w:rsidP="005A3536">
      <w:pPr>
        <w:rPr>
          <w:rFonts w:ascii="Times" w:hAnsi="Times"/>
          <w:lang w:val="en-US"/>
        </w:rPr>
      </w:pPr>
      <w:proofErr w:type="spellStart"/>
      <w:r w:rsidRPr="00691CAB">
        <w:rPr>
          <w:rFonts w:ascii="Times" w:hAnsi="Times"/>
          <w:color w:val="000000"/>
          <w:lang w:val="en-US"/>
        </w:rPr>
        <w:t>Selviaridis</w:t>
      </w:r>
      <w:proofErr w:type="spellEnd"/>
      <w:r w:rsidRPr="00691CAB">
        <w:rPr>
          <w:rFonts w:ascii="Times" w:hAnsi="Times"/>
          <w:color w:val="000000"/>
          <w:lang w:val="en-US"/>
        </w:rPr>
        <w:t xml:space="preserve">, K. and Spring, M. (2007) </w:t>
      </w:r>
      <w:r w:rsidRPr="00691CAB">
        <w:rPr>
          <w:rFonts w:ascii="Times" w:hAnsi="Times"/>
          <w:i/>
          <w:iCs/>
          <w:color w:val="000000"/>
          <w:lang w:val="en-US"/>
        </w:rPr>
        <w:t>Third party logistics: A literature review and research agenda.</w:t>
      </w:r>
      <w:r w:rsidRPr="00691CAB">
        <w:rPr>
          <w:rFonts w:ascii="Times" w:hAnsi="Times"/>
          <w:color w:val="000000"/>
          <w:lang w:val="en-US"/>
        </w:rPr>
        <w:t xml:space="preserve"> The International Journal of Logistics Management</w:t>
      </w:r>
    </w:p>
    <w:p w14:paraId="11A689AA" w14:textId="33BA55EF" w:rsidR="001F6939" w:rsidRPr="00691CAB" w:rsidRDefault="00876AC1" w:rsidP="009254EB">
      <w:pPr>
        <w:shd w:val="clear" w:color="auto" w:fill="FFFFFF"/>
        <w:spacing w:after="240" w:line="360" w:lineRule="atLeast"/>
        <w:rPr>
          <w:rFonts w:ascii="Times" w:hAnsi="Times"/>
          <w:color w:val="000000"/>
          <w:lang w:val="en-US"/>
        </w:rPr>
      </w:pPr>
      <w:r w:rsidRPr="00691CAB">
        <w:rPr>
          <w:rFonts w:ascii="Times" w:hAnsi="Times"/>
          <w:color w:val="000000"/>
          <w:lang w:val="en-US"/>
        </w:rPr>
        <w:lastRenderedPageBreak/>
        <w:t>Shapiro, R</w:t>
      </w:r>
      <w:r w:rsidR="005E49D6" w:rsidRPr="00691CAB">
        <w:rPr>
          <w:rFonts w:ascii="Times" w:hAnsi="Times"/>
          <w:color w:val="000000"/>
          <w:lang w:val="en-US"/>
        </w:rPr>
        <w:t xml:space="preserve">. D., Heskett, </w:t>
      </w:r>
      <w:r w:rsidR="00BC6517" w:rsidRPr="00691CAB">
        <w:rPr>
          <w:rFonts w:ascii="Times" w:hAnsi="Times"/>
          <w:color w:val="000000"/>
          <w:lang w:val="en-US"/>
        </w:rPr>
        <w:t>J. L.</w:t>
      </w:r>
      <w:r w:rsidR="004755B4" w:rsidRPr="00691CAB">
        <w:rPr>
          <w:rFonts w:ascii="Times" w:hAnsi="Times"/>
          <w:color w:val="000000"/>
          <w:lang w:val="en-US"/>
        </w:rPr>
        <w:t xml:space="preserve"> (1985) </w:t>
      </w:r>
      <w:r w:rsidR="00075983" w:rsidRPr="00691CAB">
        <w:rPr>
          <w:rFonts w:ascii="Times" w:hAnsi="Times"/>
          <w:color w:val="000000"/>
          <w:lang w:val="en-US"/>
        </w:rPr>
        <w:t>L</w:t>
      </w:r>
      <w:r w:rsidR="00075983" w:rsidRPr="00691CAB">
        <w:rPr>
          <w:rFonts w:ascii="Times" w:hAnsi="Times"/>
          <w:i/>
          <w:iCs/>
          <w:color w:val="000000"/>
          <w:lang w:val="en-US"/>
        </w:rPr>
        <w:t>ogistics Strategy: Cases and Concepts.</w:t>
      </w:r>
      <w:r w:rsidR="00907CA8" w:rsidRPr="00691CAB">
        <w:rPr>
          <w:rFonts w:ascii="Times" w:hAnsi="Times"/>
          <w:i/>
          <w:iCs/>
          <w:color w:val="000000"/>
          <w:lang w:val="en-US"/>
        </w:rPr>
        <w:t xml:space="preserve"> </w:t>
      </w:r>
      <w:r w:rsidR="00907CA8" w:rsidRPr="00691CAB">
        <w:rPr>
          <w:rFonts w:ascii="Times" w:hAnsi="Times"/>
          <w:color w:val="000000"/>
          <w:lang w:val="en-US"/>
        </w:rPr>
        <w:t xml:space="preserve">West </w:t>
      </w:r>
      <w:r w:rsidR="003B7FB5" w:rsidRPr="00691CAB">
        <w:rPr>
          <w:rFonts w:ascii="Times" w:hAnsi="Times"/>
          <w:color w:val="000000"/>
          <w:lang w:val="en-US"/>
        </w:rPr>
        <w:t>Publishing Company, 1985.</w:t>
      </w:r>
      <w:r w:rsidR="005E4CCD" w:rsidRPr="00691CAB">
        <w:rPr>
          <w:rFonts w:ascii="Times" w:hAnsi="Times"/>
          <w:color w:val="000000"/>
          <w:lang w:val="en-US"/>
        </w:rPr>
        <w:t xml:space="preserve"> University of Michigan.</w:t>
      </w:r>
      <w:r w:rsidR="003B5F6E" w:rsidRPr="00691CAB">
        <w:rPr>
          <w:rFonts w:ascii="Times" w:hAnsi="Times"/>
          <w:color w:val="000000"/>
          <w:lang w:val="en-US"/>
        </w:rPr>
        <w:t xml:space="preserve"> ISBN 0314852972, 9780314852977</w:t>
      </w:r>
    </w:p>
    <w:p w14:paraId="19914DC5" w14:textId="77777777" w:rsidR="00CC5003" w:rsidRPr="00691CAB" w:rsidRDefault="0091200A" w:rsidP="009254EB">
      <w:pPr>
        <w:shd w:val="clear" w:color="auto" w:fill="FFFFFF"/>
        <w:spacing w:after="240" w:line="360" w:lineRule="atLeast"/>
        <w:rPr>
          <w:rFonts w:ascii="Times" w:hAnsi="Times" w:cs="Arial"/>
          <w:color w:val="000000" w:themeColor="text1"/>
          <w:lang w:val="en-US"/>
        </w:rPr>
      </w:pPr>
      <w:r w:rsidRPr="00691CAB">
        <w:rPr>
          <w:rFonts w:ascii="Times" w:hAnsi="Times" w:cs="Arial"/>
          <w:color w:val="000000" w:themeColor="text1"/>
          <w:lang w:val="en-US"/>
        </w:rPr>
        <w:t>Song, J. H., Lee, N. S., Yoon, S., Kwon, S., Chin, S. and Kim, Y. </w:t>
      </w:r>
      <w:r w:rsidRPr="00691CAB">
        <w:rPr>
          <w:rFonts w:ascii="Times" w:hAnsi="Times" w:cs="Arial"/>
          <w:i/>
          <w:iCs/>
          <w:color w:val="000000" w:themeColor="text1"/>
          <w:lang w:val="en-US"/>
        </w:rPr>
        <w:t>Material tracker for construction logistics</w:t>
      </w:r>
      <w:r w:rsidRPr="00691CAB">
        <w:rPr>
          <w:rFonts w:ascii="Times" w:hAnsi="Times" w:cs="Arial"/>
          <w:color w:val="000000" w:themeColor="text1"/>
          <w:lang w:val="en-US"/>
        </w:rPr>
        <w:t xml:space="preserve">. Proceedings of the 24th International Symposium on Automation and Robotics in Construction </w:t>
      </w:r>
      <w:r w:rsidRPr="00691CAB">
        <w:rPr>
          <w:rFonts w:ascii="Cambria Math" w:hAnsi="Cambria Math" w:cs="Cambria Math"/>
          <w:color w:val="000000" w:themeColor="text1"/>
          <w:lang w:val="en-US"/>
        </w:rPr>
        <w:t>‐</w:t>
      </w:r>
      <w:r w:rsidRPr="00691CAB">
        <w:rPr>
          <w:rFonts w:ascii="Times" w:hAnsi="Times" w:cs="Arial"/>
          <w:color w:val="000000" w:themeColor="text1"/>
          <w:lang w:val="en-US"/>
        </w:rPr>
        <w:t xml:space="preserve"> </w:t>
      </w:r>
      <w:proofErr w:type="spellStart"/>
      <w:r w:rsidRPr="00691CAB">
        <w:rPr>
          <w:rFonts w:ascii="Times" w:hAnsi="Times" w:cs="Arial"/>
          <w:color w:val="000000" w:themeColor="text1"/>
          <w:lang w:val="en-US"/>
        </w:rPr>
        <w:t>ISARC</w:t>
      </w:r>
      <w:proofErr w:type="spellEnd"/>
      <w:r w:rsidRPr="00691CAB">
        <w:rPr>
          <w:rFonts w:ascii="Times" w:hAnsi="Times" w:cs="Arial"/>
          <w:color w:val="000000" w:themeColor="text1"/>
          <w:lang w:val="en-US"/>
        </w:rPr>
        <w:t xml:space="preserve"> 2007. September19–212007, Kochi, India.</w:t>
      </w:r>
    </w:p>
    <w:p w14:paraId="261E9E02" w14:textId="77777777" w:rsidR="00CB721B" w:rsidRPr="00691CAB" w:rsidRDefault="00CB721B" w:rsidP="00CB721B">
      <w:pPr>
        <w:autoSpaceDE w:val="0"/>
        <w:autoSpaceDN w:val="0"/>
        <w:adjustRightInd w:val="0"/>
        <w:rPr>
          <w:rFonts w:ascii="Times" w:hAnsi="Times"/>
          <w:color w:val="000000" w:themeColor="text1"/>
          <w:lang w:val="en-US"/>
        </w:rPr>
      </w:pPr>
      <w:r w:rsidRPr="00691CAB">
        <w:rPr>
          <w:rFonts w:ascii="Times" w:hAnsi="Times"/>
          <w:color w:val="000000" w:themeColor="text1"/>
          <w:lang w:val="en-US"/>
        </w:rPr>
        <w:t>Strandberg, J. and Josephson, P-E., (2005). What do construction workers do? Observations in housing projects. In: Proceedings of the 11th joint CIB international symposium combining forces, 13–16 June Helsinki. 184–193.</w:t>
      </w:r>
    </w:p>
    <w:p w14:paraId="3CB4CB7C" w14:textId="1ED680F9" w:rsidR="0091200A" w:rsidRPr="00691CAB" w:rsidRDefault="0091200A" w:rsidP="00CB721B">
      <w:pPr>
        <w:autoSpaceDE w:val="0"/>
        <w:autoSpaceDN w:val="0"/>
        <w:adjustRightInd w:val="0"/>
        <w:rPr>
          <w:rFonts w:ascii="Times" w:hAnsi="Times"/>
          <w:color w:val="000000" w:themeColor="text1"/>
          <w:lang w:val="en-US"/>
        </w:rPr>
      </w:pPr>
      <w:r w:rsidRPr="00691CAB">
        <w:rPr>
          <w:rFonts w:ascii="Times" w:hAnsi="Times" w:cs="Arial"/>
          <w:color w:val="000000" w:themeColor="text1"/>
          <w:lang w:val="en-US"/>
        </w:rPr>
        <w:t>  </w:t>
      </w:r>
    </w:p>
    <w:p w14:paraId="0CF04C20" w14:textId="48F3669F" w:rsidR="00F2486F" w:rsidRPr="00F2486F" w:rsidRDefault="00A75913" w:rsidP="00F2486F">
      <w:pPr>
        <w:shd w:val="clear" w:color="auto" w:fill="FFFFFF"/>
        <w:spacing w:after="240" w:line="360" w:lineRule="atLeast"/>
        <w:rPr>
          <w:rFonts w:ascii="Times" w:hAnsi="Times"/>
          <w:lang w:val="en-US"/>
        </w:rPr>
      </w:pPr>
      <w:r w:rsidRPr="00691CAB">
        <w:rPr>
          <w:rFonts w:ascii="Times" w:hAnsi="Times"/>
          <w:lang w:val="en-US"/>
        </w:rPr>
        <w:t xml:space="preserve">Sullivan, G., </w:t>
      </w:r>
      <w:proofErr w:type="spellStart"/>
      <w:r w:rsidRPr="00691CAB">
        <w:rPr>
          <w:rFonts w:ascii="Times" w:hAnsi="Times"/>
          <w:lang w:val="en-US"/>
        </w:rPr>
        <w:t>Barthorpe</w:t>
      </w:r>
      <w:proofErr w:type="spellEnd"/>
      <w:r w:rsidRPr="00691CAB">
        <w:rPr>
          <w:rFonts w:ascii="Times" w:hAnsi="Times"/>
          <w:lang w:val="en-US"/>
        </w:rPr>
        <w:t>, S. and Robbins, S. (2010). Managing construction logistics. Chichester, West Sussex, U.K. ; Ames, Iowa: Blackwell.</w:t>
      </w:r>
    </w:p>
    <w:p w14:paraId="09478564" w14:textId="0E2158B9" w:rsidR="00B64B37" w:rsidRPr="00691CAB" w:rsidRDefault="007A61F2" w:rsidP="009254EB">
      <w:pPr>
        <w:shd w:val="clear" w:color="auto" w:fill="FFFFFF"/>
        <w:spacing w:after="240" w:line="360" w:lineRule="atLeast"/>
        <w:rPr>
          <w:rFonts w:ascii="Times" w:hAnsi="Times"/>
          <w:lang w:val="en-US"/>
        </w:rPr>
      </w:pPr>
      <w:r>
        <w:rPr>
          <w:rFonts w:ascii="Times" w:hAnsi="Times"/>
          <w:lang w:val="en-US"/>
        </w:rPr>
        <w:t xml:space="preserve">Sundquist, V. (2020) </w:t>
      </w:r>
      <w:r w:rsidR="00D22595">
        <w:rPr>
          <w:rFonts w:ascii="Times" w:hAnsi="Times"/>
          <w:lang w:val="en-US"/>
        </w:rPr>
        <w:t>‘Logistics and Construction logistics’</w:t>
      </w:r>
      <w:r w:rsidR="007A2B99">
        <w:rPr>
          <w:rFonts w:ascii="Times" w:hAnsi="Times"/>
          <w:lang w:val="en-US"/>
        </w:rPr>
        <w:t xml:space="preserve"> [</w:t>
      </w:r>
      <w:r w:rsidR="00B62061">
        <w:rPr>
          <w:rFonts w:ascii="Times" w:hAnsi="Times"/>
          <w:lang w:val="en-US"/>
        </w:rPr>
        <w:t>PowerPoint presentation]</w:t>
      </w:r>
      <w:r w:rsidR="002638B8">
        <w:rPr>
          <w:rFonts w:ascii="Times" w:hAnsi="Times"/>
          <w:lang w:val="en-US"/>
        </w:rPr>
        <w:t xml:space="preserve"> ACE130</w:t>
      </w:r>
      <w:r w:rsidR="003F1AEF">
        <w:rPr>
          <w:rFonts w:ascii="Times" w:hAnsi="Times"/>
          <w:lang w:val="en-US"/>
        </w:rPr>
        <w:t xml:space="preserve">: </w:t>
      </w:r>
      <w:r w:rsidR="003C445D">
        <w:rPr>
          <w:rFonts w:ascii="Times" w:hAnsi="Times"/>
          <w:lang w:val="en-US"/>
        </w:rPr>
        <w:t xml:space="preserve">Construction </w:t>
      </w:r>
      <w:r w:rsidR="000A455D">
        <w:rPr>
          <w:rFonts w:ascii="Times" w:hAnsi="Times"/>
          <w:lang w:val="en-US"/>
        </w:rPr>
        <w:t xml:space="preserve">Logistics and </w:t>
      </w:r>
      <w:r w:rsidR="005170F9">
        <w:rPr>
          <w:rFonts w:ascii="Times" w:hAnsi="Times"/>
          <w:lang w:val="en-US"/>
        </w:rPr>
        <w:t>S</w:t>
      </w:r>
      <w:r w:rsidR="000A455D">
        <w:rPr>
          <w:rFonts w:ascii="Times" w:hAnsi="Times"/>
          <w:lang w:val="en-US"/>
        </w:rPr>
        <w:t>upply</w:t>
      </w:r>
      <w:r w:rsidR="005170F9">
        <w:rPr>
          <w:rFonts w:ascii="Times" w:hAnsi="Times"/>
          <w:lang w:val="en-US"/>
        </w:rPr>
        <w:t xml:space="preserve"> Chain Management</w:t>
      </w:r>
      <w:r w:rsidR="00F529E3">
        <w:rPr>
          <w:rFonts w:ascii="Times" w:hAnsi="Times"/>
          <w:lang w:val="en-US"/>
        </w:rPr>
        <w:t xml:space="preserve"> at: </w:t>
      </w:r>
      <w:hyperlink r:id="rId32" w:history="1">
        <w:r w:rsidR="00405A7F" w:rsidRPr="001D61A4">
          <w:rPr>
            <w:rStyle w:val="Hyperlnk"/>
            <w:rFonts w:ascii="Times" w:hAnsi="Times"/>
            <w:lang w:val="en-US"/>
          </w:rPr>
          <w:t>https://chalmers.instructure.com</w:t>
        </w:r>
      </w:hyperlink>
      <w:r w:rsidR="00405A7F">
        <w:rPr>
          <w:rFonts w:ascii="Times" w:hAnsi="Times"/>
          <w:lang w:val="en-US"/>
        </w:rPr>
        <w:t xml:space="preserve"> (Accessed: </w:t>
      </w:r>
      <w:r w:rsidR="001F171B">
        <w:rPr>
          <w:rFonts w:ascii="Times" w:hAnsi="Times"/>
          <w:lang w:val="en-US"/>
        </w:rPr>
        <w:t>3 Mars</w:t>
      </w:r>
      <w:r w:rsidR="00B472A0">
        <w:rPr>
          <w:rFonts w:ascii="Times" w:hAnsi="Times"/>
          <w:lang w:val="en-US"/>
        </w:rPr>
        <w:t xml:space="preserve"> 2021).</w:t>
      </w:r>
      <w:r w:rsidR="000A455D">
        <w:rPr>
          <w:rFonts w:ascii="Times" w:hAnsi="Times"/>
          <w:lang w:val="en-US"/>
        </w:rPr>
        <w:t xml:space="preserve"> </w:t>
      </w:r>
    </w:p>
    <w:p w14:paraId="2FC6DBB1" w14:textId="47B6B1F2" w:rsidR="0021001C" w:rsidRPr="00691CAB" w:rsidRDefault="0021001C" w:rsidP="0021001C">
      <w:pPr>
        <w:rPr>
          <w:rFonts w:ascii="Times" w:hAnsi="Times" w:cs="Arial"/>
          <w:color w:val="000000" w:themeColor="text1"/>
          <w:shd w:val="clear" w:color="auto" w:fill="FFFFFF"/>
          <w:lang w:val="en-US"/>
        </w:rPr>
      </w:pPr>
      <w:r w:rsidRPr="00691CAB">
        <w:rPr>
          <w:rFonts w:ascii="Times" w:hAnsi="Times" w:cs="Arial"/>
          <w:color w:val="000000" w:themeColor="text1"/>
          <w:shd w:val="clear" w:color="auto" w:fill="FFFFFF"/>
          <w:lang w:val="en-US"/>
        </w:rPr>
        <w:t xml:space="preserve">Sundquist, V., </w:t>
      </w:r>
      <w:proofErr w:type="spellStart"/>
      <w:r w:rsidRPr="00691CAB">
        <w:rPr>
          <w:rFonts w:ascii="Times" w:hAnsi="Times" w:cs="Arial"/>
          <w:color w:val="000000" w:themeColor="text1"/>
          <w:shd w:val="clear" w:color="auto" w:fill="FFFFFF"/>
          <w:lang w:val="en-US"/>
        </w:rPr>
        <w:t>Gadde</w:t>
      </w:r>
      <w:proofErr w:type="spellEnd"/>
      <w:r w:rsidRPr="00691CAB">
        <w:rPr>
          <w:rFonts w:ascii="Times" w:hAnsi="Times" w:cs="Arial"/>
          <w:color w:val="000000" w:themeColor="text1"/>
          <w:shd w:val="clear" w:color="auto" w:fill="FFFFFF"/>
          <w:lang w:val="en-US"/>
        </w:rPr>
        <w:t xml:space="preserve">, L.-E. and </w:t>
      </w:r>
      <w:proofErr w:type="spellStart"/>
      <w:r w:rsidRPr="00691CAB">
        <w:rPr>
          <w:rFonts w:ascii="Times" w:hAnsi="Times" w:cs="Arial"/>
          <w:color w:val="000000" w:themeColor="text1"/>
          <w:shd w:val="clear" w:color="auto" w:fill="FFFFFF"/>
          <w:lang w:val="en-US"/>
        </w:rPr>
        <w:t>Hulthén</w:t>
      </w:r>
      <w:proofErr w:type="spellEnd"/>
      <w:r w:rsidRPr="00691CAB">
        <w:rPr>
          <w:rFonts w:ascii="Times" w:hAnsi="Times" w:cs="Arial"/>
          <w:color w:val="000000" w:themeColor="text1"/>
          <w:shd w:val="clear" w:color="auto" w:fill="FFFFFF"/>
          <w:lang w:val="en-US"/>
        </w:rPr>
        <w:t>, K. (2018) “Reorganizing construction logistics for improved performance,”</w:t>
      </w:r>
      <w:r w:rsidRPr="00691CAB">
        <w:rPr>
          <w:rStyle w:val="apple-converted-space"/>
          <w:rFonts w:ascii="Times" w:hAnsi="Times" w:cs="Arial"/>
          <w:color w:val="000000" w:themeColor="text1"/>
          <w:shd w:val="clear" w:color="auto" w:fill="FFFFFF"/>
          <w:lang w:val="en-US"/>
        </w:rPr>
        <w:t> </w:t>
      </w:r>
      <w:r w:rsidRPr="00691CAB">
        <w:rPr>
          <w:rFonts w:ascii="Times" w:hAnsi="Times" w:cs="Arial"/>
          <w:i/>
          <w:iCs/>
          <w:color w:val="000000" w:themeColor="text1"/>
          <w:lang w:val="en-US"/>
        </w:rPr>
        <w:t>Construction management and economics</w:t>
      </w:r>
      <w:r w:rsidRPr="00691CAB">
        <w:rPr>
          <w:rFonts w:ascii="Times" w:hAnsi="Times" w:cs="Arial"/>
          <w:color w:val="000000" w:themeColor="text1"/>
          <w:shd w:val="clear" w:color="auto" w:fill="FFFFFF"/>
          <w:lang w:val="en-US"/>
        </w:rPr>
        <w:t>, 36(1), pp. 49–65.</w:t>
      </w:r>
    </w:p>
    <w:p w14:paraId="40A55C28" w14:textId="77777777" w:rsidR="00C34C60" w:rsidRPr="00691CAB" w:rsidRDefault="00C34C60" w:rsidP="0021001C">
      <w:pPr>
        <w:rPr>
          <w:rFonts w:ascii="Times" w:hAnsi="Times" w:cs="Arial"/>
          <w:color w:val="000000" w:themeColor="text1"/>
          <w:shd w:val="clear" w:color="auto" w:fill="FFFFFF"/>
          <w:lang w:val="en-US"/>
        </w:rPr>
      </w:pPr>
    </w:p>
    <w:p w14:paraId="56EC56BD" w14:textId="00E6EA48" w:rsidR="00053F63" w:rsidRPr="00691CAB" w:rsidRDefault="00C34C60" w:rsidP="0021001C">
      <w:pPr>
        <w:rPr>
          <w:rFonts w:ascii="Times" w:hAnsi="Times" w:cs="Arial"/>
          <w:color w:val="000000" w:themeColor="text1"/>
          <w:shd w:val="clear" w:color="auto" w:fill="FFFFFF"/>
        </w:rPr>
      </w:pPr>
      <w:r w:rsidRPr="00691CAB">
        <w:rPr>
          <w:rFonts w:ascii="Times" w:hAnsi="Times" w:cs="Arial"/>
          <w:color w:val="000000" w:themeColor="text1"/>
          <w:shd w:val="clear" w:color="auto" w:fill="FFFFFF"/>
        </w:rPr>
        <w:t>Bygglogistik. (</w:t>
      </w:r>
      <w:proofErr w:type="spellStart"/>
      <w:r w:rsidRPr="00691CAB">
        <w:rPr>
          <w:rFonts w:ascii="Times" w:hAnsi="Times" w:cs="Arial"/>
          <w:color w:val="000000" w:themeColor="text1"/>
          <w:shd w:val="clear" w:color="auto" w:fill="FFFFFF"/>
        </w:rPr>
        <w:t>n.d</w:t>
      </w:r>
      <w:proofErr w:type="spellEnd"/>
      <w:r w:rsidRPr="00691CAB">
        <w:rPr>
          <w:rFonts w:ascii="Times" w:hAnsi="Times" w:cs="Arial"/>
          <w:color w:val="000000" w:themeColor="text1"/>
          <w:shd w:val="clear" w:color="auto" w:fill="FFFFFF"/>
        </w:rPr>
        <w:t xml:space="preserve">). BYGGLOGISTIK - ENKELT. MEN JÄTTESVÅRT. </w:t>
      </w:r>
      <w:hyperlink r:id="rId33" w:history="1">
        <w:r w:rsidR="00537662" w:rsidRPr="00691CAB">
          <w:rPr>
            <w:rStyle w:val="Hyperlnk"/>
            <w:rFonts w:ascii="Times" w:hAnsi="Times" w:cs="Arial"/>
            <w:shd w:val="clear" w:color="auto" w:fill="FFFFFF"/>
          </w:rPr>
          <w:t>https://bygglogistik.se/logistiktjanster/</w:t>
        </w:r>
      </w:hyperlink>
      <w:r w:rsidR="00537662" w:rsidRPr="00691CAB">
        <w:rPr>
          <w:rFonts w:ascii="Times" w:hAnsi="Times" w:cs="Arial"/>
          <w:color w:val="000000" w:themeColor="text1"/>
          <w:shd w:val="clear" w:color="auto" w:fill="FFFFFF"/>
        </w:rPr>
        <w:t xml:space="preserve"> (</w:t>
      </w:r>
      <w:proofErr w:type="spellStart"/>
      <w:r w:rsidR="00537662" w:rsidRPr="00691CAB">
        <w:rPr>
          <w:rFonts w:ascii="Times" w:hAnsi="Times" w:cs="Arial"/>
          <w:color w:val="000000" w:themeColor="text1"/>
          <w:shd w:val="clear" w:color="auto" w:fill="FFFFFF"/>
        </w:rPr>
        <w:t>Accessed</w:t>
      </w:r>
      <w:proofErr w:type="spellEnd"/>
      <w:r w:rsidR="00537662" w:rsidRPr="00691CAB">
        <w:rPr>
          <w:rFonts w:ascii="Times" w:hAnsi="Times" w:cs="Arial"/>
          <w:color w:val="000000" w:themeColor="text1"/>
          <w:shd w:val="clear" w:color="auto" w:fill="FFFFFF"/>
        </w:rPr>
        <w:t xml:space="preserve"> 2021-03-23)</w:t>
      </w:r>
    </w:p>
    <w:p w14:paraId="44C66AE2" w14:textId="77777777" w:rsidR="00C34C60" w:rsidRPr="00691CAB" w:rsidRDefault="00C34C60" w:rsidP="0021001C">
      <w:pPr>
        <w:rPr>
          <w:rFonts w:ascii="Times" w:hAnsi="Times" w:cs="Arial"/>
          <w:color w:val="000000" w:themeColor="text1"/>
          <w:shd w:val="clear" w:color="auto" w:fill="FFFFFF"/>
        </w:rPr>
      </w:pPr>
    </w:p>
    <w:p w14:paraId="7BBB95E2" w14:textId="245BA600" w:rsidR="00053F63" w:rsidRPr="00691CAB" w:rsidRDefault="00053F63" w:rsidP="0021001C">
      <w:pPr>
        <w:rPr>
          <w:rFonts w:ascii="Times" w:hAnsi="Times"/>
          <w:color w:val="000000" w:themeColor="text1"/>
          <w:lang w:val="en-US"/>
        </w:rPr>
      </w:pPr>
      <w:r w:rsidRPr="00691CAB">
        <w:rPr>
          <w:rFonts w:ascii="Times" w:hAnsi="Times"/>
          <w:color w:val="000000" w:themeColor="text1"/>
          <w:lang w:val="en-US"/>
        </w:rPr>
        <w:t>Thunberg, M. (2016). Developing a Framework for Supply Chain Planning in Construction. Linköping: Linköping University Electronic Press.</w:t>
      </w:r>
    </w:p>
    <w:p w14:paraId="026D96CF" w14:textId="77777777" w:rsidR="0021001C" w:rsidRPr="00691CAB" w:rsidRDefault="0021001C" w:rsidP="0021001C">
      <w:pPr>
        <w:rPr>
          <w:rFonts w:ascii="Times" w:hAnsi="Times"/>
          <w:color w:val="000000" w:themeColor="text1"/>
          <w:lang w:val="en-US"/>
        </w:rPr>
      </w:pPr>
    </w:p>
    <w:p w14:paraId="51F9FA92" w14:textId="1E238EA3" w:rsidR="00F94FAE" w:rsidRPr="00691CAB" w:rsidRDefault="00F94FAE" w:rsidP="00F94FAE">
      <w:pPr>
        <w:rPr>
          <w:rFonts w:ascii="Times" w:hAnsi="Times"/>
          <w:lang w:val="en-US"/>
        </w:rPr>
      </w:pPr>
      <w:r w:rsidRPr="00691CAB">
        <w:rPr>
          <w:rFonts w:ascii="Times" w:hAnsi="Times"/>
          <w:lang w:val="en-US"/>
        </w:rPr>
        <w:t xml:space="preserve">Thunberg, M., </w:t>
      </w:r>
      <w:proofErr w:type="spellStart"/>
      <w:r w:rsidRPr="00691CAB">
        <w:rPr>
          <w:rFonts w:ascii="Times" w:hAnsi="Times"/>
          <w:lang w:val="en-US"/>
        </w:rPr>
        <w:t>Rudberg</w:t>
      </w:r>
      <w:proofErr w:type="spellEnd"/>
      <w:r w:rsidRPr="00691CAB">
        <w:rPr>
          <w:rFonts w:ascii="Times" w:hAnsi="Times"/>
          <w:lang w:val="en-US"/>
        </w:rPr>
        <w:t xml:space="preserve">, M. &amp; </w:t>
      </w:r>
      <w:proofErr w:type="spellStart"/>
      <w:r w:rsidRPr="00691CAB">
        <w:rPr>
          <w:rFonts w:ascii="Times" w:hAnsi="Times"/>
          <w:lang w:val="en-US"/>
        </w:rPr>
        <w:t>Karrbom</w:t>
      </w:r>
      <w:proofErr w:type="spellEnd"/>
      <w:r w:rsidRPr="00691CAB">
        <w:rPr>
          <w:rFonts w:ascii="Times" w:hAnsi="Times"/>
          <w:lang w:val="en-US"/>
        </w:rPr>
        <w:t xml:space="preserve"> Gustavsson, T. (2017). </w:t>
      </w:r>
      <w:proofErr w:type="spellStart"/>
      <w:r w:rsidRPr="00691CAB">
        <w:rPr>
          <w:rFonts w:ascii="Times" w:hAnsi="Times"/>
          <w:lang w:val="en-US"/>
        </w:rPr>
        <w:t>Categorising</w:t>
      </w:r>
      <w:proofErr w:type="spellEnd"/>
      <w:r w:rsidRPr="00691CAB">
        <w:rPr>
          <w:rFonts w:ascii="Times" w:hAnsi="Times"/>
          <w:lang w:val="en-US"/>
        </w:rPr>
        <w:t xml:space="preserve"> on-site problems. Construction Innovation, 17(1), 90-111.</w:t>
      </w:r>
    </w:p>
    <w:p w14:paraId="5C85BE21" w14:textId="77777777" w:rsidR="002C70CF" w:rsidRPr="00691CAB" w:rsidRDefault="002C70CF" w:rsidP="002C70CF">
      <w:pPr>
        <w:rPr>
          <w:rFonts w:ascii="Times" w:hAnsi="Times"/>
          <w:lang w:val="en-GB"/>
        </w:rPr>
      </w:pPr>
    </w:p>
    <w:p w14:paraId="4B75F57A" w14:textId="1CC66B09" w:rsidR="003B43E1" w:rsidRPr="000A7B17" w:rsidRDefault="002C70CF" w:rsidP="000A7B17">
      <w:pPr>
        <w:rPr>
          <w:rFonts w:ascii="Times" w:hAnsi="Times"/>
          <w:lang w:val="en-GB"/>
        </w:rPr>
      </w:pPr>
      <w:r w:rsidRPr="00691CAB">
        <w:rPr>
          <w:rFonts w:ascii="Times" w:hAnsi="Times"/>
          <w:lang w:val="en-GB"/>
        </w:rPr>
        <w:t xml:space="preserve">Thunberg, M., &amp; Persson, F. (2014). Using the </w:t>
      </w:r>
      <w:proofErr w:type="spellStart"/>
      <w:r w:rsidRPr="00691CAB">
        <w:rPr>
          <w:rFonts w:ascii="Times" w:hAnsi="Times"/>
          <w:lang w:val="en-GB"/>
        </w:rPr>
        <w:t>SCOR</w:t>
      </w:r>
      <w:proofErr w:type="spellEnd"/>
      <w:r w:rsidRPr="00691CAB">
        <w:rPr>
          <w:rFonts w:ascii="Times" w:hAnsi="Times"/>
          <w:lang w:val="en-GB"/>
        </w:rPr>
        <w:t xml:space="preserve"> model’s performance measurements to improve construction logistics. Production planning &amp; Control, 25(13-14), 1065-1078. </w:t>
      </w:r>
    </w:p>
    <w:p w14:paraId="0DE949CA" w14:textId="77777777" w:rsidR="00F94FAE" w:rsidRPr="00691CAB" w:rsidRDefault="00F94FAE" w:rsidP="00960DE5">
      <w:pPr>
        <w:rPr>
          <w:rFonts w:ascii="Times" w:hAnsi="Times"/>
          <w:lang w:val="en-GB"/>
        </w:rPr>
      </w:pPr>
    </w:p>
    <w:p w14:paraId="5EA2E68E" w14:textId="77777777" w:rsidR="00960DE5" w:rsidRPr="00691CAB" w:rsidRDefault="00960DE5" w:rsidP="00960DE5">
      <w:pPr>
        <w:rPr>
          <w:rFonts w:ascii="Times" w:hAnsi="Times"/>
          <w:lang w:val="en-US"/>
        </w:rPr>
      </w:pPr>
      <w:r w:rsidRPr="00691CAB">
        <w:rPr>
          <w:rFonts w:ascii="Times" w:hAnsi="Times" w:cs="Arial"/>
          <w:color w:val="000000"/>
          <w:shd w:val="clear" w:color="auto" w:fill="FFFFFF"/>
          <w:lang w:val="en-US"/>
        </w:rPr>
        <w:t>Tonnquist, B., 2014. </w:t>
      </w:r>
      <w:proofErr w:type="spellStart"/>
      <w:r w:rsidRPr="00691CAB">
        <w:rPr>
          <w:rFonts w:ascii="Times" w:hAnsi="Times" w:cs="Arial"/>
          <w:i/>
          <w:iCs/>
          <w:color w:val="000000"/>
          <w:lang w:val="en-US"/>
        </w:rPr>
        <w:t>Projektledning</w:t>
      </w:r>
      <w:proofErr w:type="spellEnd"/>
      <w:r w:rsidRPr="00691CAB">
        <w:rPr>
          <w:rFonts w:ascii="Times" w:hAnsi="Times" w:cs="Arial"/>
          <w:color w:val="000000"/>
          <w:shd w:val="clear" w:color="auto" w:fill="FFFFFF"/>
          <w:lang w:val="en-US"/>
        </w:rPr>
        <w:t xml:space="preserve">. Stockholm: Sanoma </w:t>
      </w:r>
      <w:proofErr w:type="spellStart"/>
      <w:r w:rsidRPr="00691CAB">
        <w:rPr>
          <w:rFonts w:ascii="Times" w:hAnsi="Times" w:cs="Arial"/>
          <w:color w:val="000000"/>
          <w:shd w:val="clear" w:color="auto" w:fill="FFFFFF"/>
          <w:lang w:val="en-US"/>
        </w:rPr>
        <w:t>utbildning</w:t>
      </w:r>
      <w:proofErr w:type="spellEnd"/>
      <w:r w:rsidRPr="00691CAB">
        <w:rPr>
          <w:rFonts w:ascii="Times" w:hAnsi="Times" w:cs="Arial"/>
          <w:color w:val="000000"/>
          <w:shd w:val="clear" w:color="auto" w:fill="FFFFFF"/>
          <w:lang w:val="en-US"/>
        </w:rPr>
        <w:t>.</w:t>
      </w:r>
    </w:p>
    <w:p w14:paraId="74E1F172" w14:textId="77777777" w:rsidR="00960DE5" w:rsidRPr="00691CAB" w:rsidRDefault="00960DE5" w:rsidP="00960DE5">
      <w:pPr>
        <w:rPr>
          <w:rFonts w:ascii="Times" w:hAnsi="Times"/>
          <w:lang w:val="en-US"/>
        </w:rPr>
      </w:pPr>
    </w:p>
    <w:p w14:paraId="155A8509" w14:textId="2CE929B4" w:rsidR="00270E5B" w:rsidRDefault="00146D5E" w:rsidP="006C343B">
      <w:pPr>
        <w:autoSpaceDE w:val="0"/>
        <w:autoSpaceDN w:val="0"/>
        <w:adjustRightInd w:val="0"/>
        <w:rPr>
          <w:rFonts w:ascii="Times" w:hAnsi="Times"/>
          <w:color w:val="000000" w:themeColor="text1"/>
          <w:lang w:val="en-US"/>
        </w:rPr>
      </w:pPr>
      <w:r w:rsidRPr="00691CAB">
        <w:rPr>
          <w:rFonts w:ascii="Times" w:hAnsi="Times"/>
          <w:color w:val="000000" w:themeColor="text1"/>
          <w:lang w:val="en-US"/>
        </w:rPr>
        <w:t xml:space="preserve">Ying, F., </w:t>
      </w:r>
      <w:proofErr w:type="spellStart"/>
      <w:r w:rsidRPr="00691CAB">
        <w:rPr>
          <w:rFonts w:ascii="Times" w:hAnsi="Times"/>
          <w:color w:val="000000" w:themeColor="text1"/>
          <w:lang w:val="en-US"/>
        </w:rPr>
        <w:t>Tookey</w:t>
      </w:r>
      <w:proofErr w:type="spellEnd"/>
      <w:r w:rsidRPr="00691CAB">
        <w:rPr>
          <w:rFonts w:ascii="Times" w:hAnsi="Times"/>
          <w:color w:val="000000" w:themeColor="text1"/>
          <w:lang w:val="en-US"/>
        </w:rPr>
        <w:t>, J., and Roberti, J., 2014. Addressing effective construction logistics through the lens of vehicle movements. Engineering, construction and architectural management, 21 (3), 261–275.</w:t>
      </w:r>
    </w:p>
    <w:p w14:paraId="0CA1590C" w14:textId="77777777" w:rsidR="005D0699" w:rsidRDefault="005D0699" w:rsidP="006C343B">
      <w:pPr>
        <w:autoSpaceDE w:val="0"/>
        <w:autoSpaceDN w:val="0"/>
        <w:adjustRightInd w:val="0"/>
        <w:rPr>
          <w:rFonts w:ascii="Times" w:hAnsi="Times"/>
          <w:color w:val="000000" w:themeColor="text1"/>
          <w:lang w:val="en-US"/>
        </w:rPr>
      </w:pPr>
    </w:p>
    <w:p w14:paraId="085E1405" w14:textId="77777777" w:rsidR="005D0699" w:rsidRDefault="005D0699" w:rsidP="006C343B">
      <w:pPr>
        <w:autoSpaceDE w:val="0"/>
        <w:autoSpaceDN w:val="0"/>
        <w:adjustRightInd w:val="0"/>
        <w:rPr>
          <w:rFonts w:ascii="Times" w:hAnsi="Times"/>
          <w:color w:val="000000" w:themeColor="text1"/>
          <w:lang w:val="en-US"/>
        </w:rPr>
      </w:pPr>
    </w:p>
    <w:p w14:paraId="5FF69231" w14:textId="77777777" w:rsidR="005D0699" w:rsidRDefault="005D0699" w:rsidP="006C343B">
      <w:pPr>
        <w:autoSpaceDE w:val="0"/>
        <w:autoSpaceDN w:val="0"/>
        <w:adjustRightInd w:val="0"/>
        <w:rPr>
          <w:rFonts w:ascii="Times" w:hAnsi="Times"/>
          <w:color w:val="000000" w:themeColor="text1"/>
          <w:lang w:val="en-US"/>
        </w:rPr>
      </w:pPr>
    </w:p>
    <w:p w14:paraId="461A5B16" w14:textId="7C25484F" w:rsidR="005D0699" w:rsidRDefault="005D0699">
      <w:pPr>
        <w:rPr>
          <w:rFonts w:ascii="Times" w:hAnsi="Times"/>
          <w:color w:val="000000" w:themeColor="text1"/>
          <w:lang w:val="en-US"/>
        </w:rPr>
      </w:pPr>
      <w:r>
        <w:rPr>
          <w:rFonts w:ascii="Times" w:hAnsi="Times"/>
          <w:color w:val="000000" w:themeColor="text1"/>
          <w:lang w:val="en-US"/>
        </w:rPr>
        <w:br w:type="page"/>
      </w:r>
    </w:p>
    <w:p w14:paraId="3D53FF6D" w14:textId="36E99E22" w:rsidR="005D0699" w:rsidRDefault="005D0699" w:rsidP="0057350C">
      <w:pPr>
        <w:pStyle w:val="Rubrik1"/>
      </w:pPr>
      <w:bookmarkStart w:id="55" w:name="_Toc73618565"/>
      <w:r>
        <w:lastRenderedPageBreak/>
        <w:t>APPENDIX</w:t>
      </w:r>
      <w:bookmarkEnd w:id="55"/>
    </w:p>
    <w:p w14:paraId="42E15800" w14:textId="77777777" w:rsidR="0057350C" w:rsidRDefault="0057350C" w:rsidP="0057350C">
      <w:pPr>
        <w:rPr>
          <w:lang w:val="en-GB"/>
        </w:rPr>
      </w:pPr>
    </w:p>
    <w:p w14:paraId="6124A911" w14:textId="02FAA53B" w:rsidR="0057350C" w:rsidRDefault="00F84682" w:rsidP="00F84682">
      <w:pPr>
        <w:pStyle w:val="Rubrik2"/>
      </w:pPr>
      <w:r>
        <w:t xml:space="preserve"> </w:t>
      </w:r>
      <w:bookmarkStart w:id="56" w:name="_Toc73618566"/>
      <w:r w:rsidR="00092706">
        <w:t>E-mail</w:t>
      </w:r>
      <w:r w:rsidR="006E08D8">
        <w:t xml:space="preserve"> </w:t>
      </w:r>
      <w:r w:rsidR="00E10C82">
        <w:t>template</w:t>
      </w:r>
      <w:bookmarkEnd w:id="56"/>
    </w:p>
    <w:p w14:paraId="5EF7B769" w14:textId="77777777" w:rsidR="00E10C82" w:rsidRPr="00D50114" w:rsidRDefault="00E10C82" w:rsidP="00E10C82">
      <w:pPr>
        <w:rPr>
          <w:color w:val="000000" w:themeColor="text1"/>
          <w:lang w:val="en-GB"/>
        </w:rPr>
      </w:pPr>
    </w:p>
    <w:p w14:paraId="533437F6" w14:textId="63CC0D6B" w:rsidR="00B95FA0" w:rsidRPr="00B95FA0" w:rsidRDefault="00B95FA0" w:rsidP="00B95FA0">
      <w:pPr>
        <w:rPr>
          <w:rFonts w:ascii="Times" w:hAnsi="Times"/>
          <w:color w:val="000000" w:themeColor="text1"/>
        </w:rPr>
      </w:pPr>
      <w:r w:rsidRPr="00B95FA0">
        <w:rPr>
          <w:rFonts w:ascii="Times" w:hAnsi="Times" w:cs="Arial"/>
          <w:color w:val="000000" w:themeColor="text1"/>
        </w:rPr>
        <w:t xml:space="preserve">Hej </w:t>
      </w:r>
      <w:r w:rsidR="00845DDC">
        <w:rPr>
          <w:rFonts w:ascii="Times" w:hAnsi="Times" w:cs="Arial"/>
          <w:color w:val="000000" w:themeColor="text1"/>
        </w:rPr>
        <w:t>XX</w:t>
      </w:r>
      <w:r w:rsidRPr="00B95FA0">
        <w:rPr>
          <w:rFonts w:ascii="Times" w:hAnsi="Times" w:cs="Arial"/>
          <w:color w:val="000000" w:themeColor="text1"/>
        </w:rPr>
        <w:t>!</w:t>
      </w:r>
    </w:p>
    <w:p w14:paraId="1553B86E" w14:textId="77777777" w:rsidR="00B95FA0" w:rsidRPr="00B95FA0" w:rsidRDefault="00B95FA0" w:rsidP="00B95FA0">
      <w:pPr>
        <w:rPr>
          <w:rFonts w:ascii="Times" w:hAnsi="Times" w:cs="Arial"/>
          <w:color w:val="000000" w:themeColor="text1"/>
        </w:rPr>
      </w:pPr>
    </w:p>
    <w:p w14:paraId="47D70231" w14:textId="77777777" w:rsidR="00B95FA0" w:rsidRPr="00B95FA0" w:rsidRDefault="00B95FA0" w:rsidP="00B95FA0">
      <w:pPr>
        <w:rPr>
          <w:rFonts w:ascii="Times" w:hAnsi="Times" w:cs="Arial"/>
          <w:color w:val="000000" w:themeColor="text1"/>
        </w:rPr>
      </w:pPr>
      <w:r w:rsidRPr="00B95FA0">
        <w:rPr>
          <w:rFonts w:ascii="Times" w:hAnsi="Times" w:cs="Arial"/>
          <w:color w:val="000000" w:themeColor="text1"/>
        </w:rPr>
        <w:t>Vi är två studenter som skriver ett examensarbete på Chalmers Tekniska </w:t>
      </w:r>
    </w:p>
    <w:p w14:paraId="1E7BEE6A" w14:textId="77777777" w:rsidR="00B95FA0" w:rsidRPr="00B95FA0" w:rsidRDefault="00B95FA0" w:rsidP="00B95FA0">
      <w:pPr>
        <w:rPr>
          <w:rFonts w:ascii="Times" w:hAnsi="Times" w:cs="Arial"/>
          <w:color w:val="000000" w:themeColor="text1"/>
          <w:lang w:val="en-US"/>
        </w:rPr>
      </w:pPr>
      <w:proofErr w:type="spellStart"/>
      <w:r w:rsidRPr="00B95FA0">
        <w:rPr>
          <w:rFonts w:ascii="Times" w:hAnsi="Times" w:cs="Arial"/>
          <w:color w:val="000000" w:themeColor="text1"/>
          <w:lang w:val="en-US"/>
        </w:rPr>
        <w:t>Högskola</w:t>
      </w:r>
      <w:proofErr w:type="spellEnd"/>
      <w:r w:rsidRPr="00B95FA0">
        <w:rPr>
          <w:rFonts w:ascii="Times" w:hAnsi="Times" w:cs="Arial"/>
          <w:color w:val="000000" w:themeColor="text1"/>
          <w:lang w:val="en-US"/>
        </w:rPr>
        <w:t xml:space="preserve"> med </w:t>
      </w:r>
      <w:proofErr w:type="spellStart"/>
      <w:r w:rsidRPr="00B95FA0">
        <w:rPr>
          <w:rFonts w:ascii="Times" w:hAnsi="Times" w:cs="Arial"/>
          <w:color w:val="000000" w:themeColor="text1"/>
          <w:lang w:val="en-US"/>
        </w:rPr>
        <w:t>ämnet</w:t>
      </w:r>
      <w:proofErr w:type="spellEnd"/>
      <w:r w:rsidRPr="00B95FA0">
        <w:rPr>
          <w:rFonts w:ascii="Times" w:hAnsi="Times" w:cs="Arial"/>
          <w:color w:val="000000" w:themeColor="text1"/>
          <w:lang w:val="en-US"/>
        </w:rPr>
        <w:t xml:space="preserve"> construction logistics and communication.</w:t>
      </w:r>
    </w:p>
    <w:p w14:paraId="13761F78" w14:textId="77777777" w:rsidR="00B95FA0" w:rsidRPr="00B95FA0" w:rsidRDefault="00B95FA0" w:rsidP="00B95FA0">
      <w:pPr>
        <w:rPr>
          <w:rFonts w:ascii="Times" w:hAnsi="Times" w:cs="Arial"/>
          <w:color w:val="000000" w:themeColor="text1"/>
          <w:lang w:val="en-US"/>
        </w:rPr>
      </w:pPr>
    </w:p>
    <w:p w14:paraId="35A1F298" w14:textId="77777777" w:rsidR="00B95FA0" w:rsidRPr="00B95FA0" w:rsidRDefault="00B95FA0" w:rsidP="00B95FA0">
      <w:pPr>
        <w:rPr>
          <w:rFonts w:ascii="Times" w:hAnsi="Times" w:cs="Arial"/>
          <w:color w:val="000000" w:themeColor="text1"/>
        </w:rPr>
      </w:pPr>
      <w:r w:rsidRPr="00B95FA0">
        <w:rPr>
          <w:rFonts w:ascii="Times" w:hAnsi="Times" w:cs="Arial"/>
          <w:color w:val="000000" w:themeColor="text1"/>
        </w:rPr>
        <w:t>Vi undrar om ni skulle vilja ställa upp på en intervju där vi ställer frågor som </w:t>
      </w:r>
    </w:p>
    <w:p w14:paraId="20E48D4F" w14:textId="77777777" w:rsidR="00B95FA0" w:rsidRPr="00B95FA0" w:rsidRDefault="00B95FA0" w:rsidP="00B95FA0">
      <w:pPr>
        <w:rPr>
          <w:rFonts w:ascii="Times" w:hAnsi="Times" w:cs="Arial"/>
          <w:color w:val="000000" w:themeColor="text1"/>
        </w:rPr>
      </w:pPr>
      <w:r w:rsidRPr="00B95FA0">
        <w:rPr>
          <w:rFonts w:ascii="Times" w:hAnsi="Times" w:cs="Arial"/>
          <w:color w:val="000000" w:themeColor="text1"/>
        </w:rPr>
        <w:t>berör bygglogistik och kommunikation. </w:t>
      </w:r>
    </w:p>
    <w:p w14:paraId="7B0DCC3D" w14:textId="77777777" w:rsidR="00B95FA0" w:rsidRPr="00B95FA0" w:rsidRDefault="00B95FA0" w:rsidP="00B95FA0">
      <w:pPr>
        <w:rPr>
          <w:rFonts w:ascii="Times" w:hAnsi="Times" w:cs="Arial"/>
          <w:color w:val="000000" w:themeColor="text1"/>
        </w:rPr>
      </w:pPr>
    </w:p>
    <w:p w14:paraId="5B61375F" w14:textId="77777777" w:rsidR="00B95FA0" w:rsidRPr="00B95FA0" w:rsidRDefault="00B95FA0" w:rsidP="00B95FA0">
      <w:pPr>
        <w:rPr>
          <w:rFonts w:ascii="Times" w:hAnsi="Times" w:cs="Arial"/>
          <w:color w:val="000000" w:themeColor="text1"/>
        </w:rPr>
      </w:pPr>
      <w:r w:rsidRPr="00B95FA0">
        <w:rPr>
          <w:rFonts w:ascii="Times" w:hAnsi="Times" w:cs="Arial"/>
          <w:color w:val="000000" w:themeColor="text1"/>
        </w:rPr>
        <w:t>Några exempel-frågor som kan tas upp är:</w:t>
      </w:r>
    </w:p>
    <w:p w14:paraId="3B96110D" w14:textId="77777777" w:rsidR="00B95FA0" w:rsidRPr="00B95FA0" w:rsidRDefault="00B95FA0" w:rsidP="00B95FA0">
      <w:pPr>
        <w:rPr>
          <w:rFonts w:ascii="Times" w:hAnsi="Times" w:cs="Arial"/>
          <w:color w:val="000000" w:themeColor="text1"/>
        </w:rPr>
      </w:pPr>
    </w:p>
    <w:p w14:paraId="0718FBE3" w14:textId="77777777" w:rsidR="00B95FA0" w:rsidRPr="00B95FA0" w:rsidRDefault="00B95FA0" w:rsidP="00B95FA0">
      <w:pPr>
        <w:numPr>
          <w:ilvl w:val="0"/>
          <w:numId w:val="38"/>
        </w:numPr>
        <w:ind w:left="945"/>
        <w:textAlignment w:val="baseline"/>
        <w:rPr>
          <w:rFonts w:ascii="Times" w:hAnsi="Times" w:cs="Arial"/>
          <w:color w:val="000000" w:themeColor="text1"/>
        </w:rPr>
      </w:pPr>
      <w:r w:rsidRPr="00B95FA0">
        <w:rPr>
          <w:rFonts w:ascii="Times" w:hAnsi="Times" w:cs="Arial"/>
          <w:color w:val="000000" w:themeColor="text1"/>
        </w:rPr>
        <w:t>Hur ser ni på samspelet mellan logistik och kommunikation? </w:t>
      </w:r>
    </w:p>
    <w:p w14:paraId="6483F6F9" w14:textId="77777777" w:rsidR="00B95FA0" w:rsidRPr="00B95FA0" w:rsidRDefault="00B95FA0" w:rsidP="00B95FA0">
      <w:pPr>
        <w:numPr>
          <w:ilvl w:val="0"/>
          <w:numId w:val="38"/>
        </w:numPr>
        <w:ind w:left="945"/>
        <w:textAlignment w:val="baseline"/>
        <w:rPr>
          <w:rFonts w:ascii="Times" w:hAnsi="Times" w:cs="Arial"/>
          <w:color w:val="000000" w:themeColor="text1"/>
        </w:rPr>
      </w:pPr>
      <w:r w:rsidRPr="00B95FA0">
        <w:rPr>
          <w:rFonts w:ascii="Times" w:hAnsi="Times" w:cs="Arial"/>
          <w:color w:val="000000" w:themeColor="text1"/>
        </w:rPr>
        <w:t>Hur ser ni på samspelet mellan logistik och samarbete?</w:t>
      </w:r>
    </w:p>
    <w:p w14:paraId="35A6A18C" w14:textId="77777777" w:rsidR="00B95FA0" w:rsidRPr="00B95FA0" w:rsidRDefault="00B95FA0" w:rsidP="00B95FA0">
      <w:pPr>
        <w:numPr>
          <w:ilvl w:val="0"/>
          <w:numId w:val="38"/>
        </w:numPr>
        <w:ind w:left="945"/>
        <w:textAlignment w:val="baseline"/>
        <w:rPr>
          <w:rFonts w:ascii="Times" w:hAnsi="Times" w:cs="Arial"/>
          <w:color w:val="000000" w:themeColor="text1"/>
        </w:rPr>
      </w:pPr>
      <w:r w:rsidRPr="00B95FA0">
        <w:rPr>
          <w:rFonts w:ascii="Times" w:hAnsi="Times" w:cs="Arial"/>
          <w:color w:val="000000" w:themeColor="text1"/>
        </w:rPr>
        <w:t>Hur upplever ni att kommunikationen angående logistik fungerar </w:t>
      </w:r>
    </w:p>
    <w:p w14:paraId="549051B3" w14:textId="77777777" w:rsidR="00B95FA0" w:rsidRPr="00B95FA0" w:rsidRDefault="00B95FA0" w:rsidP="00B95FA0">
      <w:pPr>
        <w:ind w:left="945"/>
        <w:textAlignment w:val="baseline"/>
        <w:rPr>
          <w:rFonts w:ascii="Times" w:hAnsi="Times" w:cs="Arial"/>
          <w:color w:val="000000" w:themeColor="text1"/>
        </w:rPr>
      </w:pPr>
      <w:r w:rsidRPr="00B95FA0">
        <w:rPr>
          <w:rFonts w:ascii="Times" w:hAnsi="Times" w:cs="Arial"/>
          <w:color w:val="000000" w:themeColor="text1"/>
        </w:rPr>
        <w:t>i era projekt?</w:t>
      </w:r>
    </w:p>
    <w:p w14:paraId="3F9B11B3" w14:textId="77777777" w:rsidR="00B95FA0" w:rsidRPr="00B95FA0" w:rsidRDefault="00B95FA0" w:rsidP="00B95FA0">
      <w:pPr>
        <w:rPr>
          <w:rFonts w:ascii="Times" w:hAnsi="Times" w:cs="Arial"/>
          <w:color w:val="000000" w:themeColor="text1"/>
        </w:rPr>
      </w:pPr>
    </w:p>
    <w:p w14:paraId="3B02D96B" w14:textId="77777777" w:rsidR="00B95FA0" w:rsidRPr="00B95FA0" w:rsidRDefault="00B95FA0" w:rsidP="00B95FA0">
      <w:pPr>
        <w:rPr>
          <w:rFonts w:ascii="Times" w:hAnsi="Times" w:cs="Arial"/>
          <w:color w:val="000000" w:themeColor="text1"/>
        </w:rPr>
      </w:pPr>
      <w:r w:rsidRPr="00B95FA0">
        <w:rPr>
          <w:rFonts w:ascii="Times" w:hAnsi="Times" w:cs="Arial"/>
          <w:color w:val="000000" w:themeColor="text1"/>
        </w:rPr>
        <w:t>Intervjun är ca 20 min lång. Du får gärna vidarebefordra mig vidare till någon mer lämplig om du är fel person.</w:t>
      </w:r>
    </w:p>
    <w:p w14:paraId="775BAC18" w14:textId="77777777" w:rsidR="00B95FA0" w:rsidRPr="00B95FA0" w:rsidRDefault="00B95FA0" w:rsidP="00B95FA0">
      <w:pPr>
        <w:rPr>
          <w:rFonts w:ascii="Times" w:hAnsi="Times" w:cs="Arial"/>
          <w:color w:val="000000" w:themeColor="text1"/>
        </w:rPr>
      </w:pPr>
    </w:p>
    <w:p w14:paraId="12E606D6" w14:textId="77777777" w:rsidR="00B95FA0" w:rsidRPr="00B95FA0" w:rsidRDefault="00B95FA0" w:rsidP="00B95FA0">
      <w:pPr>
        <w:rPr>
          <w:rFonts w:ascii="Times" w:hAnsi="Times" w:cs="Arial"/>
          <w:color w:val="000000" w:themeColor="text1"/>
        </w:rPr>
      </w:pPr>
      <w:r w:rsidRPr="00B95FA0">
        <w:rPr>
          <w:rFonts w:ascii="Times" w:hAnsi="Times" w:cs="Arial"/>
          <w:color w:val="000000" w:themeColor="text1"/>
        </w:rPr>
        <w:t>Tack på förhand.</w:t>
      </w:r>
    </w:p>
    <w:p w14:paraId="1DA10BCC" w14:textId="77777777" w:rsidR="00B95FA0" w:rsidRPr="00B95FA0" w:rsidRDefault="00B95FA0" w:rsidP="00B95FA0">
      <w:pPr>
        <w:rPr>
          <w:rFonts w:ascii="Times" w:hAnsi="Times" w:cs="Arial"/>
          <w:color w:val="000000" w:themeColor="text1"/>
        </w:rPr>
      </w:pPr>
    </w:p>
    <w:p w14:paraId="464E5299" w14:textId="77777777" w:rsidR="00B95FA0" w:rsidRPr="00B95FA0" w:rsidRDefault="00B95FA0" w:rsidP="00B95FA0">
      <w:pPr>
        <w:rPr>
          <w:rFonts w:ascii="Times" w:hAnsi="Times" w:cs="Arial"/>
          <w:color w:val="000000" w:themeColor="text1"/>
        </w:rPr>
      </w:pPr>
      <w:r w:rsidRPr="00B95FA0">
        <w:rPr>
          <w:rFonts w:ascii="Times" w:hAnsi="Times" w:cs="Arial"/>
          <w:color w:val="000000" w:themeColor="text1"/>
        </w:rPr>
        <w:t>Mvh</w:t>
      </w:r>
    </w:p>
    <w:p w14:paraId="45C387FB" w14:textId="24711630" w:rsidR="00B95FA0" w:rsidRDefault="00B95FA0" w:rsidP="00B95FA0">
      <w:pPr>
        <w:rPr>
          <w:rFonts w:ascii="Times" w:hAnsi="Times" w:cs="Arial"/>
          <w:color w:val="000000" w:themeColor="text1"/>
        </w:rPr>
      </w:pPr>
      <w:r w:rsidRPr="00B95FA0">
        <w:rPr>
          <w:rFonts w:ascii="Times" w:hAnsi="Times" w:cs="Arial"/>
          <w:color w:val="000000" w:themeColor="text1"/>
        </w:rPr>
        <w:t>Rami &amp; Ahme</w:t>
      </w:r>
      <w:r w:rsidR="002F446A">
        <w:rPr>
          <w:rFonts w:ascii="Times" w:hAnsi="Times" w:cs="Arial"/>
          <w:color w:val="000000" w:themeColor="text1"/>
        </w:rPr>
        <w:t>d</w:t>
      </w:r>
    </w:p>
    <w:p w14:paraId="6ECA7D4F" w14:textId="77777777" w:rsidR="002F446A" w:rsidRDefault="002F446A" w:rsidP="00B95FA0">
      <w:pPr>
        <w:rPr>
          <w:rFonts w:ascii="Times" w:hAnsi="Times" w:cs="Arial"/>
          <w:color w:val="000000" w:themeColor="text1"/>
        </w:rPr>
      </w:pPr>
    </w:p>
    <w:p w14:paraId="5D83FD99" w14:textId="77777777" w:rsidR="002F446A" w:rsidRPr="00B95FA0" w:rsidRDefault="002F446A" w:rsidP="00B95FA0">
      <w:pPr>
        <w:rPr>
          <w:rFonts w:ascii="Times" w:hAnsi="Times" w:cs="Arial"/>
          <w:color w:val="000000" w:themeColor="text1"/>
        </w:rPr>
      </w:pPr>
    </w:p>
    <w:p w14:paraId="205B7145" w14:textId="77777777" w:rsidR="009B662D" w:rsidRDefault="009B662D">
      <w:pPr>
        <w:rPr>
          <w:b/>
          <w:sz w:val="32"/>
          <w:szCs w:val="20"/>
          <w:lang w:val="en-GB"/>
        </w:rPr>
      </w:pPr>
      <w:r>
        <w:br w:type="page"/>
      </w:r>
    </w:p>
    <w:p w14:paraId="017242EE" w14:textId="2D6C59BD" w:rsidR="005E5803" w:rsidRDefault="005E5803" w:rsidP="005E5803">
      <w:pPr>
        <w:pStyle w:val="Rubrik2"/>
      </w:pPr>
      <w:r>
        <w:lastRenderedPageBreak/>
        <w:t xml:space="preserve"> </w:t>
      </w:r>
      <w:bookmarkStart w:id="57" w:name="_Toc73618567"/>
      <w:r w:rsidR="00092706">
        <w:t>E-mail</w:t>
      </w:r>
      <w:r w:rsidR="009B662D">
        <w:t xml:space="preserve"> </w:t>
      </w:r>
      <w:r>
        <w:t>template</w:t>
      </w:r>
      <w:r w:rsidR="00A30DEB">
        <w:t xml:space="preserve"> – translated</w:t>
      </w:r>
      <w:bookmarkEnd w:id="57"/>
    </w:p>
    <w:p w14:paraId="60C093D9" w14:textId="77777777" w:rsidR="00A30DEB" w:rsidRPr="00A30DEB" w:rsidRDefault="00A30DEB" w:rsidP="00A30DEB">
      <w:pPr>
        <w:rPr>
          <w:lang w:val="en-GB"/>
        </w:rPr>
      </w:pPr>
    </w:p>
    <w:p w14:paraId="31883FF9" w14:textId="37358523" w:rsidR="00965A03" w:rsidRPr="00965A03" w:rsidRDefault="00A30DEB" w:rsidP="00965A03">
      <w:pPr>
        <w:rPr>
          <w:color w:val="000000" w:themeColor="text1"/>
          <w:lang w:val="en-US"/>
        </w:rPr>
      </w:pPr>
      <w:r>
        <w:rPr>
          <w:color w:val="000000" w:themeColor="text1"/>
        </w:rPr>
        <w:t>Hi XX!</w:t>
      </w:r>
    </w:p>
    <w:p w14:paraId="38DCCE5A" w14:textId="77777777" w:rsidR="00A30DEB" w:rsidRDefault="00A30DEB" w:rsidP="00E10C82">
      <w:pPr>
        <w:rPr>
          <w:color w:val="000000" w:themeColor="text1"/>
        </w:rPr>
      </w:pPr>
    </w:p>
    <w:p w14:paraId="74075611" w14:textId="76E4B6F5" w:rsidR="00E5711B" w:rsidRPr="00E5711B" w:rsidRDefault="00E5711B" w:rsidP="00E5711B">
      <w:pPr>
        <w:rPr>
          <w:color w:val="000000" w:themeColor="text1"/>
          <w:lang w:val="en-US"/>
        </w:rPr>
      </w:pPr>
      <w:r w:rsidRPr="00E5711B">
        <w:rPr>
          <w:color w:val="000000" w:themeColor="text1"/>
          <w:lang w:val="en-US"/>
        </w:rPr>
        <w:t xml:space="preserve">We are two students who are writing a </w:t>
      </w:r>
      <w:r>
        <w:rPr>
          <w:color w:val="000000" w:themeColor="text1"/>
          <w:lang w:val="en-US"/>
        </w:rPr>
        <w:t>master thesis</w:t>
      </w:r>
      <w:r w:rsidRPr="00E5711B">
        <w:rPr>
          <w:color w:val="000000" w:themeColor="text1"/>
          <w:lang w:val="en-US"/>
        </w:rPr>
        <w:t xml:space="preserve"> at Chalmers </w:t>
      </w:r>
      <w:r>
        <w:rPr>
          <w:color w:val="000000" w:themeColor="text1"/>
          <w:lang w:val="en-US"/>
        </w:rPr>
        <w:t>Technical</w:t>
      </w:r>
    </w:p>
    <w:p w14:paraId="587DBD1D" w14:textId="77777777" w:rsidR="00E5711B" w:rsidRPr="00E5711B" w:rsidRDefault="00E5711B" w:rsidP="00E5711B">
      <w:pPr>
        <w:rPr>
          <w:color w:val="000000" w:themeColor="text1"/>
          <w:lang w:val="en-US"/>
        </w:rPr>
      </w:pPr>
      <w:r w:rsidRPr="00E5711B">
        <w:rPr>
          <w:color w:val="000000" w:themeColor="text1"/>
          <w:lang w:val="en-US"/>
        </w:rPr>
        <w:t>University with the subject construction logistics and communication.</w:t>
      </w:r>
    </w:p>
    <w:p w14:paraId="6ACCF3F3" w14:textId="77777777" w:rsidR="00E5711B" w:rsidRPr="00E5711B" w:rsidRDefault="00E5711B" w:rsidP="00E5711B">
      <w:pPr>
        <w:rPr>
          <w:color w:val="000000" w:themeColor="text1"/>
          <w:lang w:val="en-US"/>
        </w:rPr>
      </w:pPr>
    </w:p>
    <w:p w14:paraId="369FC451" w14:textId="489C6A86" w:rsidR="00A30DEB" w:rsidRDefault="00E5711B" w:rsidP="00E5711B">
      <w:pPr>
        <w:rPr>
          <w:color w:val="000000" w:themeColor="text1"/>
          <w:lang w:val="en-US"/>
        </w:rPr>
      </w:pPr>
      <w:r w:rsidRPr="00E5711B">
        <w:rPr>
          <w:color w:val="000000" w:themeColor="text1"/>
          <w:lang w:val="en-US"/>
        </w:rPr>
        <w:t xml:space="preserve">We wonder if you would like to </w:t>
      </w:r>
      <w:r w:rsidR="004B4DAC">
        <w:rPr>
          <w:color w:val="000000" w:themeColor="text1"/>
          <w:lang w:val="en-US"/>
        </w:rPr>
        <w:t xml:space="preserve">participate on </w:t>
      </w:r>
      <w:r w:rsidRPr="00E5711B">
        <w:rPr>
          <w:color w:val="000000" w:themeColor="text1"/>
          <w:lang w:val="en-US"/>
        </w:rPr>
        <w:t xml:space="preserve">an interview where we ask questions such </w:t>
      </w:r>
      <w:r w:rsidR="004B4DAC">
        <w:rPr>
          <w:color w:val="000000" w:themeColor="text1"/>
          <w:lang w:val="en-US"/>
        </w:rPr>
        <w:t xml:space="preserve">that </w:t>
      </w:r>
      <w:r w:rsidRPr="004B4DAC">
        <w:rPr>
          <w:color w:val="000000" w:themeColor="text1"/>
          <w:lang w:val="en-US"/>
        </w:rPr>
        <w:t>concerns construction logistics and</w:t>
      </w:r>
      <w:r w:rsidR="004B4DAC">
        <w:rPr>
          <w:color w:val="000000" w:themeColor="text1"/>
          <w:lang w:val="en-US"/>
        </w:rPr>
        <w:t xml:space="preserve"> its</w:t>
      </w:r>
      <w:r w:rsidRPr="004B4DAC">
        <w:rPr>
          <w:color w:val="000000" w:themeColor="text1"/>
          <w:lang w:val="en-US"/>
        </w:rPr>
        <w:t xml:space="preserve"> communication</w:t>
      </w:r>
      <w:r w:rsidR="004B4DAC">
        <w:rPr>
          <w:color w:val="000000" w:themeColor="text1"/>
          <w:lang w:val="en-US"/>
        </w:rPr>
        <w:t>.</w:t>
      </w:r>
    </w:p>
    <w:p w14:paraId="6D934371" w14:textId="77777777" w:rsidR="004B4DAC" w:rsidRDefault="004B4DAC" w:rsidP="00E5711B">
      <w:pPr>
        <w:rPr>
          <w:color w:val="000000" w:themeColor="text1"/>
          <w:lang w:val="en-US"/>
        </w:rPr>
      </w:pPr>
    </w:p>
    <w:p w14:paraId="220BBA05" w14:textId="2490459B" w:rsidR="004B4DAC" w:rsidRDefault="004B4DAC" w:rsidP="00E5711B">
      <w:pPr>
        <w:rPr>
          <w:color w:val="000000" w:themeColor="text1"/>
          <w:lang w:val="en-US"/>
        </w:rPr>
      </w:pPr>
      <w:r>
        <w:rPr>
          <w:color w:val="000000" w:themeColor="text1"/>
          <w:lang w:val="en-US"/>
        </w:rPr>
        <w:t>Some examples of the questions are:</w:t>
      </w:r>
    </w:p>
    <w:p w14:paraId="798A2BE7" w14:textId="551A1EDA" w:rsidR="004B4DAC" w:rsidRDefault="004B4DAC" w:rsidP="00E5711B">
      <w:pPr>
        <w:rPr>
          <w:color w:val="000000" w:themeColor="text1"/>
          <w:lang w:val="en-US"/>
        </w:rPr>
      </w:pPr>
    </w:p>
    <w:p w14:paraId="396CF963" w14:textId="06CB7088" w:rsidR="004B4DAC" w:rsidRDefault="0009691F" w:rsidP="004B4DAC">
      <w:pPr>
        <w:pStyle w:val="Liststycke"/>
        <w:numPr>
          <w:ilvl w:val="0"/>
          <w:numId w:val="39"/>
        </w:numPr>
        <w:rPr>
          <w:color w:val="000000" w:themeColor="text1"/>
          <w:lang w:val="en-US"/>
        </w:rPr>
      </w:pPr>
      <w:r>
        <w:rPr>
          <w:color w:val="000000" w:themeColor="text1"/>
          <w:lang w:val="en-US"/>
        </w:rPr>
        <w:t>How do you view the connection between</w:t>
      </w:r>
      <w:r w:rsidR="00A80702">
        <w:rPr>
          <w:color w:val="000000" w:themeColor="text1"/>
          <w:lang w:val="en-US"/>
        </w:rPr>
        <w:t xml:space="preserve"> logistics and communication?</w:t>
      </w:r>
    </w:p>
    <w:p w14:paraId="7509359E" w14:textId="3316A9B9" w:rsidR="00A80702" w:rsidRDefault="00A80702" w:rsidP="004B4DAC">
      <w:pPr>
        <w:pStyle w:val="Liststycke"/>
        <w:numPr>
          <w:ilvl w:val="0"/>
          <w:numId w:val="39"/>
        </w:numPr>
        <w:rPr>
          <w:color w:val="000000" w:themeColor="text1"/>
          <w:lang w:val="en-US"/>
        </w:rPr>
      </w:pPr>
      <w:r>
        <w:rPr>
          <w:color w:val="000000" w:themeColor="text1"/>
          <w:lang w:val="en-US"/>
        </w:rPr>
        <w:t>How do you view the connection between logistics and cooperation?</w:t>
      </w:r>
    </w:p>
    <w:p w14:paraId="68B8895F" w14:textId="162AF640" w:rsidR="00006F5D" w:rsidRPr="00006F5D" w:rsidRDefault="00CC3D49" w:rsidP="00006F5D">
      <w:pPr>
        <w:pStyle w:val="Liststycke"/>
        <w:numPr>
          <w:ilvl w:val="0"/>
          <w:numId w:val="39"/>
        </w:numPr>
        <w:rPr>
          <w:color w:val="000000" w:themeColor="text1"/>
          <w:lang w:val="en-US"/>
        </w:rPr>
      </w:pPr>
      <w:r>
        <w:rPr>
          <w:color w:val="000000" w:themeColor="text1"/>
          <w:lang w:val="en-US"/>
        </w:rPr>
        <w:t>How do you think the communication in logistics works in your current project?</w:t>
      </w:r>
    </w:p>
    <w:p w14:paraId="2EEFCDFB" w14:textId="77777777" w:rsidR="009F4DA0" w:rsidRPr="009F4DA0" w:rsidRDefault="009F4DA0" w:rsidP="009F4DA0">
      <w:pPr>
        <w:rPr>
          <w:color w:val="000000" w:themeColor="text1"/>
          <w:lang w:val="en-US"/>
        </w:rPr>
      </w:pPr>
    </w:p>
    <w:p w14:paraId="377A2E00" w14:textId="04619020" w:rsidR="00313DCD" w:rsidRDefault="00313DCD" w:rsidP="008A0CA5">
      <w:pPr>
        <w:rPr>
          <w:color w:val="000000" w:themeColor="text1"/>
          <w:lang w:val="en-US"/>
        </w:rPr>
      </w:pPr>
      <w:r w:rsidRPr="00313DCD">
        <w:rPr>
          <w:color w:val="000000" w:themeColor="text1"/>
          <w:lang w:val="en-US"/>
        </w:rPr>
        <w:t>The interview is about 20 minutes long. You are welcome to forward me to someone more suitable if you are the wrong person.</w:t>
      </w:r>
    </w:p>
    <w:p w14:paraId="2244959E" w14:textId="77777777" w:rsidR="009B662D" w:rsidRDefault="009B662D" w:rsidP="008A0CA5">
      <w:pPr>
        <w:rPr>
          <w:color w:val="000000" w:themeColor="text1"/>
          <w:lang w:val="en-US"/>
        </w:rPr>
      </w:pPr>
    </w:p>
    <w:p w14:paraId="42D8252F" w14:textId="30BB7357" w:rsidR="00CA5809" w:rsidRDefault="008A0CA5" w:rsidP="008A0CA5">
      <w:pPr>
        <w:rPr>
          <w:color w:val="000000" w:themeColor="text1"/>
          <w:lang w:val="en-US"/>
        </w:rPr>
      </w:pPr>
      <w:r>
        <w:rPr>
          <w:color w:val="000000" w:themeColor="text1"/>
          <w:lang w:val="en-US"/>
        </w:rPr>
        <w:t>Thank you very much</w:t>
      </w:r>
      <w:r w:rsidR="00CA5809">
        <w:rPr>
          <w:color w:val="000000" w:themeColor="text1"/>
          <w:lang w:val="en-US"/>
        </w:rPr>
        <w:t>.</w:t>
      </w:r>
    </w:p>
    <w:p w14:paraId="142B8CC8" w14:textId="77777777" w:rsidR="009B662D" w:rsidRDefault="009B662D" w:rsidP="00FF57E8">
      <w:pPr>
        <w:rPr>
          <w:color w:val="000000" w:themeColor="text1"/>
          <w:lang w:val="en-US"/>
        </w:rPr>
      </w:pPr>
    </w:p>
    <w:p w14:paraId="13532494" w14:textId="3C2C8D0A" w:rsidR="005D0699" w:rsidRDefault="00CA5809" w:rsidP="00FF57E8">
      <w:pPr>
        <w:rPr>
          <w:color w:val="000000" w:themeColor="text1"/>
          <w:lang w:val="en-US"/>
        </w:rPr>
      </w:pPr>
      <w:r>
        <w:rPr>
          <w:color w:val="000000" w:themeColor="text1"/>
          <w:lang w:val="en-US"/>
        </w:rPr>
        <w:t>Best regards, Rami &amp; Ahmed</w:t>
      </w:r>
    </w:p>
    <w:p w14:paraId="715AE23F" w14:textId="47581CDC" w:rsidR="009B662D" w:rsidRDefault="009B662D">
      <w:r>
        <w:br w:type="page"/>
      </w:r>
    </w:p>
    <w:p w14:paraId="1A57FE83" w14:textId="77777777" w:rsidR="00A81CCE" w:rsidRDefault="00A81CCE" w:rsidP="00A81CCE"/>
    <w:p w14:paraId="144055C2" w14:textId="4EB46331" w:rsidR="00440098" w:rsidRDefault="00440098" w:rsidP="00440098">
      <w:pPr>
        <w:pStyle w:val="Rubrik2"/>
      </w:pPr>
      <w:r>
        <w:t xml:space="preserve"> </w:t>
      </w:r>
      <w:bookmarkStart w:id="58" w:name="_Toc73618568"/>
      <w:r>
        <w:t>Interview template</w:t>
      </w:r>
      <w:bookmarkEnd w:id="58"/>
    </w:p>
    <w:p w14:paraId="02281818" w14:textId="4EEA5E62" w:rsidR="00440098" w:rsidRPr="0011419F" w:rsidRDefault="00440098" w:rsidP="00440098">
      <w:pPr>
        <w:pStyle w:val="Normalwebb"/>
        <w:spacing w:before="0" w:beforeAutospacing="0" w:after="0" w:afterAutospacing="0"/>
        <w:rPr>
          <w:b/>
          <w:color w:val="000000"/>
          <w:sz w:val="25"/>
          <w:szCs w:val="25"/>
          <w:lang w:val="en-US"/>
        </w:rPr>
      </w:pPr>
      <w:r w:rsidRPr="0011419F">
        <w:rPr>
          <w:b/>
          <w:color w:val="000000"/>
          <w:sz w:val="25"/>
          <w:szCs w:val="25"/>
          <w:lang w:val="en-US"/>
        </w:rPr>
        <w:t>Presentation of interviewee:</w:t>
      </w:r>
    </w:p>
    <w:p w14:paraId="573112BB" w14:textId="284EC5B3" w:rsidR="00440098" w:rsidRPr="0011419F" w:rsidRDefault="00440098" w:rsidP="00440098">
      <w:pPr>
        <w:pStyle w:val="Normalwebb"/>
        <w:spacing w:before="0" w:beforeAutospacing="0" w:after="0" w:afterAutospacing="0"/>
        <w:rPr>
          <w:color w:val="000000"/>
          <w:sz w:val="25"/>
          <w:szCs w:val="25"/>
          <w:lang w:val="en-US"/>
        </w:rPr>
      </w:pPr>
      <w:r w:rsidRPr="0011419F">
        <w:rPr>
          <w:color w:val="000000"/>
          <w:sz w:val="25"/>
          <w:szCs w:val="25"/>
          <w:lang w:val="en-US"/>
        </w:rPr>
        <w:t>Name: XX</w:t>
      </w:r>
    </w:p>
    <w:p w14:paraId="10A86AC1" w14:textId="6D83B171" w:rsidR="00440098" w:rsidRPr="0011419F" w:rsidRDefault="009C1EBD" w:rsidP="00440098">
      <w:pPr>
        <w:pStyle w:val="Normalwebb"/>
        <w:spacing w:before="0" w:beforeAutospacing="0" w:after="0" w:afterAutospacing="0"/>
        <w:rPr>
          <w:color w:val="000000"/>
          <w:sz w:val="25"/>
          <w:szCs w:val="25"/>
          <w:lang w:val="en-US"/>
        </w:rPr>
      </w:pPr>
      <w:r w:rsidRPr="0011419F">
        <w:rPr>
          <w:color w:val="000000"/>
          <w:sz w:val="25"/>
          <w:szCs w:val="25"/>
          <w:lang w:val="en-US"/>
        </w:rPr>
        <w:t>Work t</w:t>
      </w:r>
      <w:r w:rsidR="00440098" w:rsidRPr="0011419F">
        <w:rPr>
          <w:color w:val="000000"/>
          <w:sz w:val="25"/>
          <w:szCs w:val="25"/>
          <w:lang w:val="en-US"/>
        </w:rPr>
        <w:t>itl</w:t>
      </w:r>
      <w:r w:rsidRPr="0011419F">
        <w:rPr>
          <w:color w:val="000000"/>
          <w:sz w:val="25"/>
          <w:szCs w:val="25"/>
          <w:lang w:val="en-US"/>
        </w:rPr>
        <w:t>e</w:t>
      </w:r>
      <w:r w:rsidR="00440098" w:rsidRPr="0011419F">
        <w:rPr>
          <w:color w:val="000000"/>
          <w:sz w:val="25"/>
          <w:szCs w:val="25"/>
          <w:lang w:val="en-US"/>
        </w:rPr>
        <w:t>: XX</w:t>
      </w:r>
    </w:p>
    <w:p w14:paraId="281417ED" w14:textId="77777777" w:rsidR="00440098" w:rsidRPr="00655C08" w:rsidRDefault="00440098" w:rsidP="00440098">
      <w:pPr>
        <w:pStyle w:val="Normalwebb"/>
        <w:spacing w:before="0" w:beforeAutospacing="0" w:after="0" w:afterAutospacing="0"/>
        <w:rPr>
          <w:color w:val="000000"/>
          <w:sz w:val="25"/>
          <w:szCs w:val="25"/>
        </w:rPr>
      </w:pPr>
      <w:r w:rsidRPr="00655C08">
        <w:rPr>
          <w:color w:val="000000"/>
          <w:sz w:val="25"/>
          <w:szCs w:val="25"/>
        </w:rPr>
        <w:t>Organisation: XX</w:t>
      </w:r>
    </w:p>
    <w:p w14:paraId="4506F23E" w14:textId="60F3DBF8" w:rsidR="00440098" w:rsidRDefault="00440098" w:rsidP="00440098"/>
    <w:p w14:paraId="1B23D738" w14:textId="65451550" w:rsidR="00BE6C70" w:rsidRPr="00BC56A5" w:rsidRDefault="00BE6C70" w:rsidP="00BC56A5">
      <w:pPr>
        <w:pStyle w:val="Liststycke"/>
        <w:numPr>
          <w:ilvl w:val="0"/>
          <w:numId w:val="41"/>
        </w:numPr>
        <w:rPr>
          <w:lang w:val="en-US"/>
        </w:rPr>
      </w:pPr>
      <w:r w:rsidRPr="00BC56A5">
        <w:rPr>
          <w:lang w:val="en-US"/>
        </w:rPr>
        <w:t>How do you view the connection between logistics and communication?</w:t>
      </w:r>
    </w:p>
    <w:p w14:paraId="49042EC6" w14:textId="0569EF0C" w:rsidR="00BE6C70" w:rsidRDefault="00BE6C70" w:rsidP="00BC56A5">
      <w:pPr>
        <w:rPr>
          <w:lang w:val="en-US"/>
        </w:rPr>
      </w:pPr>
    </w:p>
    <w:p w14:paraId="40833AF2" w14:textId="30D561C4" w:rsidR="00BE6C70" w:rsidRPr="00BC56A5" w:rsidRDefault="00BE6C70" w:rsidP="00BC56A5">
      <w:pPr>
        <w:pStyle w:val="Liststycke"/>
        <w:numPr>
          <w:ilvl w:val="0"/>
          <w:numId w:val="41"/>
        </w:numPr>
        <w:rPr>
          <w:lang w:val="en-US"/>
        </w:rPr>
      </w:pPr>
      <w:r w:rsidRPr="00BC56A5">
        <w:rPr>
          <w:lang w:val="en-US"/>
        </w:rPr>
        <w:t>How do you see the connection between logistics and cooperation?</w:t>
      </w:r>
    </w:p>
    <w:p w14:paraId="0FCC2087" w14:textId="77777777" w:rsidR="00BE6C70" w:rsidRDefault="00BE6C70" w:rsidP="00BC56A5">
      <w:pPr>
        <w:rPr>
          <w:lang w:val="en-US"/>
        </w:rPr>
      </w:pPr>
    </w:p>
    <w:p w14:paraId="4236964C" w14:textId="6A2C4521" w:rsidR="00BE6C70" w:rsidRPr="00BC56A5" w:rsidRDefault="00BE6C70" w:rsidP="00BC56A5">
      <w:pPr>
        <w:pStyle w:val="Liststycke"/>
        <w:numPr>
          <w:ilvl w:val="0"/>
          <w:numId w:val="41"/>
        </w:numPr>
        <w:rPr>
          <w:lang w:val="en-US"/>
        </w:rPr>
      </w:pPr>
      <w:r w:rsidRPr="00BC56A5">
        <w:rPr>
          <w:lang w:val="en-US"/>
        </w:rPr>
        <w:t xml:space="preserve">How do you think that communication regarding logistics works in your projects? </w:t>
      </w:r>
    </w:p>
    <w:p w14:paraId="411AEADC" w14:textId="77777777" w:rsidR="00BE6C70" w:rsidRDefault="00BE6C70" w:rsidP="00BC56A5">
      <w:pPr>
        <w:rPr>
          <w:lang w:val="en-US"/>
        </w:rPr>
      </w:pPr>
    </w:p>
    <w:p w14:paraId="11E4B1B1" w14:textId="0C1FD861" w:rsidR="00BE6C70" w:rsidRPr="00BC56A5" w:rsidRDefault="00BE6C70" w:rsidP="00BC56A5">
      <w:pPr>
        <w:pStyle w:val="Liststycke"/>
        <w:numPr>
          <w:ilvl w:val="0"/>
          <w:numId w:val="41"/>
        </w:numPr>
        <w:rPr>
          <w:lang w:val="en-US"/>
        </w:rPr>
      </w:pPr>
      <w:r w:rsidRPr="00BC56A5">
        <w:rPr>
          <w:lang w:val="en-US"/>
        </w:rPr>
        <w:t xml:space="preserve">What digital systems do you use today? </w:t>
      </w:r>
    </w:p>
    <w:p w14:paraId="3D27D173" w14:textId="77777777" w:rsidR="00BE6C70" w:rsidRDefault="00BE6C70" w:rsidP="00BC56A5">
      <w:pPr>
        <w:rPr>
          <w:lang w:val="en-US"/>
        </w:rPr>
      </w:pPr>
    </w:p>
    <w:p w14:paraId="5CE6586C" w14:textId="1C235A1C" w:rsidR="00BE6C70" w:rsidRPr="00BC56A5" w:rsidRDefault="00BE6C70" w:rsidP="00BC56A5">
      <w:pPr>
        <w:pStyle w:val="Liststycke"/>
        <w:numPr>
          <w:ilvl w:val="0"/>
          <w:numId w:val="41"/>
        </w:numPr>
        <w:rPr>
          <w:lang w:val="en-US"/>
        </w:rPr>
      </w:pPr>
      <w:r w:rsidRPr="00BC56A5">
        <w:rPr>
          <w:lang w:val="en-US"/>
        </w:rPr>
        <w:t xml:space="preserve">Do you think that communication could have been improved by using other means of communication than the ones you do now? </w:t>
      </w:r>
    </w:p>
    <w:p w14:paraId="6B9BE874" w14:textId="77777777" w:rsidR="00BE6C70" w:rsidRDefault="00BE6C70" w:rsidP="00BC56A5">
      <w:pPr>
        <w:rPr>
          <w:lang w:val="en-US"/>
        </w:rPr>
      </w:pPr>
    </w:p>
    <w:p w14:paraId="6C9F7DBE" w14:textId="7DF6C39E" w:rsidR="00BE6C70" w:rsidRPr="00BC56A5" w:rsidRDefault="00BE6C70" w:rsidP="00BC56A5">
      <w:pPr>
        <w:pStyle w:val="Liststycke"/>
        <w:numPr>
          <w:ilvl w:val="0"/>
          <w:numId w:val="41"/>
        </w:numPr>
        <w:rPr>
          <w:lang w:val="en-US"/>
        </w:rPr>
      </w:pPr>
      <w:r w:rsidRPr="00BC56A5">
        <w:rPr>
          <w:lang w:val="en-US"/>
        </w:rPr>
        <w:t xml:space="preserve">What are the most common problems that can arise in construction logistics? </w:t>
      </w:r>
    </w:p>
    <w:p w14:paraId="732F7F24" w14:textId="77777777" w:rsidR="00BC56A5" w:rsidRDefault="00BC56A5" w:rsidP="00BC56A5">
      <w:pPr>
        <w:rPr>
          <w:lang w:val="en-US"/>
        </w:rPr>
      </w:pPr>
    </w:p>
    <w:p w14:paraId="655DCB28" w14:textId="42C3F17C" w:rsidR="00BC56A5" w:rsidRPr="00BC56A5" w:rsidRDefault="00BE6C70" w:rsidP="00BC56A5">
      <w:pPr>
        <w:pStyle w:val="Liststycke"/>
        <w:numPr>
          <w:ilvl w:val="0"/>
          <w:numId w:val="41"/>
        </w:numPr>
        <w:rPr>
          <w:lang w:val="en-US"/>
        </w:rPr>
      </w:pPr>
      <w:r w:rsidRPr="00BC56A5">
        <w:rPr>
          <w:lang w:val="en-US"/>
        </w:rPr>
        <w:t xml:space="preserve">Can these logistics problems be prevented for future projects? </w:t>
      </w:r>
    </w:p>
    <w:p w14:paraId="0A94C603" w14:textId="77777777" w:rsidR="00BC56A5" w:rsidRDefault="00BC56A5" w:rsidP="00BC56A5">
      <w:pPr>
        <w:rPr>
          <w:lang w:val="en-US"/>
        </w:rPr>
      </w:pPr>
    </w:p>
    <w:p w14:paraId="40379F9C" w14:textId="6B5E58B4" w:rsidR="00BC56A5" w:rsidRPr="00BC56A5" w:rsidRDefault="00BE6C70" w:rsidP="00BC56A5">
      <w:pPr>
        <w:pStyle w:val="Liststycke"/>
        <w:numPr>
          <w:ilvl w:val="0"/>
          <w:numId w:val="41"/>
        </w:numPr>
        <w:rPr>
          <w:lang w:val="en-US"/>
        </w:rPr>
      </w:pPr>
      <w:r w:rsidRPr="00BC56A5">
        <w:rPr>
          <w:lang w:val="en-US"/>
        </w:rPr>
        <w:t xml:space="preserve">What requirements do you usually place on communication in a project? </w:t>
      </w:r>
    </w:p>
    <w:p w14:paraId="7305F281" w14:textId="77777777" w:rsidR="00BC56A5" w:rsidRDefault="00BC56A5" w:rsidP="00BC56A5">
      <w:pPr>
        <w:rPr>
          <w:lang w:val="en-US"/>
        </w:rPr>
      </w:pPr>
    </w:p>
    <w:p w14:paraId="2A293062" w14:textId="77777777" w:rsidR="00BC56A5" w:rsidRDefault="00BE6C70" w:rsidP="00BC56A5">
      <w:pPr>
        <w:pStyle w:val="Liststycke"/>
        <w:numPr>
          <w:ilvl w:val="0"/>
          <w:numId w:val="41"/>
        </w:numPr>
        <w:rPr>
          <w:lang w:val="en-US"/>
        </w:rPr>
      </w:pPr>
      <w:r w:rsidRPr="00BC56A5">
        <w:rPr>
          <w:lang w:val="en-US"/>
        </w:rPr>
        <w:t xml:space="preserve">What are the challenges when it comes to communication in your projects? </w:t>
      </w:r>
    </w:p>
    <w:p w14:paraId="0931EB95" w14:textId="77777777" w:rsidR="00BC56A5" w:rsidRPr="00BC56A5" w:rsidRDefault="00BC56A5" w:rsidP="00BC56A5">
      <w:pPr>
        <w:pStyle w:val="Liststycke"/>
        <w:rPr>
          <w:lang w:val="en-US"/>
        </w:rPr>
      </w:pPr>
    </w:p>
    <w:p w14:paraId="00ADA45D" w14:textId="1D8C4B15" w:rsidR="00BC56A5" w:rsidRPr="00BC56A5" w:rsidRDefault="00BE6C70" w:rsidP="00BC56A5">
      <w:pPr>
        <w:pStyle w:val="Liststycke"/>
        <w:numPr>
          <w:ilvl w:val="0"/>
          <w:numId w:val="41"/>
        </w:numPr>
        <w:rPr>
          <w:lang w:val="en-US"/>
        </w:rPr>
      </w:pPr>
      <w:r w:rsidRPr="00BC56A5">
        <w:rPr>
          <w:lang w:val="en-US"/>
        </w:rPr>
        <w:t xml:space="preserve">How is the efficiency of communication affected? </w:t>
      </w:r>
    </w:p>
    <w:p w14:paraId="7C185143" w14:textId="77777777" w:rsidR="00BC56A5" w:rsidRDefault="00BC56A5" w:rsidP="00BC56A5">
      <w:pPr>
        <w:rPr>
          <w:lang w:val="en-US"/>
        </w:rPr>
      </w:pPr>
    </w:p>
    <w:p w14:paraId="306C4AEF" w14:textId="0313BDFA" w:rsidR="00BC56A5" w:rsidRPr="00BC56A5" w:rsidRDefault="00BE6C70" w:rsidP="00BC56A5">
      <w:pPr>
        <w:pStyle w:val="Liststycke"/>
        <w:numPr>
          <w:ilvl w:val="0"/>
          <w:numId w:val="41"/>
        </w:numPr>
        <w:rPr>
          <w:lang w:val="en-US"/>
        </w:rPr>
      </w:pPr>
      <w:r w:rsidRPr="00BC56A5">
        <w:rPr>
          <w:lang w:val="en-US"/>
        </w:rPr>
        <w:t xml:space="preserve">Can better collaboration of communication and logistics be a key to more efficient construction? How? </w:t>
      </w:r>
    </w:p>
    <w:p w14:paraId="61F79018" w14:textId="77777777" w:rsidR="00BC56A5" w:rsidRDefault="00BC56A5" w:rsidP="00BC56A5">
      <w:pPr>
        <w:rPr>
          <w:lang w:val="en-US"/>
        </w:rPr>
      </w:pPr>
    </w:p>
    <w:p w14:paraId="7A51F9A7" w14:textId="6DC3C095" w:rsidR="00697122" w:rsidRPr="00BC56A5" w:rsidRDefault="00BE6C70" w:rsidP="00BC56A5">
      <w:pPr>
        <w:pStyle w:val="Liststycke"/>
        <w:numPr>
          <w:ilvl w:val="0"/>
          <w:numId w:val="41"/>
        </w:numPr>
        <w:rPr>
          <w:lang w:val="en-US"/>
        </w:rPr>
      </w:pPr>
      <w:r w:rsidRPr="00BC56A5">
        <w:rPr>
          <w:lang w:val="en-US"/>
        </w:rPr>
        <w:t>What do you think construction logistics will look like in the future?</w:t>
      </w:r>
    </w:p>
    <w:p w14:paraId="2A2A6AE1" w14:textId="77777777" w:rsidR="00AF2953" w:rsidRPr="00AF2953" w:rsidRDefault="00AF2953" w:rsidP="00AF2953">
      <w:pPr>
        <w:rPr>
          <w:lang w:val="en-US"/>
        </w:rPr>
      </w:pPr>
    </w:p>
    <w:sectPr w:rsidR="00AF2953" w:rsidRPr="00AF2953" w:rsidSect="002E7AAE">
      <w:pgSz w:w="11900" w:h="16840"/>
      <w:pgMar w:top="1418" w:right="1797" w:bottom="1418" w:left="1797" w:header="0" w:footer="567" w:gutter="0"/>
      <w:pgNumType w:start="1"/>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comment w:id="12" w:author="mario" w:date="2015-01-26T12:29:00Z" w:initials="mp">
    <w:p w14:paraId="31A58F64" w14:textId="77777777" w:rsidR="00652661" w:rsidRPr="007749DA" w:rsidRDefault="00652661" w:rsidP="00FA3506">
      <w:pPr>
        <w:pStyle w:val="Kommentarer"/>
        <w:rPr>
          <w:lang w:val="sv-SE"/>
        </w:rPr>
      </w:pPr>
      <w:r>
        <w:fldChar w:fldCharType="begin"/>
      </w:r>
      <w:r>
        <w:instrText>PAGE \# "'Page: '#'</w:instrText>
      </w:r>
      <w:r>
        <w:br/>
        <w:instrText>'"</w:instrText>
      </w:r>
      <w:r>
        <w:rPr>
          <w:rStyle w:val="Kommentarsreferens"/>
        </w:rPr>
        <w:instrText xml:space="preserve">  </w:instrText>
      </w:r>
      <w:r>
        <w:fldChar w:fldCharType="end"/>
      </w:r>
      <w:r>
        <w:rPr>
          <w:rStyle w:val="Kommentarsreferens"/>
        </w:rPr>
        <w:annotationRef/>
      </w:r>
      <w:r>
        <w:t xml:space="preserve">This page may be necessary to leave blank, in order to make the main text start on a right hand page. </w:t>
      </w:r>
      <w:proofErr w:type="spellStart"/>
      <w:r w:rsidRPr="007749DA">
        <w:rPr>
          <w:lang w:val="sv-SE"/>
        </w:rPr>
        <w:t>Otherwise</w:t>
      </w:r>
      <w:proofErr w:type="spellEnd"/>
      <w:r w:rsidRPr="007749DA">
        <w:rPr>
          <w:lang w:val="sv-SE"/>
        </w:rPr>
        <w:t xml:space="preserve">, </w:t>
      </w:r>
      <w:proofErr w:type="spellStart"/>
      <w:r w:rsidRPr="007749DA">
        <w:rPr>
          <w:lang w:val="sv-SE"/>
        </w:rPr>
        <w:t>you</w:t>
      </w:r>
      <w:proofErr w:type="spellEnd"/>
      <w:r w:rsidRPr="007749DA">
        <w:rPr>
          <w:lang w:val="sv-SE"/>
        </w:rPr>
        <w:t xml:space="preserve"> </w:t>
      </w:r>
      <w:proofErr w:type="spellStart"/>
      <w:r w:rsidRPr="007749DA">
        <w:rPr>
          <w:lang w:val="sv-SE"/>
        </w:rPr>
        <w:t>can</w:t>
      </w:r>
      <w:proofErr w:type="spellEnd"/>
      <w:r w:rsidRPr="007749DA">
        <w:rPr>
          <w:lang w:val="sv-SE"/>
        </w:rPr>
        <w:t xml:space="preserve"> </w:t>
      </w:r>
      <w:proofErr w:type="spellStart"/>
      <w:r w:rsidRPr="007749DA">
        <w:rPr>
          <w:lang w:val="sv-SE"/>
        </w:rPr>
        <w:t>delete</w:t>
      </w:r>
      <w:proofErr w:type="spellEnd"/>
      <w:r w:rsidRPr="007749DA">
        <w:rPr>
          <w:lang w:val="sv-SE"/>
        </w:rPr>
        <w:t xml:space="preserve"> </w:t>
      </w:r>
      <w:proofErr w:type="spellStart"/>
      <w:r w:rsidRPr="007749DA">
        <w:rPr>
          <w:lang w:val="sv-SE"/>
        </w:rPr>
        <w:t>this</w:t>
      </w:r>
      <w:proofErr w:type="spellEnd"/>
      <w:r w:rsidRPr="007749DA">
        <w:rPr>
          <w:lang w:val="sv-SE"/>
        </w:rPr>
        <w:t xml:space="preserve"> </w:t>
      </w:r>
      <w:proofErr w:type="spellStart"/>
      <w:r w:rsidRPr="007749DA">
        <w:rPr>
          <w:lang w:val="sv-SE"/>
        </w:rPr>
        <w:t>section</w:t>
      </w:r>
      <w:proofErr w:type="spellEnd"/>
      <w:r w:rsidRPr="007749DA">
        <w:rPr>
          <w:lang w:val="sv-SE"/>
        </w:rPr>
        <w:t xml:space="preserve"> break.</w:t>
      </w:r>
    </w:p>
  </w:comment>
  <w:comment w:id="24" w:author="Ahmed Yasin" w:date="2021-06-01T15:30:00Z" w:initials="AY">
    <w:p w14:paraId="42ADD71E" w14:textId="77777777" w:rsidR="003A70CC" w:rsidRPr="00221C03" w:rsidRDefault="003A70CC" w:rsidP="00C05C3F">
      <w:pPr>
        <w:pStyle w:val="Kommentarer"/>
        <w:jc w:val="left"/>
        <w:rPr>
          <w:lang w:val="sv-SE"/>
        </w:rPr>
      </w:pPr>
      <w:r>
        <w:rPr>
          <w:rStyle w:val="Kommentarsreferens"/>
        </w:rPr>
        <w:annotationRef/>
      </w:r>
      <w:r w:rsidRPr="00221C03">
        <w:rPr>
          <w:lang w:val="sv-SE"/>
        </w:rPr>
        <w:t>Namn till tabell</w:t>
      </w:r>
    </w:p>
  </w:comment>
  <w:comment w:id="50" w:author="Rami el Hamad" w:date="2021-05-04T17:30:00Z" w:initials="ReH">
    <w:p w14:paraId="37DECC54" w14:textId="45B64190" w:rsidR="00BB6051" w:rsidRPr="0054319D" w:rsidRDefault="00BB6051" w:rsidP="00DB4DFE">
      <w:pPr>
        <w:pStyle w:val="Kommentarer"/>
        <w:rPr>
          <w:lang w:val="sv-SE"/>
        </w:rPr>
      </w:pPr>
      <w:r>
        <w:rPr>
          <w:rStyle w:val="Kommentarsreferens"/>
        </w:rPr>
        <w:annotationRef/>
      </w:r>
      <w:r w:rsidR="003E0208" w:rsidRPr="0054319D">
        <w:rPr>
          <w:lang w:val="sv-SE"/>
        </w:rPr>
        <w:t>Om pandemin</w:t>
      </w:r>
      <w:r w:rsidR="005C291F" w:rsidRPr="0054319D">
        <w:rPr>
          <w:lang w:val="sv-SE"/>
        </w:rPr>
        <w:t xml:space="preserve"> hade tillåtit oss ha </w:t>
      </w:r>
      <w:r w:rsidR="00F57C88" w:rsidRPr="0054319D">
        <w:rPr>
          <w:lang w:val="sv-SE"/>
        </w:rPr>
        <w:t xml:space="preserve">fler intervjuer = breda verklighetsperspektiv. Men </w:t>
      </w:r>
      <w:r w:rsidR="003A1647" w:rsidRPr="0054319D">
        <w:rPr>
          <w:lang w:val="sv-SE"/>
        </w:rPr>
        <w:t xml:space="preserve">eftersom </w:t>
      </w:r>
      <w:r w:rsidR="007D5F4A" w:rsidRPr="0054319D">
        <w:rPr>
          <w:lang w:val="sv-SE"/>
        </w:rPr>
        <w:t xml:space="preserve">9 </w:t>
      </w:r>
      <w:r w:rsidR="00026621" w:rsidRPr="0054319D">
        <w:rPr>
          <w:lang w:val="sv-SE"/>
        </w:rPr>
        <w:t xml:space="preserve">personer gav oss liknande svar </w:t>
      </w:r>
      <w:r w:rsidR="0055114E" w:rsidRPr="0054319D">
        <w:rPr>
          <w:lang w:val="sv-SE"/>
        </w:rPr>
        <w:t>som berör kommunikation i logistiken fick vi en tillräcklig verklighetsuppfattning.</w:t>
      </w:r>
    </w:p>
  </w:comment>
  <w:comment w:id="54" w:author="Ahmed Yasin" w:date="2021-03-26T11:34:00Z" w:initials="AY">
    <w:p w14:paraId="7DE952D1" w14:textId="59A2D4B4" w:rsidR="00652661" w:rsidRPr="00E71AD7" w:rsidRDefault="00652661">
      <w:pPr>
        <w:pStyle w:val="Kommentarer"/>
        <w:rPr>
          <w:lang w:val="sv-SE"/>
        </w:rPr>
      </w:pPr>
      <w:r>
        <w:rPr>
          <w:rStyle w:val="Kommentarsreferens"/>
        </w:rPr>
        <w:annotationRef/>
      </w:r>
      <w:r w:rsidRPr="00E71AD7">
        <w:rPr>
          <w:lang w:val="sv-SE"/>
        </w:rPr>
        <w:t>Missar</w:t>
      </w:r>
    </w:p>
    <w:p w14:paraId="32507D28" w14:textId="44835890" w:rsidR="00652661" w:rsidRPr="00E71AD7" w:rsidRDefault="00652661">
      <w:pPr>
        <w:pStyle w:val="Kommentarer"/>
        <w:rPr>
          <w:lang w:val="sv-SE"/>
        </w:rPr>
      </w:pP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15:commentEx w15:paraId="31A58F64" w15:done="0"/>
  <w15:commentEx w15:paraId="42ADD71E" w15:done="0"/>
  <w15:commentEx w15:paraId="37DECC54" w15:done="0"/>
  <w15:commentEx w15:paraId="32507D28"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16cex:commentExtensible w16cex:durableId="2460D132" w16cex:dateUtc="2021-06-01T13:30:00Z"/>
  <w16cex:commentExtensible w16cex:durableId="243C0330" w16cex:dateUtc="2021-05-04T15:30:00Z"/>
  <w16cex:commentExtensible w16cex:durableId="24084537" w16cex:dateUtc="2021-03-26T10:34: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16cid:commentId w16cid:paraId="31A58F64" w16cid:durableId="1E1B25AB"/>
  <w16cid:commentId w16cid:paraId="42ADD71E" w16cid:durableId="2460D132"/>
  <w16cid:commentId w16cid:paraId="37DECC54" w16cid:durableId="243C0330"/>
  <w16cid:commentId w16cid:paraId="32507D28" w16cid:durableId="24084537"/>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3BA3A93D" w14:textId="77777777" w:rsidR="00DE56A5" w:rsidRDefault="00DE56A5" w:rsidP="008C1257">
      <w:r>
        <w:separator/>
      </w:r>
    </w:p>
  </w:endnote>
  <w:endnote w:type="continuationSeparator" w:id="0">
    <w:p w14:paraId="7125C9A6" w14:textId="77777777" w:rsidR="00DE56A5" w:rsidRDefault="00DE56A5" w:rsidP="008C1257">
      <w:r>
        <w:continuationSeparator/>
      </w:r>
    </w:p>
  </w:endnote>
  <w:endnote w:type="continuationNotice" w:id="1">
    <w:p w14:paraId="46A3470B" w14:textId="77777777" w:rsidR="00DE56A5" w:rsidRDefault="00DE56A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decorative"/>
    <w:pitch w:val="variable"/>
    <w:sig w:usb0="00000003" w:usb1="10000000" w:usb2="00000000" w:usb3="00000000" w:csb0="8000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AFF" w:usb1="C0007843" w:usb2="00000009" w:usb3="00000000" w:csb0="000001FF" w:csb1="00000000"/>
  </w:font>
  <w:font w:name="Times">
    <w:altName w:val="﷽﷽﷽﷽﷽﷽衦ĝތ"/>
    <w:panose1 w:val="02000500000000000000"/>
    <w:charset w:val="00"/>
    <w:family w:val="auto"/>
    <w:pitch w:val="variable"/>
    <w:sig w:usb0="E00002FF" w:usb1="5000205A" w:usb2="00000000" w:usb3="00000000" w:csb0="0000019F" w:csb1="00000000"/>
  </w:font>
  <w:font w:name="Lucida Grande">
    <w:altName w:val="Lucida Grande"/>
    <w:panose1 w:val="020B0600040502020204"/>
    <w:charset w:val="00"/>
    <w:family w:val="swiss"/>
    <w:pitch w:val="variable"/>
    <w:sig w:usb0="E1000AEF" w:usb1="5000A1FF" w:usb2="00000000" w:usb3="00000000" w:csb0="000001BF" w:csb1="00000000"/>
  </w:font>
  <w:font w:name="Akzidenz for Chalmers">
    <w:altName w:val="Calibri"/>
    <w:panose1 w:val="020B0604020202020204"/>
    <w:charset w:val="00"/>
    <w:family w:val="auto"/>
    <w:pitch w:val="variable"/>
    <w:sig w:usb0="00000003" w:usb1="00000000" w:usb2="00000000" w:usb3="00000000" w:csb0="00000001" w:csb1="00000000"/>
  </w:font>
  <w:font w:name="Minion Pro">
    <w:panose1 w:val="020B0604020202020204"/>
    <w:charset w:val="00"/>
    <w:family w:val="roman"/>
    <w:pitch w:val="variable"/>
    <w:sig w:usb0="60000287" w:usb1="00000001" w:usb2="00000000" w:usb3="00000000" w:csb0="0000019F" w:csb1="00000000"/>
  </w:font>
  <w:font w:name="@^”˛">
    <w:altName w:val="Calibri"/>
    <w:charset w:val="4D"/>
    <w:family w:val="auto"/>
    <w:notTrueType/>
    <w:pitch w:val="default"/>
    <w:sig w:usb0="00000003" w:usb1="00000000" w:usb2="00000000" w:usb3="00000000" w:csb0="00000001" w:csb1="00000000"/>
  </w:font>
  <w:font w:name="Cambria Math">
    <w:panose1 w:val="02040503050406030204"/>
    <w:charset w:val="00"/>
    <w:family w:val="roman"/>
    <w:pitch w:val="variable"/>
    <w:sig w:usb0="E00002FF" w:usb1="420024FF"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14AAC9" w14:textId="770FF073" w:rsidR="00652661" w:rsidRDefault="00652661">
    <w:pPr>
      <w:pStyle w:val="Sidfot"/>
      <w:framePr w:wrap="around" w:vAnchor="text" w:hAnchor="margin" w:xAlign="outside" w:y="1"/>
      <w:rPr>
        <w:rStyle w:val="Sidnummer"/>
      </w:rPr>
    </w:pPr>
    <w:r>
      <w:rPr>
        <w:rStyle w:val="Sidnummer"/>
      </w:rPr>
      <w:fldChar w:fldCharType="begin"/>
    </w:r>
    <w:r>
      <w:rPr>
        <w:rStyle w:val="Sidnummer"/>
      </w:rPr>
      <w:instrText xml:space="preserve">PAGE  </w:instrText>
    </w:r>
    <w:r>
      <w:rPr>
        <w:rStyle w:val="Sidnummer"/>
      </w:rPr>
      <w:fldChar w:fldCharType="separate"/>
    </w:r>
    <w:r>
      <w:rPr>
        <w:rStyle w:val="Sidnummer"/>
        <w:noProof/>
      </w:rPr>
      <w:t>II</w:t>
    </w:r>
    <w:r>
      <w:rPr>
        <w:rStyle w:val="Sidnummer"/>
      </w:rPr>
      <w:fldChar w:fldCharType="end"/>
    </w:r>
  </w:p>
  <w:p w14:paraId="00E8BDEF" w14:textId="77777777" w:rsidR="00652661" w:rsidRDefault="00652661">
    <w:pPr>
      <w:pStyle w:val="Sidfot"/>
      <w:jc w:val="right"/>
      <w:rPr>
        <w:sz w:val="20"/>
      </w:rPr>
    </w:pPr>
  </w:p>
  <w:p w14:paraId="7BCB364A" w14:textId="77777777" w:rsidR="00652661" w:rsidRDefault="00652661">
    <w:pPr>
      <w:pStyle w:val="Sidfot"/>
      <w:jc w:val="right"/>
      <w:rPr>
        <w:sz w:val="20"/>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41A5C1" w14:textId="47248310" w:rsidR="00652661" w:rsidRDefault="00652661">
    <w:pPr>
      <w:pStyle w:val="Sidfot"/>
      <w:framePr w:wrap="around" w:vAnchor="text" w:hAnchor="margin" w:xAlign="outside" w:y="1"/>
      <w:rPr>
        <w:rStyle w:val="Sidnummer"/>
      </w:rPr>
    </w:pPr>
    <w:r>
      <w:rPr>
        <w:rStyle w:val="Sidnummer"/>
      </w:rPr>
      <w:fldChar w:fldCharType="begin"/>
    </w:r>
    <w:r>
      <w:rPr>
        <w:rStyle w:val="Sidnummer"/>
      </w:rPr>
      <w:instrText xml:space="preserve">PAGE  </w:instrText>
    </w:r>
    <w:r>
      <w:rPr>
        <w:rStyle w:val="Sidnummer"/>
      </w:rPr>
      <w:fldChar w:fldCharType="separate"/>
    </w:r>
    <w:r>
      <w:rPr>
        <w:rStyle w:val="Sidnummer"/>
        <w:noProof/>
      </w:rPr>
      <w:t>I</w:t>
    </w:r>
    <w:r>
      <w:rPr>
        <w:rStyle w:val="Sidnummer"/>
      </w:rPr>
      <w:fldChar w:fldCharType="end"/>
    </w:r>
  </w:p>
  <w:p w14:paraId="7C808A84" w14:textId="77777777" w:rsidR="00652661" w:rsidRDefault="00652661">
    <w:pPr>
      <w:pStyle w:val="Sidfot"/>
      <w:rPr>
        <w:sz w:val="20"/>
      </w:rPr>
    </w:pPr>
  </w:p>
  <w:p w14:paraId="6A4EED00" w14:textId="77777777" w:rsidR="00652661" w:rsidRDefault="00652661">
    <w:pPr>
      <w:pStyle w:val="Sidfot"/>
      <w:rPr>
        <w:sz w:val="2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F885FE" w14:textId="38F25418" w:rsidR="00652661" w:rsidRPr="00B96E33" w:rsidRDefault="00652661">
    <w:pPr>
      <w:pStyle w:val="Sidfot"/>
      <w:framePr w:wrap="around" w:vAnchor="text" w:hAnchor="margin" w:xAlign="outside" w:y="1"/>
      <w:rPr>
        <w:rStyle w:val="Sidnummer"/>
        <w:lang w:val="en-GB"/>
      </w:rPr>
    </w:pPr>
    <w:r w:rsidRPr="00B96E33">
      <w:rPr>
        <w:rStyle w:val="Sidnummer"/>
      </w:rPr>
      <w:fldChar w:fldCharType="begin"/>
    </w:r>
    <w:r w:rsidRPr="00B96E33">
      <w:rPr>
        <w:rStyle w:val="Sidnummer"/>
        <w:lang w:val="en-GB"/>
      </w:rPr>
      <w:instrText xml:space="preserve">PAGE  </w:instrText>
    </w:r>
    <w:r w:rsidRPr="00B96E33">
      <w:rPr>
        <w:rStyle w:val="Sidnummer"/>
      </w:rPr>
      <w:fldChar w:fldCharType="separate"/>
    </w:r>
    <w:r>
      <w:rPr>
        <w:rStyle w:val="Sidnummer"/>
        <w:noProof/>
        <w:lang w:val="en-GB"/>
      </w:rPr>
      <w:t>6</w:t>
    </w:r>
    <w:r w:rsidRPr="00B96E33">
      <w:rPr>
        <w:rStyle w:val="Sidnummer"/>
      </w:rPr>
      <w:fldChar w:fldCharType="end"/>
    </w:r>
  </w:p>
  <w:p w14:paraId="5B395FFA" w14:textId="14ED3ABE" w:rsidR="00652661" w:rsidRPr="00FA3506" w:rsidRDefault="00652661">
    <w:pPr>
      <w:pStyle w:val="Sidfot"/>
      <w:jc w:val="right"/>
      <w:rPr>
        <w:lang w:val="en-GB"/>
      </w:rPr>
    </w:pPr>
    <w:r w:rsidRPr="00FA3506">
      <w:rPr>
        <w:rFonts w:ascii="Arial" w:hAnsi="Arial" w:cs="Arial"/>
        <w:b/>
        <w:bCs/>
        <w:sz w:val="20"/>
        <w:lang w:val="en-GB"/>
      </w:rPr>
      <w:t>CHALMERS</w:t>
    </w:r>
    <w:r w:rsidRPr="00FA3506">
      <w:rPr>
        <w:sz w:val="20"/>
        <w:lang w:val="en-GB"/>
      </w:rPr>
      <w:t xml:space="preserve">, </w:t>
    </w:r>
    <w:r>
      <w:rPr>
        <w:i/>
        <w:iCs/>
        <w:sz w:val="20"/>
        <w:lang w:val="en-GB"/>
      </w:rPr>
      <w:t>Architecture and C</w:t>
    </w:r>
    <w:r w:rsidRPr="00FA3506">
      <w:rPr>
        <w:i/>
        <w:iCs/>
        <w:sz w:val="20"/>
        <w:lang w:val="en-GB"/>
      </w:rPr>
      <w:t>ivil Engineering</w:t>
    </w:r>
    <w:r w:rsidRPr="00FA3506">
      <w:rPr>
        <w:sz w:val="20"/>
        <w:lang w:val="en-GB"/>
      </w:rPr>
      <w:t xml:space="preserve">, Master’s Thesis </w:t>
    </w:r>
    <w:r>
      <w:rPr>
        <w:sz w:val="20"/>
        <w:lang w:val="en-GB"/>
      </w:rPr>
      <w:t>ACEX30</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61C1B8" w14:textId="762F7915" w:rsidR="00652661" w:rsidRPr="00B96E33" w:rsidRDefault="00652661">
    <w:pPr>
      <w:pStyle w:val="Sidfot"/>
      <w:rPr>
        <w:lang w:val="en-GB"/>
      </w:rPr>
    </w:pPr>
    <w:r w:rsidRPr="00FA3506">
      <w:rPr>
        <w:rFonts w:ascii="Arial" w:hAnsi="Arial" w:cs="Arial"/>
        <w:b/>
        <w:bCs/>
        <w:sz w:val="20"/>
        <w:lang w:val="en-GB"/>
      </w:rPr>
      <w:t>CHALMERS</w:t>
    </w:r>
    <w:r w:rsidRPr="00FA3506">
      <w:rPr>
        <w:i/>
        <w:iCs/>
        <w:sz w:val="20"/>
        <w:lang w:val="en-GB"/>
      </w:rPr>
      <w:t xml:space="preserve"> </w:t>
    </w:r>
    <w:r>
      <w:rPr>
        <w:i/>
        <w:iCs/>
        <w:sz w:val="20"/>
        <w:lang w:val="en-GB"/>
      </w:rPr>
      <w:t xml:space="preserve">Architecture and </w:t>
    </w:r>
    <w:r w:rsidRPr="00B96E33">
      <w:rPr>
        <w:i/>
        <w:iCs/>
        <w:sz w:val="20"/>
        <w:szCs w:val="20"/>
        <w:lang w:val="en-GB"/>
      </w:rPr>
      <w:t>Civil Engineering</w:t>
    </w:r>
    <w:r w:rsidRPr="00B96E33">
      <w:rPr>
        <w:sz w:val="20"/>
        <w:szCs w:val="20"/>
        <w:lang w:val="en-GB"/>
      </w:rPr>
      <w:t>, Master’s Thesis</w:t>
    </w:r>
    <w:r>
      <w:rPr>
        <w:sz w:val="20"/>
        <w:szCs w:val="20"/>
        <w:lang w:val="en-GB"/>
      </w:rPr>
      <w:t xml:space="preserve"> ACEX30</w:t>
    </w:r>
    <w:r w:rsidRPr="00B96E33">
      <w:rPr>
        <w:sz w:val="20"/>
        <w:szCs w:val="20"/>
        <w:lang w:val="en-GB"/>
      </w:rPr>
      <w:tab/>
    </w:r>
    <w:r w:rsidRPr="00B96E33">
      <w:rPr>
        <w:lang w:val="en-GB"/>
      </w:rPr>
      <w:fldChar w:fldCharType="begin"/>
    </w:r>
    <w:r w:rsidRPr="00B96E33">
      <w:rPr>
        <w:lang w:val="en-GB"/>
      </w:rPr>
      <w:instrText xml:space="preserve"> PAGE   \* MERGEFORMAT </w:instrText>
    </w:r>
    <w:r w:rsidRPr="00B96E33">
      <w:rPr>
        <w:lang w:val="en-GB"/>
      </w:rPr>
      <w:fldChar w:fldCharType="separate"/>
    </w:r>
    <w:r>
      <w:rPr>
        <w:noProof/>
        <w:lang w:val="en-GB"/>
      </w:rPr>
      <w:t>5</w:t>
    </w:r>
    <w:r w:rsidRPr="00B96E33">
      <w:rPr>
        <w:noProof/>
        <w:lang w:val="en-GB"/>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1648E4F" w14:textId="77777777" w:rsidR="00DE56A5" w:rsidRDefault="00DE56A5" w:rsidP="008C1257">
      <w:r>
        <w:separator/>
      </w:r>
    </w:p>
  </w:footnote>
  <w:footnote w:type="continuationSeparator" w:id="0">
    <w:p w14:paraId="44508A50" w14:textId="77777777" w:rsidR="00DE56A5" w:rsidRDefault="00DE56A5" w:rsidP="008C1257">
      <w:r>
        <w:continuationSeparator/>
      </w:r>
    </w:p>
  </w:footnote>
  <w:footnote w:type="continuationNotice" w:id="1">
    <w:p w14:paraId="3298E1C5" w14:textId="77777777" w:rsidR="00DE56A5" w:rsidRDefault="00DE56A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E4A694" w14:textId="77777777" w:rsidR="00652661" w:rsidRDefault="00652661" w:rsidP="008C1257">
    <w:pPr>
      <w:pStyle w:val="Sidhuvud"/>
      <w:ind w:right="-1666"/>
    </w:pPr>
  </w:p>
  <w:p w14:paraId="4CD7438C" w14:textId="77777777" w:rsidR="00652661" w:rsidRDefault="00652661" w:rsidP="008C1257">
    <w:pPr>
      <w:pStyle w:val="Sidhuvud"/>
      <w:ind w:right="-1666"/>
    </w:pPr>
    <w:r>
      <w:br/>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9286" w:type="dxa"/>
      <w:tblLayout w:type="fixed"/>
      <w:tblLook w:val="0000" w:firstRow="0" w:lastRow="0" w:firstColumn="0" w:lastColumn="0" w:noHBand="0" w:noVBand="0"/>
    </w:tblPr>
    <w:tblGrid>
      <w:gridCol w:w="7338"/>
      <w:gridCol w:w="1948"/>
    </w:tblGrid>
    <w:tr w:rsidR="00652661" w14:paraId="41666F29" w14:textId="77777777">
      <w:tc>
        <w:tcPr>
          <w:tcW w:w="7338" w:type="dxa"/>
        </w:tcPr>
        <w:p w14:paraId="4B07CF50" w14:textId="77777777" w:rsidR="00652661" w:rsidRDefault="00652661"/>
      </w:tc>
      <w:tc>
        <w:tcPr>
          <w:tcW w:w="1948" w:type="dxa"/>
        </w:tcPr>
        <w:p w14:paraId="05A90D0D" w14:textId="77777777" w:rsidR="00652661" w:rsidRDefault="00652661">
          <w:pPr>
            <w:jc w:val="right"/>
          </w:pPr>
        </w:p>
      </w:tc>
    </w:tr>
  </w:tbl>
  <w:p w14:paraId="11C33DA8" w14:textId="77777777" w:rsidR="00652661" w:rsidRDefault="00652661">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46D0541"/>
    <w:multiLevelType w:val="hybridMultilevel"/>
    <w:tmpl w:val="A3DE2B2E"/>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1" w15:restartNumberingAfterBreak="0">
    <w:nsid w:val="126B4B61"/>
    <w:multiLevelType w:val="multilevel"/>
    <w:tmpl w:val="AEEADC4E"/>
    <w:lvl w:ilvl="0">
      <w:start w:val="2"/>
      <w:numFmt w:val="decimal"/>
      <w:lvlText w:val="%1."/>
      <w:lvlJc w:val="left"/>
      <w:pPr>
        <w:ind w:left="720" w:hanging="360"/>
      </w:pPr>
      <w:rPr>
        <w:rFonts w:hint="default"/>
      </w:rPr>
    </w:lvl>
    <w:lvl w:ilvl="1">
      <w:start w:val="5"/>
      <w:numFmt w:val="decimal"/>
      <w:isLgl/>
      <w:lvlText w:val="%1.%2"/>
      <w:lvlJc w:val="left"/>
      <w:pPr>
        <w:ind w:left="1712" w:hanging="720"/>
      </w:pPr>
      <w:rPr>
        <w:rFonts w:hint="default"/>
      </w:rPr>
    </w:lvl>
    <w:lvl w:ilvl="2">
      <w:start w:val="1"/>
      <w:numFmt w:val="decimal"/>
      <w:isLgl/>
      <w:lvlText w:val="%1.%2.%3"/>
      <w:lvlJc w:val="left"/>
      <w:pPr>
        <w:ind w:left="2344" w:hanging="720"/>
      </w:pPr>
      <w:rPr>
        <w:rFonts w:hint="default"/>
      </w:rPr>
    </w:lvl>
    <w:lvl w:ilvl="3">
      <w:start w:val="1"/>
      <w:numFmt w:val="decimal"/>
      <w:isLgl/>
      <w:lvlText w:val="%1.%2.%3.%4"/>
      <w:lvlJc w:val="left"/>
      <w:pPr>
        <w:ind w:left="3336" w:hanging="1080"/>
      </w:pPr>
      <w:rPr>
        <w:rFonts w:hint="default"/>
      </w:rPr>
    </w:lvl>
    <w:lvl w:ilvl="4">
      <w:start w:val="1"/>
      <w:numFmt w:val="decimal"/>
      <w:isLgl/>
      <w:lvlText w:val="%1.%2.%3.%4.%5"/>
      <w:lvlJc w:val="left"/>
      <w:pPr>
        <w:ind w:left="4328" w:hanging="1440"/>
      </w:pPr>
      <w:rPr>
        <w:rFonts w:hint="default"/>
      </w:rPr>
    </w:lvl>
    <w:lvl w:ilvl="5">
      <w:start w:val="1"/>
      <w:numFmt w:val="decimal"/>
      <w:isLgl/>
      <w:lvlText w:val="%1.%2.%3.%4.%5.%6"/>
      <w:lvlJc w:val="left"/>
      <w:pPr>
        <w:ind w:left="4960" w:hanging="1440"/>
      </w:pPr>
      <w:rPr>
        <w:rFonts w:hint="default"/>
      </w:rPr>
    </w:lvl>
    <w:lvl w:ilvl="6">
      <w:start w:val="1"/>
      <w:numFmt w:val="decimal"/>
      <w:isLgl/>
      <w:lvlText w:val="%1.%2.%3.%4.%5.%6.%7"/>
      <w:lvlJc w:val="left"/>
      <w:pPr>
        <w:ind w:left="5952" w:hanging="1800"/>
      </w:pPr>
      <w:rPr>
        <w:rFonts w:hint="default"/>
      </w:rPr>
    </w:lvl>
    <w:lvl w:ilvl="7">
      <w:start w:val="1"/>
      <w:numFmt w:val="decimal"/>
      <w:isLgl/>
      <w:lvlText w:val="%1.%2.%3.%4.%5.%6.%7.%8"/>
      <w:lvlJc w:val="left"/>
      <w:pPr>
        <w:ind w:left="6944" w:hanging="2160"/>
      </w:pPr>
      <w:rPr>
        <w:rFonts w:hint="default"/>
      </w:rPr>
    </w:lvl>
    <w:lvl w:ilvl="8">
      <w:start w:val="1"/>
      <w:numFmt w:val="decimal"/>
      <w:isLgl/>
      <w:lvlText w:val="%1.%2.%3.%4.%5.%6.%7.%8.%9"/>
      <w:lvlJc w:val="left"/>
      <w:pPr>
        <w:ind w:left="7576" w:hanging="2160"/>
      </w:pPr>
      <w:rPr>
        <w:rFonts w:hint="default"/>
      </w:rPr>
    </w:lvl>
  </w:abstractNum>
  <w:abstractNum w:abstractNumId="2" w15:restartNumberingAfterBreak="0">
    <w:nsid w:val="183E4B07"/>
    <w:multiLevelType w:val="multilevel"/>
    <w:tmpl w:val="0148A11A"/>
    <w:lvl w:ilvl="0">
      <w:start w:val="3"/>
      <w:numFmt w:val="decimal"/>
      <w:lvlText w:val="%1"/>
      <w:lvlJc w:val="left"/>
      <w:pPr>
        <w:ind w:left="420" w:hanging="420"/>
      </w:pPr>
      <w:rPr>
        <w:rFonts w:hint="default"/>
      </w:rPr>
    </w:lvl>
    <w:lvl w:ilvl="1">
      <w:start w:val="2"/>
      <w:numFmt w:val="decimal"/>
      <w:lvlText w:val="%1.%2"/>
      <w:lvlJc w:val="left"/>
      <w:pPr>
        <w:ind w:left="1712" w:hanging="720"/>
      </w:pPr>
      <w:rPr>
        <w:rFonts w:hint="default"/>
      </w:rPr>
    </w:lvl>
    <w:lvl w:ilvl="2">
      <w:start w:val="1"/>
      <w:numFmt w:val="decimal"/>
      <w:lvlText w:val="%1.%2.%3"/>
      <w:lvlJc w:val="left"/>
      <w:pPr>
        <w:ind w:left="2704" w:hanging="720"/>
      </w:pPr>
      <w:rPr>
        <w:rFonts w:hint="default"/>
      </w:rPr>
    </w:lvl>
    <w:lvl w:ilvl="3">
      <w:start w:val="1"/>
      <w:numFmt w:val="decimal"/>
      <w:lvlText w:val="%1.%2.%3.%4"/>
      <w:lvlJc w:val="left"/>
      <w:pPr>
        <w:ind w:left="4056" w:hanging="1080"/>
      </w:pPr>
      <w:rPr>
        <w:rFonts w:hint="default"/>
      </w:rPr>
    </w:lvl>
    <w:lvl w:ilvl="4">
      <w:start w:val="1"/>
      <w:numFmt w:val="decimal"/>
      <w:lvlText w:val="%1.%2.%3.%4.%5"/>
      <w:lvlJc w:val="left"/>
      <w:pPr>
        <w:ind w:left="5408" w:hanging="1440"/>
      </w:pPr>
      <w:rPr>
        <w:rFonts w:hint="default"/>
      </w:rPr>
    </w:lvl>
    <w:lvl w:ilvl="5">
      <w:start w:val="1"/>
      <w:numFmt w:val="decimal"/>
      <w:lvlText w:val="%1.%2.%3.%4.%5.%6"/>
      <w:lvlJc w:val="left"/>
      <w:pPr>
        <w:ind w:left="6400" w:hanging="1440"/>
      </w:pPr>
      <w:rPr>
        <w:rFonts w:hint="default"/>
      </w:rPr>
    </w:lvl>
    <w:lvl w:ilvl="6">
      <w:start w:val="1"/>
      <w:numFmt w:val="decimal"/>
      <w:lvlText w:val="%1.%2.%3.%4.%5.%6.%7"/>
      <w:lvlJc w:val="left"/>
      <w:pPr>
        <w:ind w:left="7752" w:hanging="1800"/>
      </w:pPr>
      <w:rPr>
        <w:rFonts w:hint="default"/>
      </w:rPr>
    </w:lvl>
    <w:lvl w:ilvl="7">
      <w:start w:val="1"/>
      <w:numFmt w:val="decimal"/>
      <w:lvlText w:val="%1.%2.%3.%4.%5.%6.%7.%8"/>
      <w:lvlJc w:val="left"/>
      <w:pPr>
        <w:ind w:left="9104" w:hanging="2160"/>
      </w:pPr>
      <w:rPr>
        <w:rFonts w:hint="default"/>
      </w:rPr>
    </w:lvl>
    <w:lvl w:ilvl="8">
      <w:start w:val="1"/>
      <w:numFmt w:val="decimal"/>
      <w:lvlText w:val="%1.%2.%3.%4.%5.%6.%7.%8.%9"/>
      <w:lvlJc w:val="left"/>
      <w:pPr>
        <w:ind w:left="10096" w:hanging="2160"/>
      </w:pPr>
      <w:rPr>
        <w:rFonts w:hint="default"/>
      </w:rPr>
    </w:lvl>
  </w:abstractNum>
  <w:abstractNum w:abstractNumId="3" w15:restartNumberingAfterBreak="0">
    <w:nsid w:val="184412D1"/>
    <w:multiLevelType w:val="hybridMultilevel"/>
    <w:tmpl w:val="3E2CAA90"/>
    <w:lvl w:ilvl="0" w:tplc="38F803DA">
      <w:start w:val="5"/>
      <w:numFmt w:val="decimal"/>
      <w:lvlText w:val="%1."/>
      <w:lvlJc w:val="left"/>
      <w:pPr>
        <w:ind w:left="1222" w:hanging="360"/>
      </w:pPr>
      <w:rPr>
        <w:rFonts w:hint="default"/>
      </w:rPr>
    </w:lvl>
    <w:lvl w:ilvl="1" w:tplc="041D0019" w:tentative="1">
      <w:start w:val="1"/>
      <w:numFmt w:val="lowerLetter"/>
      <w:lvlText w:val="%2."/>
      <w:lvlJc w:val="left"/>
      <w:pPr>
        <w:ind w:left="1942" w:hanging="360"/>
      </w:pPr>
    </w:lvl>
    <w:lvl w:ilvl="2" w:tplc="041D001B" w:tentative="1">
      <w:start w:val="1"/>
      <w:numFmt w:val="lowerRoman"/>
      <w:lvlText w:val="%3."/>
      <w:lvlJc w:val="right"/>
      <w:pPr>
        <w:ind w:left="2662" w:hanging="180"/>
      </w:pPr>
    </w:lvl>
    <w:lvl w:ilvl="3" w:tplc="041D000F" w:tentative="1">
      <w:start w:val="1"/>
      <w:numFmt w:val="decimal"/>
      <w:lvlText w:val="%4."/>
      <w:lvlJc w:val="left"/>
      <w:pPr>
        <w:ind w:left="3382" w:hanging="360"/>
      </w:pPr>
    </w:lvl>
    <w:lvl w:ilvl="4" w:tplc="041D0019" w:tentative="1">
      <w:start w:val="1"/>
      <w:numFmt w:val="lowerLetter"/>
      <w:lvlText w:val="%5."/>
      <w:lvlJc w:val="left"/>
      <w:pPr>
        <w:ind w:left="4102" w:hanging="360"/>
      </w:pPr>
    </w:lvl>
    <w:lvl w:ilvl="5" w:tplc="041D001B" w:tentative="1">
      <w:start w:val="1"/>
      <w:numFmt w:val="lowerRoman"/>
      <w:lvlText w:val="%6."/>
      <w:lvlJc w:val="right"/>
      <w:pPr>
        <w:ind w:left="4822" w:hanging="180"/>
      </w:pPr>
    </w:lvl>
    <w:lvl w:ilvl="6" w:tplc="041D000F" w:tentative="1">
      <w:start w:val="1"/>
      <w:numFmt w:val="decimal"/>
      <w:lvlText w:val="%7."/>
      <w:lvlJc w:val="left"/>
      <w:pPr>
        <w:ind w:left="5542" w:hanging="360"/>
      </w:pPr>
    </w:lvl>
    <w:lvl w:ilvl="7" w:tplc="041D0019" w:tentative="1">
      <w:start w:val="1"/>
      <w:numFmt w:val="lowerLetter"/>
      <w:lvlText w:val="%8."/>
      <w:lvlJc w:val="left"/>
      <w:pPr>
        <w:ind w:left="6262" w:hanging="360"/>
      </w:pPr>
    </w:lvl>
    <w:lvl w:ilvl="8" w:tplc="041D001B" w:tentative="1">
      <w:start w:val="1"/>
      <w:numFmt w:val="lowerRoman"/>
      <w:lvlText w:val="%9."/>
      <w:lvlJc w:val="right"/>
      <w:pPr>
        <w:ind w:left="6982" w:hanging="180"/>
      </w:pPr>
    </w:lvl>
  </w:abstractNum>
  <w:abstractNum w:abstractNumId="4" w15:restartNumberingAfterBreak="0">
    <w:nsid w:val="1A612A2D"/>
    <w:multiLevelType w:val="multilevel"/>
    <w:tmpl w:val="FD30BFD6"/>
    <w:lvl w:ilvl="0">
      <w:start w:val="3"/>
      <w:numFmt w:val="decimal"/>
      <w:lvlText w:val="%1"/>
      <w:lvlJc w:val="left"/>
      <w:pPr>
        <w:ind w:left="420" w:hanging="420"/>
      </w:pPr>
      <w:rPr>
        <w:rFonts w:hint="default"/>
      </w:rPr>
    </w:lvl>
    <w:lvl w:ilvl="1">
      <w:start w:val="2"/>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abstractNum w:abstractNumId="5" w15:restartNumberingAfterBreak="0">
    <w:nsid w:val="264F5603"/>
    <w:multiLevelType w:val="hybridMultilevel"/>
    <w:tmpl w:val="C6E84FF6"/>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6" w15:restartNumberingAfterBreak="0">
    <w:nsid w:val="2AA52433"/>
    <w:multiLevelType w:val="multilevel"/>
    <w:tmpl w:val="B0DA0ADC"/>
    <w:lvl w:ilvl="0">
      <w:start w:val="1"/>
      <w:numFmt w:val="decimal"/>
      <w:pStyle w:val="Rubrik1"/>
      <w:lvlText w:val="%1"/>
      <w:lvlJc w:val="left"/>
      <w:pPr>
        <w:tabs>
          <w:tab w:val="num" w:pos="432"/>
        </w:tabs>
        <w:ind w:left="432" w:hanging="432"/>
      </w:pPr>
    </w:lvl>
    <w:lvl w:ilvl="1">
      <w:start w:val="1"/>
      <w:numFmt w:val="decimal"/>
      <w:pStyle w:val="Rubrik2"/>
      <w:lvlText w:val="%1.%2"/>
      <w:lvlJc w:val="left"/>
      <w:pPr>
        <w:tabs>
          <w:tab w:val="num" w:pos="1285"/>
        </w:tabs>
        <w:ind w:left="1285" w:hanging="576"/>
      </w:pPr>
    </w:lvl>
    <w:lvl w:ilvl="2">
      <w:start w:val="1"/>
      <w:numFmt w:val="decimal"/>
      <w:pStyle w:val="Rubrik3"/>
      <w:lvlText w:val="%1.%2.%3"/>
      <w:lvlJc w:val="left"/>
      <w:pPr>
        <w:tabs>
          <w:tab w:val="num" w:pos="720"/>
        </w:tabs>
        <w:ind w:left="720" w:hanging="720"/>
      </w:pPr>
    </w:lvl>
    <w:lvl w:ilvl="3">
      <w:start w:val="1"/>
      <w:numFmt w:val="decimal"/>
      <w:pStyle w:val="Rubrik4"/>
      <w:lvlText w:val="%1.%2.%3.%4"/>
      <w:lvlJc w:val="left"/>
      <w:pPr>
        <w:tabs>
          <w:tab w:val="num" w:pos="864"/>
        </w:tabs>
        <w:ind w:left="864" w:hanging="864"/>
      </w:pPr>
    </w:lvl>
    <w:lvl w:ilvl="4">
      <w:start w:val="1"/>
      <w:numFmt w:val="decimal"/>
      <w:pStyle w:val="Rubrik5"/>
      <w:lvlText w:val="%1.%2.%3.%4.%5"/>
      <w:lvlJc w:val="left"/>
      <w:pPr>
        <w:tabs>
          <w:tab w:val="num" w:pos="1008"/>
        </w:tabs>
        <w:ind w:left="1008" w:hanging="1008"/>
      </w:pPr>
    </w:lvl>
    <w:lvl w:ilvl="5">
      <w:start w:val="1"/>
      <w:numFmt w:val="decimal"/>
      <w:pStyle w:val="Rubrik6"/>
      <w:lvlText w:val="%1.%2.%3.%4.%5.%6"/>
      <w:lvlJc w:val="left"/>
      <w:pPr>
        <w:tabs>
          <w:tab w:val="num" w:pos="1152"/>
        </w:tabs>
        <w:ind w:left="1152" w:hanging="1152"/>
      </w:pPr>
    </w:lvl>
    <w:lvl w:ilvl="6">
      <w:start w:val="1"/>
      <w:numFmt w:val="decimal"/>
      <w:pStyle w:val="Rubrik7"/>
      <w:lvlText w:val="%1.%2.%3.%4.%5.%6.%7"/>
      <w:lvlJc w:val="left"/>
      <w:pPr>
        <w:tabs>
          <w:tab w:val="num" w:pos="1296"/>
        </w:tabs>
        <w:ind w:left="1296" w:hanging="1296"/>
      </w:pPr>
    </w:lvl>
    <w:lvl w:ilvl="7">
      <w:start w:val="1"/>
      <w:numFmt w:val="decimal"/>
      <w:pStyle w:val="Rubrik8"/>
      <w:lvlText w:val="%1.%2.%3.%4.%5.%6.%7.%8"/>
      <w:lvlJc w:val="left"/>
      <w:pPr>
        <w:tabs>
          <w:tab w:val="num" w:pos="1440"/>
        </w:tabs>
        <w:ind w:left="1440" w:hanging="1440"/>
      </w:pPr>
    </w:lvl>
    <w:lvl w:ilvl="8">
      <w:start w:val="1"/>
      <w:numFmt w:val="decimal"/>
      <w:pStyle w:val="Rubrik9"/>
      <w:lvlText w:val="%1.%2.%3.%4.%5.%6.%7.%8.%9"/>
      <w:lvlJc w:val="left"/>
      <w:pPr>
        <w:tabs>
          <w:tab w:val="num" w:pos="1584"/>
        </w:tabs>
        <w:ind w:left="1584" w:hanging="1584"/>
      </w:pPr>
    </w:lvl>
  </w:abstractNum>
  <w:abstractNum w:abstractNumId="7" w15:restartNumberingAfterBreak="0">
    <w:nsid w:val="2DCF1ACC"/>
    <w:multiLevelType w:val="hybridMultilevel"/>
    <w:tmpl w:val="700E2998"/>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8" w15:restartNumberingAfterBreak="0">
    <w:nsid w:val="2E69240F"/>
    <w:multiLevelType w:val="hybridMultilevel"/>
    <w:tmpl w:val="222EB2A4"/>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9" w15:restartNumberingAfterBreak="0">
    <w:nsid w:val="3F334B88"/>
    <w:multiLevelType w:val="hybridMultilevel"/>
    <w:tmpl w:val="B8528FD4"/>
    <w:lvl w:ilvl="0" w:tplc="041D000F">
      <w:start w:val="5"/>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0" w15:restartNumberingAfterBreak="0">
    <w:nsid w:val="43BA77E2"/>
    <w:multiLevelType w:val="multilevel"/>
    <w:tmpl w:val="F73C80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46380DAA"/>
    <w:multiLevelType w:val="hybridMultilevel"/>
    <w:tmpl w:val="CB1466F6"/>
    <w:lvl w:ilvl="0" w:tplc="041D000F">
      <w:start w:val="7"/>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2" w15:restartNumberingAfterBreak="0">
    <w:nsid w:val="4D4058B1"/>
    <w:multiLevelType w:val="multilevel"/>
    <w:tmpl w:val="9044FF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4EE14C1A"/>
    <w:multiLevelType w:val="multilevel"/>
    <w:tmpl w:val="682E207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 w15:restartNumberingAfterBreak="0">
    <w:nsid w:val="5B1A4415"/>
    <w:multiLevelType w:val="hybridMultilevel"/>
    <w:tmpl w:val="EF10F78C"/>
    <w:lvl w:ilvl="0" w:tplc="75D85268">
      <w:start w:val="2"/>
      <w:numFmt w:val="decimal"/>
      <w:lvlText w:val="%1."/>
      <w:lvlJc w:val="left"/>
      <w:pPr>
        <w:ind w:left="1222" w:hanging="360"/>
      </w:pPr>
      <w:rPr>
        <w:rFonts w:hint="default"/>
      </w:rPr>
    </w:lvl>
    <w:lvl w:ilvl="1" w:tplc="041D0019" w:tentative="1">
      <w:start w:val="1"/>
      <w:numFmt w:val="lowerLetter"/>
      <w:lvlText w:val="%2."/>
      <w:lvlJc w:val="left"/>
      <w:pPr>
        <w:ind w:left="1942" w:hanging="360"/>
      </w:pPr>
    </w:lvl>
    <w:lvl w:ilvl="2" w:tplc="041D001B" w:tentative="1">
      <w:start w:val="1"/>
      <w:numFmt w:val="lowerRoman"/>
      <w:lvlText w:val="%3."/>
      <w:lvlJc w:val="right"/>
      <w:pPr>
        <w:ind w:left="2662" w:hanging="180"/>
      </w:pPr>
    </w:lvl>
    <w:lvl w:ilvl="3" w:tplc="041D000F" w:tentative="1">
      <w:start w:val="1"/>
      <w:numFmt w:val="decimal"/>
      <w:lvlText w:val="%4."/>
      <w:lvlJc w:val="left"/>
      <w:pPr>
        <w:ind w:left="3382" w:hanging="360"/>
      </w:pPr>
    </w:lvl>
    <w:lvl w:ilvl="4" w:tplc="041D0019" w:tentative="1">
      <w:start w:val="1"/>
      <w:numFmt w:val="lowerLetter"/>
      <w:lvlText w:val="%5."/>
      <w:lvlJc w:val="left"/>
      <w:pPr>
        <w:ind w:left="4102" w:hanging="360"/>
      </w:pPr>
    </w:lvl>
    <w:lvl w:ilvl="5" w:tplc="041D001B" w:tentative="1">
      <w:start w:val="1"/>
      <w:numFmt w:val="lowerRoman"/>
      <w:lvlText w:val="%6."/>
      <w:lvlJc w:val="right"/>
      <w:pPr>
        <w:ind w:left="4822" w:hanging="180"/>
      </w:pPr>
    </w:lvl>
    <w:lvl w:ilvl="6" w:tplc="041D000F" w:tentative="1">
      <w:start w:val="1"/>
      <w:numFmt w:val="decimal"/>
      <w:lvlText w:val="%7."/>
      <w:lvlJc w:val="left"/>
      <w:pPr>
        <w:ind w:left="5542" w:hanging="360"/>
      </w:pPr>
    </w:lvl>
    <w:lvl w:ilvl="7" w:tplc="041D0019" w:tentative="1">
      <w:start w:val="1"/>
      <w:numFmt w:val="lowerLetter"/>
      <w:lvlText w:val="%8."/>
      <w:lvlJc w:val="left"/>
      <w:pPr>
        <w:ind w:left="6262" w:hanging="360"/>
      </w:pPr>
    </w:lvl>
    <w:lvl w:ilvl="8" w:tplc="041D001B" w:tentative="1">
      <w:start w:val="1"/>
      <w:numFmt w:val="lowerRoman"/>
      <w:lvlText w:val="%9."/>
      <w:lvlJc w:val="right"/>
      <w:pPr>
        <w:ind w:left="6982" w:hanging="180"/>
      </w:pPr>
    </w:lvl>
  </w:abstractNum>
  <w:abstractNum w:abstractNumId="15" w15:restartNumberingAfterBreak="0">
    <w:nsid w:val="5D0B41A1"/>
    <w:multiLevelType w:val="multilevel"/>
    <w:tmpl w:val="ED88024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 w15:restartNumberingAfterBreak="0">
    <w:nsid w:val="5E662D40"/>
    <w:multiLevelType w:val="hybridMultilevel"/>
    <w:tmpl w:val="5EA079BA"/>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17" w15:restartNumberingAfterBreak="0">
    <w:nsid w:val="66436AE7"/>
    <w:multiLevelType w:val="multilevel"/>
    <w:tmpl w:val="FD30BFD6"/>
    <w:lvl w:ilvl="0">
      <w:start w:val="3"/>
      <w:numFmt w:val="decimal"/>
      <w:lvlText w:val="%1"/>
      <w:lvlJc w:val="left"/>
      <w:pPr>
        <w:ind w:left="420" w:hanging="420"/>
      </w:pPr>
      <w:rPr>
        <w:rFonts w:hint="default"/>
      </w:rPr>
    </w:lvl>
    <w:lvl w:ilvl="1">
      <w:start w:val="2"/>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num w:numId="1">
    <w:abstractNumId w:val="6"/>
  </w:num>
  <w:num w:numId="2">
    <w:abstractNumId w:val="6"/>
    <w:lvlOverride w:ilvl="0">
      <w:startOverride w:val="2"/>
    </w:lvlOverride>
    <w:lvlOverride w:ilvl="1">
      <w:startOverride w:val="3"/>
    </w:lvlOverride>
    <w:lvlOverride w:ilvl="2">
      <w:startOverride w:val="1"/>
    </w:lvlOverride>
  </w:num>
  <w:num w:numId="3">
    <w:abstractNumId w:val="8"/>
  </w:num>
  <w:num w:numId="4">
    <w:abstractNumId w:val="16"/>
  </w:num>
  <w:num w:numId="5">
    <w:abstractNumId w:val="0"/>
  </w:num>
  <w:num w:numId="6">
    <w:abstractNumId w:val="14"/>
  </w:num>
  <w:num w:numId="7">
    <w:abstractNumId w:val="1"/>
  </w:num>
  <w:num w:numId="8">
    <w:abstractNumId w:val="2"/>
  </w:num>
  <w:num w:numId="9">
    <w:abstractNumId w:val="17"/>
  </w:num>
  <w:num w:numId="10">
    <w:abstractNumId w:val="4"/>
  </w:num>
  <w:num w:numId="11">
    <w:abstractNumId w:val="6"/>
    <w:lvlOverride w:ilvl="0">
      <w:startOverride w:val="2"/>
    </w:lvlOverride>
    <w:lvlOverride w:ilvl="1">
      <w:startOverride w:val="1"/>
    </w:lvlOverride>
  </w:num>
  <w:num w:numId="1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6"/>
  </w:num>
  <w:num w:numId="14">
    <w:abstractNumId w:val="6"/>
    <w:lvlOverride w:ilvl="0">
      <w:startOverride w:val="3"/>
    </w:lvlOverride>
    <w:lvlOverride w:ilvl="1">
      <w:startOverride w:val="4"/>
    </w:lvlOverride>
    <w:lvlOverride w:ilvl="2">
      <w:startOverride w:val="4"/>
    </w:lvlOverride>
  </w:num>
  <w:num w:numId="1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abstractNumId w:val="6"/>
    <w:lvlOverride w:ilvl="0">
      <w:startOverride w:val="3"/>
    </w:lvlOverride>
    <w:lvlOverride w:ilvl="1">
      <w:startOverride w:val="1"/>
    </w:lvlOverride>
  </w:num>
  <w:num w:numId="17">
    <w:abstractNumId w:val="6"/>
    <w:lvlOverride w:ilvl="0">
      <w:startOverride w:val="3"/>
    </w:lvlOverride>
    <w:lvlOverride w:ilvl="1">
      <w:startOverride w:val="1"/>
    </w:lvlOverride>
  </w:num>
  <w:num w:numId="18">
    <w:abstractNumId w:val="6"/>
    <w:lvlOverride w:ilvl="0">
      <w:startOverride w:val="3"/>
    </w:lvlOverride>
    <w:lvlOverride w:ilvl="1">
      <w:startOverride w:val="1"/>
    </w:lvlOverride>
  </w:num>
  <w:num w:numId="19">
    <w:abstractNumId w:val="6"/>
    <w:lvlOverride w:ilvl="0">
      <w:startOverride w:val="3"/>
    </w:lvlOverride>
    <w:lvlOverride w:ilvl="1">
      <w:startOverride w:val="1"/>
    </w:lvlOverride>
  </w:num>
  <w:num w:numId="20">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6"/>
  </w:num>
  <w:num w:numId="22">
    <w:abstractNumId w:val="6"/>
  </w:num>
  <w:num w:numId="23">
    <w:abstractNumId w:val="3"/>
  </w:num>
  <w:num w:numId="24">
    <w:abstractNumId w:val="9"/>
  </w:num>
  <w:num w:numId="25">
    <w:abstractNumId w:val="11"/>
  </w:num>
  <w:num w:numId="26">
    <w:abstractNumId w:val="6"/>
  </w:num>
  <w:num w:numId="27">
    <w:abstractNumId w:val="6"/>
  </w:num>
  <w:num w:numId="28">
    <w:abstractNumId w:val="6"/>
  </w:num>
  <w:num w:numId="29">
    <w:abstractNumId w:val="6"/>
  </w:num>
  <w:num w:numId="30">
    <w:abstractNumId w:val="6"/>
  </w:num>
  <w:num w:numId="31">
    <w:abstractNumId w:val="6"/>
  </w:num>
  <w:num w:numId="3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abstractNumId w:val="6"/>
  </w:num>
  <w:num w:numId="34">
    <w:abstractNumId w:val="6"/>
  </w:num>
  <w:num w:numId="35">
    <w:abstractNumId w:val="6"/>
  </w:num>
  <w:num w:numId="36">
    <w:abstractNumId w:val="12"/>
  </w:num>
  <w:num w:numId="37">
    <w:abstractNumId w:val="10"/>
  </w:num>
  <w:num w:numId="38">
    <w:abstractNumId w:val="13"/>
  </w:num>
  <w:num w:numId="39">
    <w:abstractNumId w:val="7"/>
  </w:num>
  <w:num w:numId="40">
    <w:abstractNumId w:val="15"/>
  </w:num>
  <w:num w:numId="41">
    <w:abstractNumId w:val="5"/>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15:person w15:author="Ahmed Yasin">
    <w15:presenceInfo w15:providerId="None" w15:userId="Ahmed Yasin"/>
  </w15:person>
  <w15:person w15:author="Rami el Hamad">
    <w15:presenceInfo w15:providerId="AD" w15:userId="S::ramie@net.chalmers.se::85f7b1f9-f0be-49b8-856f-1a68f182cb6f"/>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20"/>
  <w:proofState w:spelling="clean"/>
  <w:attachedTemplate r:id="rId1"/>
  <w:defaultTabStop w:val="720"/>
  <w:hyphenationZone w:val="425"/>
  <w:evenAndOddHeaders/>
  <w:characterSpacingControl w:val="doNotCompress"/>
  <w:hdrShapeDefaults>
    <o:shapedefaults v:ext="edit" spidmax="4097"/>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F7B72"/>
    <w:rsid w:val="000000EB"/>
    <w:rsid w:val="00000C36"/>
    <w:rsid w:val="000011CC"/>
    <w:rsid w:val="0000132C"/>
    <w:rsid w:val="00001729"/>
    <w:rsid w:val="00002248"/>
    <w:rsid w:val="00002F7F"/>
    <w:rsid w:val="0000304A"/>
    <w:rsid w:val="000030A5"/>
    <w:rsid w:val="000034E3"/>
    <w:rsid w:val="00003FDE"/>
    <w:rsid w:val="0000484E"/>
    <w:rsid w:val="00005703"/>
    <w:rsid w:val="00005CA2"/>
    <w:rsid w:val="000061BA"/>
    <w:rsid w:val="0000654A"/>
    <w:rsid w:val="00006B3B"/>
    <w:rsid w:val="00006F5D"/>
    <w:rsid w:val="00007703"/>
    <w:rsid w:val="00007722"/>
    <w:rsid w:val="00010BDC"/>
    <w:rsid w:val="00010DD9"/>
    <w:rsid w:val="000113DD"/>
    <w:rsid w:val="00011422"/>
    <w:rsid w:val="00011985"/>
    <w:rsid w:val="00011B62"/>
    <w:rsid w:val="00011EE0"/>
    <w:rsid w:val="00011FDD"/>
    <w:rsid w:val="00012955"/>
    <w:rsid w:val="000135C7"/>
    <w:rsid w:val="00014412"/>
    <w:rsid w:val="0001529F"/>
    <w:rsid w:val="0001569B"/>
    <w:rsid w:val="00015710"/>
    <w:rsid w:val="00016259"/>
    <w:rsid w:val="000162D9"/>
    <w:rsid w:val="00016471"/>
    <w:rsid w:val="000167AB"/>
    <w:rsid w:val="00016B70"/>
    <w:rsid w:val="00016B8F"/>
    <w:rsid w:val="00016BD2"/>
    <w:rsid w:val="00017632"/>
    <w:rsid w:val="00017D69"/>
    <w:rsid w:val="00017E38"/>
    <w:rsid w:val="00020482"/>
    <w:rsid w:val="000208C1"/>
    <w:rsid w:val="000208D9"/>
    <w:rsid w:val="0002153A"/>
    <w:rsid w:val="00021670"/>
    <w:rsid w:val="00021AEC"/>
    <w:rsid w:val="00021C34"/>
    <w:rsid w:val="00021D86"/>
    <w:rsid w:val="0002246B"/>
    <w:rsid w:val="000227AC"/>
    <w:rsid w:val="000229DB"/>
    <w:rsid w:val="00022DE9"/>
    <w:rsid w:val="00023EEB"/>
    <w:rsid w:val="0002435F"/>
    <w:rsid w:val="00024A20"/>
    <w:rsid w:val="00024ED1"/>
    <w:rsid w:val="00024EF0"/>
    <w:rsid w:val="00024F50"/>
    <w:rsid w:val="000257C0"/>
    <w:rsid w:val="0002596E"/>
    <w:rsid w:val="0002612C"/>
    <w:rsid w:val="0002625A"/>
    <w:rsid w:val="00026520"/>
    <w:rsid w:val="00026621"/>
    <w:rsid w:val="0002667F"/>
    <w:rsid w:val="00027108"/>
    <w:rsid w:val="00027447"/>
    <w:rsid w:val="00030676"/>
    <w:rsid w:val="00030751"/>
    <w:rsid w:val="00030B21"/>
    <w:rsid w:val="00030F50"/>
    <w:rsid w:val="00031AAD"/>
    <w:rsid w:val="00032180"/>
    <w:rsid w:val="0003239B"/>
    <w:rsid w:val="00032675"/>
    <w:rsid w:val="0003272A"/>
    <w:rsid w:val="000327A2"/>
    <w:rsid w:val="00032B1E"/>
    <w:rsid w:val="00032FE4"/>
    <w:rsid w:val="000336C8"/>
    <w:rsid w:val="0003418C"/>
    <w:rsid w:val="00034DDE"/>
    <w:rsid w:val="0003513F"/>
    <w:rsid w:val="00035170"/>
    <w:rsid w:val="000353F9"/>
    <w:rsid w:val="00035AE0"/>
    <w:rsid w:val="000367BE"/>
    <w:rsid w:val="0003716E"/>
    <w:rsid w:val="00037220"/>
    <w:rsid w:val="00037A2C"/>
    <w:rsid w:val="00037C79"/>
    <w:rsid w:val="000402E9"/>
    <w:rsid w:val="00040300"/>
    <w:rsid w:val="00040408"/>
    <w:rsid w:val="00041380"/>
    <w:rsid w:val="00041477"/>
    <w:rsid w:val="00041CB2"/>
    <w:rsid w:val="00042155"/>
    <w:rsid w:val="00042C95"/>
    <w:rsid w:val="000431BE"/>
    <w:rsid w:val="0004358B"/>
    <w:rsid w:val="0004359A"/>
    <w:rsid w:val="000439E1"/>
    <w:rsid w:val="00043A6A"/>
    <w:rsid w:val="00043B78"/>
    <w:rsid w:val="00043BB7"/>
    <w:rsid w:val="000441D1"/>
    <w:rsid w:val="00044674"/>
    <w:rsid w:val="0004498C"/>
    <w:rsid w:val="00044C78"/>
    <w:rsid w:val="000474EB"/>
    <w:rsid w:val="0004770D"/>
    <w:rsid w:val="0004774C"/>
    <w:rsid w:val="00047965"/>
    <w:rsid w:val="00047E3A"/>
    <w:rsid w:val="00050D71"/>
    <w:rsid w:val="00050F2A"/>
    <w:rsid w:val="000510A5"/>
    <w:rsid w:val="0005133D"/>
    <w:rsid w:val="000513F7"/>
    <w:rsid w:val="00051D44"/>
    <w:rsid w:val="00051E25"/>
    <w:rsid w:val="00051E48"/>
    <w:rsid w:val="00052DC1"/>
    <w:rsid w:val="00052E3E"/>
    <w:rsid w:val="00052F13"/>
    <w:rsid w:val="00052F2C"/>
    <w:rsid w:val="000534C0"/>
    <w:rsid w:val="00053B9F"/>
    <w:rsid w:val="00053E04"/>
    <w:rsid w:val="00053F63"/>
    <w:rsid w:val="00053FA6"/>
    <w:rsid w:val="00053FB7"/>
    <w:rsid w:val="000549B9"/>
    <w:rsid w:val="00054C90"/>
    <w:rsid w:val="00054F14"/>
    <w:rsid w:val="0005540C"/>
    <w:rsid w:val="00055DB9"/>
    <w:rsid w:val="00056063"/>
    <w:rsid w:val="000563E7"/>
    <w:rsid w:val="000568E1"/>
    <w:rsid w:val="00056BD6"/>
    <w:rsid w:val="00056C62"/>
    <w:rsid w:val="00056D37"/>
    <w:rsid w:val="0005732B"/>
    <w:rsid w:val="00057545"/>
    <w:rsid w:val="000609D0"/>
    <w:rsid w:val="0006181B"/>
    <w:rsid w:val="000621B0"/>
    <w:rsid w:val="000624B7"/>
    <w:rsid w:val="0006255E"/>
    <w:rsid w:val="00062E45"/>
    <w:rsid w:val="00063901"/>
    <w:rsid w:val="0006457E"/>
    <w:rsid w:val="0006543E"/>
    <w:rsid w:val="00065D00"/>
    <w:rsid w:val="00066843"/>
    <w:rsid w:val="00066BFE"/>
    <w:rsid w:val="00066C18"/>
    <w:rsid w:val="00067169"/>
    <w:rsid w:val="00067381"/>
    <w:rsid w:val="00067405"/>
    <w:rsid w:val="00067588"/>
    <w:rsid w:val="0006765E"/>
    <w:rsid w:val="00067F06"/>
    <w:rsid w:val="00070154"/>
    <w:rsid w:val="000701C4"/>
    <w:rsid w:val="0007027E"/>
    <w:rsid w:val="00070B3C"/>
    <w:rsid w:val="00070F05"/>
    <w:rsid w:val="00071926"/>
    <w:rsid w:val="00071EDC"/>
    <w:rsid w:val="000731D6"/>
    <w:rsid w:val="000734C4"/>
    <w:rsid w:val="00073826"/>
    <w:rsid w:val="0007434F"/>
    <w:rsid w:val="000743DE"/>
    <w:rsid w:val="000758F9"/>
    <w:rsid w:val="00075983"/>
    <w:rsid w:val="000768C4"/>
    <w:rsid w:val="00077A6A"/>
    <w:rsid w:val="00077AF2"/>
    <w:rsid w:val="00077BFE"/>
    <w:rsid w:val="00077DC0"/>
    <w:rsid w:val="00080779"/>
    <w:rsid w:val="0008085C"/>
    <w:rsid w:val="00080DB1"/>
    <w:rsid w:val="00080E61"/>
    <w:rsid w:val="00081043"/>
    <w:rsid w:val="0008263F"/>
    <w:rsid w:val="00082C9E"/>
    <w:rsid w:val="00082F65"/>
    <w:rsid w:val="000833D0"/>
    <w:rsid w:val="000835D2"/>
    <w:rsid w:val="00083943"/>
    <w:rsid w:val="00084CFD"/>
    <w:rsid w:val="0008557B"/>
    <w:rsid w:val="0008584E"/>
    <w:rsid w:val="00085F2A"/>
    <w:rsid w:val="00086022"/>
    <w:rsid w:val="00086778"/>
    <w:rsid w:val="00086C43"/>
    <w:rsid w:val="00087014"/>
    <w:rsid w:val="000876FD"/>
    <w:rsid w:val="00087D94"/>
    <w:rsid w:val="0009032F"/>
    <w:rsid w:val="000909DA"/>
    <w:rsid w:val="000909E3"/>
    <w:rsid w:val="00090BFB"/>
    <w:rsid w:val="00090C19"/>
    <w:rsid w:val="00090C4D"/>
    <w:rsid w:val="00090EE7"/>
    <w:rsid w:val="00091103"/>
    <w:rsid w:val="000919AD"/>
    <w:rsid w:val="00091BF6"/>
    <w:rsid w:val="00091C11"/>
    <w:rsid w:val="00092706"/>
    <w:rsid w:val="00092BC1"/>
    <w:rsid w:val="00092D92"/>
    <w:rsid w:val="00093256"/>
    <w:rsid w:val="00093483"/>
    <w:rsid w:val="000934CA"/>
    <w:rsid w:val="00093556"/>
    <w:rsid w:val="00093A11"/>
    <w:rsid w:val="00093CF8"/>
    <w:rsid w:val="00094405"/>
    <w:rsid w:val="00094A0C"/>
    <w:rsid w:val="00094A76"/>
    <w:rsid w:val="000954FE"/>
    <w:rsid w:val="00095A65"/>
    <w:rsid w:val="00095E4C"/>
    <w:rsid w:val="0009691F"/>
    <w:rsid w:val="00096F96"/>
    <w:rsid w:val="0009754D"/>
    <w:rsid w:val="00097A1C"/>
    <w:rsid w:val="00097A74"/>
    <w:rsid w:val="000A042E"/>
    <w:rsid w:val="000A0B67"/>
    <w:rsid w:val="000A0C77"/>
    <w:rsid w:val="000A0E60"/>
    <w:rsid w:val="000A10EF"/>
    <w:rsid w:val="000A120F"/>
    <w:rsid w:val="000A2196"/>
    <w:rsid w:val="000A2871"/>
    <w:rsid w:val="000A320B"/>
    <w:rsid w:val="000A3F1B"/>
    <w:rsid w:val="000A42B7"/>
    <w:rsid w:val="000A455D"/>
    <w:rsid w:val="000A4A23"/>
    <w:rsid w:val="000A4BD0"/>
    <w:rsid w:val="000A5D4C"/>
    <w:rsid w:val="000A5F2A"/>
    <w:rsid w:val="000A6516"/>
    <w:rsid w:val="000A6797"/>
    <w:rsid w:val="000A68AE"/>
    <w:rsid w:val="000A692B"/>
    <w:rsid w:val="000A7684"/>
    <w:rsid w:val="000A76DE"/>
    <w:rsid w:val="000A7B17"/>
    <w:rsid w:val="000B04B6"/>
    <w:rsid w:val="000B0625"/>
    <w:rsid w:val="000B0926"/>
    <w:rsid w:val="000B0CE2"/>
    <w:rsid w:val="000B20FA"/>
    <w:rsid w:val="000B2767"/>
    <w:rsid w:val="000B2FEE"/>
    <w:rsid w:val="000B3D0C"/>
    <w:rsid w:val="000B3D85"/>
    <w:rsid w:val="000B41BA"/>
    <w:rsid w:val="000B4726"/>
    <w:rsid w:val="000B47DA"/>
    <w:rsid w:val="000B51CD"/>
    <w:rsid w:val="000B5B98"/>
    <w:rsid w:val="000B6091"/>
    <w:rsid w:val="000B6BB1"/>
    <w:rsid w:val="000B6BD0"/>
    <w:rsid w:val="000B7636"/>
    <w:rsid w:val="000C012D"/>
    <w:rsid w:val="000C044A"/>
    <w:rsid w:val="000C0638"/>
    <w:rsid w:val="000C075C"/>
    <w:rsid w:val="000C0AAC"/>
    <w:rsid w:val="000C0ABE"/>
    <w:rsid w:val="000C0D7A"/>
    <w:rsid w:val="000C0E59"/>
    <w:rsid w:val="000C14FB"/>
    <w:rsid w:val="000C18BB"/>
    <w:rsid w:val="000C2137"/>
    <w:rsid w:val="000C228C"/>
    <w:rsid w:val="000C2B8D"/>
    <w:rsid w:val="000C381E"/>
    <w:rsid w:val="000C3902"/>
    <w:rsid w:val="000C3A95"/>
    <w:rsid w:val="000C3C9D"/>
    <w:rsid w:val="000C3DB5"/>
    <w:rsid w:val="000C3F81"/>
    <w:rsid w:val="000C438D"/>
    <w:rsid w:val="000C45D5"/>
    <w:rsid w:val="000C4B25"/>
    <w:rsid w:val="000C6497"/>
    <w:rsid w:val="000C66AF"/>
    <w:rsid w:val="000C6E02"/>
    <w:rsid w:val="000C6FCE"/>
    <w:rsid w:val="000C7721"/>
    <w:rsid w:val="000C791D"/>
    <w:rsid w:val="000C7B40"/>
    <w:rsid w:val="000C7B92"/>
    <w:rsid w:val="000C7BA1"/>
    <w:rsid w:val="000C7CD5"/>
    <w:rsid w:val="000D076F"/>
    <w:rsid w:val="000D095E"/>
    <w:rsid w:val="000D0B5F"/>
    <w:rsid w:val="000D1061"/>
    <w:rsid w:val="000D1938"/>
    <w:rsid w:val="000D1A42"/>
    <w:rsid w:val="000D1A80"/>
    <w:rsid w:val="000D1AB1"/>
    <w:rsid w:val="000D1DA9"/>
    <w:rsid w:val="000D29BA"/>
    <w:rsid w:val="000D2E75"/>
    <w:rsid w:val="000D2F1F"/>
    <w:rsid w:val="000D2F6F"/>
    <w:rsid w:val="000D358E"/>
    <w:rsid w:val="000D35AC"/>
    <w:rsid w:val="000D36E3"/>
    <w:rsid w:val="000D3942"/>
    <w:rsid w:val="000D3DBB"/>
    <w:rsid w:val="000D3F87"/>
    <w:rsid w:val="000D4E4B"/>
    <w:rsid w:val="000D51C0"/>
    <w:rsid w:val="000D527A"/>
    <w:rsid w:val="000D5390"/>
    <w:rsid w:val="000D66F9"/>
    <w:rsid w:val="000D6F67"/>
    <w:rsid w:val="000D77E0"/>
    <w:rsid w:val="000D79E5"/>
    <w:rsid w:val="000D7CE0"/>
    <w:rsid w:val="000D7E5A"/>
    <w:rsid w:val="000E118D"/>
    <w:rsid w:val="000E16C0"/>
    <w:rsid w:val="000E193A"/>
    <w:rsid w:val="000E1946"/>
    <w:rsid w:val="000E19DF"/>
    <w:rsid w:val="000E1E51"/>
    <w:rsid w:val="000E26DD"/>
    <w:rsid w:val="000E2EA7"/>
    <w:rsid w:val="000E30C2"/>
    <w:rsid w:val="000E3344"/>
    <w:rsid w:val="000E47AA"/>
    <w:rsid w:val="000E4DBE"/>
    <w:rsid w:val="000E51B2"/>
    <w:rsid w:val="000E526A"/>
    <w:rsid w:val="000E5942"/>
    <w:rsid w:val="000E5950"/>
    <w:rsid w:val="000E614E"/>
    <w:rsid w:val="000E6376"/>
    <w:rsid w:val="000E64B0"/>
    <w:rsid w:val="000E64C4"/>
    <w:rsid w:val="000E6E77"/>
    <w:rsid w:val="000E7006"/>
    <w:rsid w:val="000E7331"/>
    <w:rsid w:val="000E772E"/>
    <w:rsid w:val="000E7873"/>
    <w:rsid w:val="000E7895"/>
    <w:rsid w:val="000F0176"/>
    <w:rsid w:val="000F07CA"/>
    <w:rsid w:val="000F0D82"/>
    <w:rsid w:val="000F0F75"/>
    <w:rsid w:val="000F1111"/>
    <w:rsid w:val="000F1C01"/>
    <w:rsid w:val="000F1E1B"/>
    <w:rsid w:val="000F250F"/>
    <w:rsid w:val="000F3298"/>
    <w:rsid w:val="000F3953"/>
    <w:rsid w:val="000F3A61"/>
    <w:rsid w:val="000F3C85"/>
    <w:rsid w:val="000F3CC8"/>
    <w:rsid w:val="000F4002"/>
    <w:rsid w:val="000F4004"/>
    <w:rsid w:val="000F4F04"/>
    <w:rsid w:val="000F4FEA"/>
    <w:rsid w:val="000F5037"/>
    <w:rsid w:val="000F55FE"/>
    <w:rsid w:val="000F5BC4"/>
    <w:rsid w:val="000F5DFB"/>
    <w:rsid w:val="000F61C3"/>
    <w:rsid w:val="000F6E58"/>
    <w:rsid w:val="000F70CE"/>
    <w:rsid w:val="000F70F0"/>
    <w:rsid w:val="000F7338"/>
    <w:rsid w:val="000F770C"/>
    <w:rsid w:val="000F78F4"/>
    <w:rsid w:val="000F7C73"/>
    <w:rsid w:val="000F7DDF"/>
    <w:rsid w:val="0010000A"/>
    <w:rsid w:val="00100299"/>
    <w:rsid w:val="0010082A"/>
    <w:rsid w:val="00100976"/>
    <w:rsid w:val="00100C14"/>
    <w:rsid w:val="00100CA8"/>
    <w:rsid w:val="00101365"/>
    <w:rsid w:val="00101548"/>
    <w:rsid w:val="001017FB"/>
    <w:rsid w:val="00101A25"/>
    <w:rsid w:val="00102248"/>
    <w:rsid w:val="0010257F"/>
    <w:rsid w:val="0010345A"/>
    <w:rsid w:val="001034EA"/>
    <w:rsid w:val="00103770"/>
    <w:rsid w:val="0010399D"/>
    <w:rsid w:val="00103AC9"/>
    <w:rsid w:val="00103D78"/>
    <w:rsid w:val="0010412B"/>
    <w:rsid w:val="001041EE"/>
    <w:rsid w:val="00104237"/>
    <w:rsid w:val="0010454F"/>
    <w:rsid w:val="00104A0A"/>
    <w:rsid w:val="00104CB6"/>
    <w:rsid w:val="00104E2C"/>
    <w:rsid w:val="00104EC6"/>
    <w:rsid w:val="001053EF"/>
    <w:rsid w:val="0010542B"/>
    <w:rsid w:val="00105BAA"/>
    <w:rsid w:val="00106238"/>
    <w:rsid w:val="001067C5"/>
    <w:rsid w:val="00106AF4"/>
    <w:rsid w:val="00106CB4"/>
    <w:rsid w:val="00106E40"/>
    <w:rsid w:val="0010719B"/>
    <w:rsid w:val="00107547"/>
    <w:rsid w:val="00107CDE"/>
    <w:rsid w:val="001103C6"/>
    <w:rsid w:val="00110C12"/>
    <w:rsid w:val="0011120F"/>
    <w:rsid w:val="00111475"/>
    <w:rsid w:val="00111DC2"/>
    <w:rsid w:val="00112678"/>
    <w:rsid w:val="00113083"/>
    <w:rsid w:val="00113B7E"/>
    <w:rsid w:val="0011419F"/>
    <w:rsid w:val="0011431E"/>
    <w:rsid w:val="00114877"/>
    <w:rsid w:val="00114CA4"/>
    <w:rsid w:val="001153E6"/>
    <w:rsid w:val="001156D1"/>
    <w:rsid w:val="001157A1"/>
    <w:rsid w:val="00115BBD"/>
    <w:rsid w:val="00115D17"/>
    <w:rsid w:val="00115D79"/>
    <w:rsid w:val="0011694C"/>
    <w:rsid w:val="00116AF7"/>
    <w:rsid w:val="00116D32"/>
    <w:rsid w:val="00116EA7"/>
    <w:rsid w:val="001170BE"/>
    <w:rsid w:val="00117984"/>
    <w:rsid w:val="001203D3"/>
    <w:rsid w:val="001207B5"/>
    <w:rsid w:val="00120E24"/>
    <w:rsid w:val="00120E92"/>
    <w:rsid w:val="00121928"/>
    <w:rsid w:val="00122B99"/>
    <w:rsid w:val="00122ED7"/>
    <w:rsid w:val="001231CC"/>
    <w:rsid w:val="00123279"/>
    <w:rsid w:val="0012355A"/>
    <w:rsid w:val="001235BC"/>
    <w:rsid w:val="00124082"/>
    <w:rsid w:val="00124959"/>
    <w:rsid w:val="00125218"/>
    <w:rsid w:val="00125B1B"/>
    <w:rsid w:val="001260E4"/>
    <w:rsid w:val="00126696"/>
    <w:rsid w:val="00126711"/>
    <w:rsid w:val="00126824"/>
    <w:rsid w:val="00126CAC"/>
    <w:rsid w:val="00127665"/>
    <w:rsid w:val="00127899"/>
    <w:rsid w:val="00130704"/>
    <w:rsid w:val="001308BD"/>
    <w:rsid w:val="00130948"/>
    <w:rsid w:val="00130B1B"/>
    <w:rsid w:val="00130D00"/>
    <w:rsid w:val="001316C1"/>
    <w:rsid w:val="001317ED"/>
    <w:rsid w:val="001325DC"/>
    <w:rsid w:val="00132CA4"/>
    <w:rsid w:val="001330D9"/>
    <w:rsid w:val="0013329F"/>
    <w:rsid w:val="001340D0"/>
    <w:rsid w:val="001346CB"/>
    <w:rsid w:val="00134E4F"/>
    <w:rsid w:val="00135130"/>
    <w:rsid w:val="001355B8"/>
    <w:rsid w:val="00135A57"/>
    <w:rsid w:val="00135BC1"/>
    <w:rsid w:val="001368A6"/>
    <w:rsid w:val="00136B2D"/>
    <w:rsid w:val="00136C4F"/>
    <w:rsid w:val="00136F8A"/>
    <w:rsid w:val="00137DB5"/>
    <w:rsid w:val="00140327"/>
    <w:rsid w:val="00140A9F"/>
    <w:rsid w:val="00140F0F"/>
    <w:rsid w:val="00141394"/>
    <w:rsid w:val="00141B2E"/>
    <w:rsid w:val="00141D82"/>
    <w:rsid w:val="00142B3E"/>
    <w:rsid w:val="00143122"/>
    <w:rsid w:val="00143475"/>
    <w:rsid w:val="00143FE6"/>
    <w:rsid w:val="00144010"/>
    <w:rsid w:val="0014425C"/>
    <w:rsid w:val="00144474"/>
    <w:rsid w:val="001445D9"/>
    <w:rsid w:val="00144858"/>
    <w:rsid w:val="00144FE8"/>
    <w:rsid w:val="0014528C"/>
    <w:rsid w:val="00145829"/>
    <w:rsid w:val="00145859"/>
    <w:rsid w:val="00145DB9"/>
    <w:rsid w:val="0014600C"/>
    <w:rsid w:val="001463E0"/>
    <w:rsid w:val="00146A9A"/>
    <w:rsid w:val="00146AC9"/>
    <w:rsid w:val="00146D5E"/>
    <w:rsid w:val="00146E75"/>
    <w:rsid w:val="00147128"/>
    <w:rsid w:val="0014723E"/>
    <w:rsid w:val="0014746C"/>
    <w:rsid w:val="0014770A"/>
    <w:rsid w:val="00147B64"/>
    <w:rsid w:val="001514ED"/>
    <w:rsid w:val="00152652"/>
    <w:rsid w:val="00152DE3"/>
    <w:rsid w:val="00153317"/>
    <w:rsid w:val="00153C4A"/>
    <w:rsid w:val="0015406A"/>
    <w:rsid w:val="00154A2E"/>
    <w:rsid w:val="00154E76"/>
    <w:rsid w:val="001551F0"/>
    <w:rsid w:val="00155AB6"/>
    <w:rsid w:val="00155D89"/>
    <w:rsid w:val="00156001"/>
    <w:rsid w:val="001569E6"/>
    <w:rsid w:val="001569EB"/>
    <w:rsid w:val="00156ACD"/>
    <w:rsid w:val="001579EA"/>
    <w:rsid w:val="00157FE7"/>
    <w:rsid w:val="00160D06"/>
    <w:rsid w:val="00160D1B"/>
    <w:rsid w:val="00160E97"/>
    <w:rsid w:val="001620B3"/>
    <w:rsid w:val="00162620"/>
    <w:rsid w:val="00162643"/>
    <w:rsid w:val="00162A5A"/>
    <w:rsid w:val="00162B87"/>
    <w:rsid w:val="00163416"/>
    <w:rsid w:val="00163907"/>
    <w:rsid w:val="00163AB3"/>
    <w:rsid w:val="00163B6B"/>
    <w:rsid w:val="00163ED7"/>
    <w:rsid w:val="00163EE1"/>
    <w:rsid w:val="001641FF"/>
    <w:rsid w:val="001644F6"/>
    <w:rsid w:val="001648EC"/>
    <w:rsid w:val="00164A37"/>
    <w:rsid w:val="00164AF3"/>
    <w:rsid w:val="00165300"/>
    <w:rsid w:val="00166AA5"/>
    <w:rsid w:val="00166D2A"/>
    <w:rsid w:val="001674F0"/>
    <w:rsid w:val="001678B4"/>
    <w:rsid w:val="00167912"/>
    <w:rsid w:val="00167ABD"/>
    <w:rsid w:val="00170E7C"/>
    <w:rsid w:val="00171A77"/>
    <w:rsid w:val="00171BBE"/>
    <w:rsid w:val="001720F4"/>
    <w:rsid w:val="00172FED"/>
    <w:rsid w:val="001731F4"/>
    <w:rsid w:val="00173BD8"/>
    <w:rsid w:val="00173C31"/>
    <w:rsid w:val="00174759"/>
    <w:rsid w:val="00174A14"/>
    <w:rsid w:val="00174B05"/>
    <w:rsid w:val="00174EA7"/>
    <w:rsid w:val="001751E7"/>
    <w:rsid w:val="001755A2"/>
    <w:rsid w:val="00175AD4"/>
    <w:rsid w:val="00175B8A"/>
    <w:rsid w:val="00175E3C"/>
    <w:rsid w:val="00176463"/>
    <w:rsid w:val="0017689A"/>
    <w:rsid w:val="001769B0"/>
    <w:rsid w:val="00176BE7"/>
    <w:rsid w:val="00176C22"/>
    <w:rsid w:val="001770CD"/>
    <w:rsid w:val="00177DB3"/>
    <w:rsid w:val="001803A7"/>
    <w:rsid w:val="00180553"/>
    <w:rsid w:val="00180BCD"/>
    <w:rsid w:val="00180D9B"/>
    <w:rsid w:val="001810D4"/>
    <w:rsid w:val="001812F6"/>
    <w:rsid w:val="00181B44"/>
    <w:rsid w:val="00181F8F"/>
    <w:rsid w:val="0018245C"/>
    <w:rsid w:val="00182B03"/>
    <w:rsid w:val="0018409A"/>
    <w:rsid w:val="001845E1"/>
    <w:rsid w:val="00184D07"/>
    <w:rsid w:val="00184DDE"/>
    <w:rsid w:val="00185059"/>
    <w:rsid w:val="00185D8C"/>
    <w:rsid w:val="00185FFC"/>
    <w:rsid w:val="0018616D"/>
    <w:rsid w:val="00186801"/>
    <w:rsid w:val="0018716F"/>
    <w:rsid w:val="001872DB"/>
    <w:rsid w:val="00187679"/>
    <w:rsid w:val="00187927"/>
    <w:rsid w:val="0018797E"/>
    <w:rsid w:val="00187F71"/>
    <w:rsid w:val="00190667"/>
    <w:rsid w:val="00190B8E"/>
    <w:rsid w:val="00190C63"/>
    <w:rsid w:val="00191367"/>
    <w:rsid w:val="00191D48"/>
    <w:rsid w:val="001922CA"/>
    <w:rsid w:val="001922F3"/>
    <w:rsid w:val="00192474"/>
    <w:rsid w:val="0019259D"/>
    <w:rsid w:val="00193584"/>
    <w:rsid w:val="0019405D"/>
    <w:rsid w:val="00194507"/>
    <w:rsid w:val="00194A6D"/>
    <w:rsid w:val="00194D8E"/>
    <w:rsid w:val="0019518B"/>
    <w:rsid w:val="001956AD"/>
    <w:rsid w:val="001956B5"/>
    <w:rsid w:val="001956EC"/>
    <w:rsid w:val="00195C0F"/>
    <w:rsid w:val="001967C1"/>
    <w:rsid w:val="00197110"/>
    <w:rsid w:val="0019743E"/>
    <w:rsid w:val="001978CA"/>
    <w:rsid w:val="001A02B2"/>
    <w:rsid w:val="001A0A97"/>
    <w:rsid w:val="001A0F97"/>
    <w:rsid w:val="001A0FA6"/>
    <w:rsid w:val="001A1205"/>
    <w:rsid w:val="001A16F6"/>
    <w:rsid w:val="001A1E74"/>
    <w:rsid w:val="001A240A"/>
    <w:rsid w:val="001A311D"/>
    <w:rsid w:val="001A32D6"/>
    <w:rsid w:val="001A3B19"/>
    <w:rsid w:val="001A3C20"/>
    <w:rsid w:val="001A3DD2"/>
    <w:rsid w:val="001A438B"/>
    <w:rsid w:val="001A4468"/>
    <w:rsid w:val="001A4A39"/>
    <w:rsid w:val="001A4F4A"/>
    <w:rsid w:val="001A50B8"/>
    <w:rsid w:val="001A53E4"/>
    <w:rsid w:val="001A5A7C"/>
    <w:rsid w:val="001A6043"/>
    <w:rsid w:val="001A623E"/>
    <w:rsid w:val="001A67A0"/>
    <w:rsid w:val="001A6AAC"/>
    <w:rsid w:val="001A6BE3"/>
    <w:rsid w:val="001A6BFE"/>
    <w:rsid w:val="001A6C44"/>
    <w:rsid w:val="001A6EFD"/>
    <w:rsid w:val="001A77AC"/>
    <w:rsid w:val="001A77E5"/>
    <w:rsid w:val="001A7A58"/>
    <w:rsid w:val="001A7BE1"/>
    <w:rsid w:val="001B0440"/>
    <w:rsid w:val="001B0586"/>
    <w:rsid w:val="001B0ABC"/>
    <w:rsid w:val="001B1B41"/>
    <w:rsid w:val="001B226B"/>
    <w:rsid w:val="001B2E8F"/>
    <w:rsid w:val="001B3162"/>
    <w:rsid w:val="001B3BA3"/>
    <w:rsid w:val="001B4496"/>
    <w:rsid w:val="001B4685"/>
    <w:rsid w:val="001B46E4"/>
    <w:rsid w:val="001B474F"/>
    <w:rsid w:val="001B5457"/>
    <w:rsid w:val="001B61DD"/>
    <w:rsid w:val="001B6C2F"/>
    <w:rsid w:val="001B7161"/>
    <w:rsid w:val="001B7D24"/>
    <w:rsid w:val="001C02D2"/>
    <w:rsid w:val="001C082C"/>
    <w:rsid w:val="001C0DC5"/>
    <w:rsid w:val="001C0E90"/>
    <w:rsid w:val="001C0FB2"/>
    <w:rsid w:val="001C11B7"/>
    <w:rsid w:val="001C184F"/>
    <w:rsid w:val="001C1863"/>
    <w:rsid w:val="001C1C56"/>
    <w:rsid w:val="001C2CB4"/>
    <w:rsid w:val="001C2FD1"/>
    <w:rsid w:val="001C579F"/>
    <w:rsid w:val="001C5E02"/>
    <w:rsid w:val="001C5E5C"/>
    <w:rsid w:val="001C623F"/>
    <w:rsid w:val="001C6FAA"/>
    <w:rsid w:val="001C7960"/>
    <w:rsid w:val="001C7B76"/>
    <w:rsid w:val="001D078F"/>
    <w:rsid w:val="001D0BA4"/>
    <w:rsid w:val="001D135C"/>
    <w:rsid w:val="001D17DE"/>
    <w:rsid w:val="001D24AC"/>
    <w:rsid w:val="001D2A74"/>
    <w:rsid w:val="001D35FF"/>
    <w:rsid w:val="001D362F"/>
    <w:rsid w:val="001D36F4"/>
    <w:rsid w:val="001D3F64"/>
    <w:rsid w:val="001D4700"/>
    <w:rsid w:val="001D5030"/>
    <w:rsid w:val="001D5422"/>
    <w:rsid w:val="001D5D33"/>
    <w:rsid w:val="001D637E"/>
    <w:rsid w:val="001D6404"/>
    <w:rsid w:val="001D6EA4"/>
    <w:rsid w:val="001D6F96"/>
    <w:rsid w:val="001D6FB1"/>
    <w:rsid w:val="001D7DF7"/>
    <w:rsid w:val="001D7E89"/>
    <w:rsid w:val="001D7F8A"/>
    <w:rsid w:val="001E0158"/>
    <w:rsid w:val="001E0417"/>
    <w:rsid w:val="001E0C24"/>
    <w:rsid w:val="001E1040"/>
    <w:rsid w:val="001E139F"/>
    <w:rsid w:val="001E17E4"/>
    <w:rsid w:val="001E1AB4"/>
    <w:rsid w:val="001E33AB"/>
    <w:rsid w:val="001E36F9"/>
    <w:rsid w:val="001E3C2C"/>
    <w:rsid w:val="001E3E3F"/>
    <w:rsid w:val="001E3F09"/>
    <w:rsid w:val="001E47DB"/>
    <w:rsid w:val="001E4B04"/>
    <w:rsid w:val="001E4B58"/>
    <w:rsid w:val="001E5076"/>
    <w:rsid w:val="001E5267"/>
    <w:rsid w:val="001E574F"/>
    <w:rsid w:val="001E5791"/>
    <w:rsid w:val="001E59A6"/>
    <w:rsid w:val="001E6036"/>
    <w:rsid w:val="001E6260"/>
    <w:rsid w:val="001E6690"/>
    <w:rsid w:val="001E6726"/>
    <w:rsid w:val="001E6DA0"/>
    <w:rsid w:val="001E6E00"/>
    <w:rsid w:val="001E74F9"/>
    <w:rsid w:val="001F07AF"/>
    <w:rsid w:val="001F0B99"/>
    <w:rsid w:val="001F171B"/>
    <w:rsid w:val="001F19F8"/>
    <w:rsid w:val="001F1A90"/>
    <w:rsid w:val="001F1E05"/>
    <w:rsid w:val="001F24EA"/>
    <w:rsid w:val="001F28FC"/>
    <w:rsid w:val="001F34B2"/>
    <w:rsid w:val="001F4595"/>
    <w:rsid w:val="001F5A7F"/>
    <w:rsid w:val="001F60B9"/>
    <w:rsid w:val="001F6422"/>
    <w:rsid w:val="001F65B0"/>
    <w:rsid w:val="001F6939"/>
    <w:rsid w:val="001F7B72"/>
    <w:rsid w:val="0020057C"/>
    <w:rsid w:val="002009F7"/>
    <w:rsid w:val="00200BA3"/>
    <w:rsid w:val="00201169"/>
    <w:rsid w:val="00201348"/>
    <w:rsid w:val="002020CF"/>
    <w:rsid w:val="00202204"/>
    <w:rsid w:val="0020272B"/>
    <w:rsid w:val="00202CBA"/>
    <w:rsid w:val="00203147"/>
    <w:rsid w:val="00203658"/>
    <w:rsid w:val="00203721"/>
    <w:rsid w:val="00203A23"/>
    <w:rsid w:val="00203C42"/>
    <w:rsid w:val="00203CE1"/>
    <w:rsid w:val="00204802"/>
    <w:rsid w:val="00204B13"/>
    <w:rsid w:val="0020528A"/>
    <w:rsid w:val="002059B1"/>
    <w:rsid w:val="00205B8E"/>
    <w:rsid w:val="00205CA8"/>
    <w:rsid w:val="00206062"/>
    <w:rsid w:val="00206414"/>
    <w:rsid w:val="00206B13"/>
    <w:rsid w:val="00206F3E"/>
    <w:rsid w:val="0021001C"/>
    <w:rsid w:val="0021012B"/>
    <w:rsid w:val="002105AE"/>
    <w:rsid w:val="0021111B"/>
    <w:rsid w:val="0021134E"/>
    <w:rsid w:val="002113D8"/>
    <w:rsid w:val="00212785"/>
    <w:rsid w:val="00212D94"/>
    <w:rsid w:val="002136B7"/>
    <w:rsid w:val="00213727"/>
    <w:rsid w:val="00213887"/>
    <w:rsid w:val="00213D10"/>
    <w:rsid w:val="0021447A"/>
    <w:rsid w:val="0021456D"/>
    <w:rsid w:val="0021553C"/>
    <w:rsid w:val="00215570"/>
    <w:rsid w:val="0021581E"/>
    <w:rsid w:val="00215EEA"/>
    <w:rsid w:val="0021602C"/>
    <w:rsid w:val="00216689"/>
    <w:rsid w:val="00216D6D"/>
    <w:rsid w:val="002175DE"/>
    <w:rsid w:val="00217C73"/>
    <w:rsid w:val="00217E2E"/>
    <w:rsid w:val="002203CC"/>
    <w:rsid w:val="0022076A"/>
    <w:rsid w:val="00220ABC"/>
    <w:rsid w:val="00220EE0"/>
    <w:rsid w:val="002214EB"/>
    <w:rsid w:val="00221C03"/>
    <w:rsid w:val="00222327"/>
    <w:rsid w:val="00222447"/>
    <w:rsid w:val="00222A0D"/>
    <w:rsid w:val="002237FF"/>
    <w:rsid w:val="00223A1E"/>
    <w:rsid w:val="00223E76"/>
    <w:rsid w:val="00224B1D"/>
    <w:rsid w:val="00226156"/>
    <w:rsid w:val="002267E5"/>
    <w:rsid w:val="00226EDE"/>
    <w:rsid w:val="00227CDC"/>
    <w:rsid w:val="002309F0"/>
    <w:rsid w:val="00230F99"/>
    <w:rsid w:val="002314C0"/>
    <w:rsid w:val="00231A0E"/>
    <w:rsid w:val="00231E38"/>
    <w:rsid w:val="00232391"/>
    <w:rsid w:val="00232980"/>
    <w:rsid w:val="00232B99"/>
    <w:rsid w:val="00233384"/>
    <w:rsid w:val="00233BEF"/>
    <w:rsid w:val="00233D0C"/>
    <w:rsid w:val="00233D4D"/>
    <w:rsid w:val="00233D84"/>
    <w:rsid w:val="00233ED8"/>
    <w:rsid w:val="002340E2"/>
    <w:rsid w:val="00234248"/>
    <w:rsid w:val="00234933"/>
    <w:rsid w:val="00235029"/>
    <w:rsid w:val="00235860"/>
    <w:rsid w:val="00235C21"/>
    <w:rsid w:val="00235CAB"/>
    <w:rsid w:val="00235FA1"/>
    <w:rsid w:val="002365B9"/>
    <w:rsid w:val="0023676D"/>
    <w:rsid w:val="00236B57"/>
    <w:rsid w:val="00236CAC"/>
    <w:rsid w:val="00236D72"/>
    <w:rsid w:val="00236F39"/>
    <w:rsid w:val="002373B2"/>
    <w:rsid w:val="00237A2E"/>
    <w:rsid w:val="00237F8B"/>
    <w:rsid w:val="00240101"/>
    <w:rsid w:val="002405CA"/>
    <w:rsid w:val="00241621"/>
    <w:rsid w:val="0024194F"/>
    <w:rsid w:val="0024256D"/>
    <w:rsid w:val="00242B49"/>
    <w:rsid w:val="00242F4A"/>
    <w:rsid w:val="0024363A"/>
    <w:rsid w:val="002437CE"/>
    <w:rsid w:val="00243D34"/>
    <w:rsid w:val="00244E05"/>
    <w:rsid w:val="00244FC8"/>
    <w:rsid w:val="002457D7"/>
    <w:rsid w:val="00245B80"/>
    <w:rsid w:val="002462BD"/>
    <w:rsid w:val="0024648A"/>
    <w:rsid w:val="002464C2"/>
    <w:rsid w:val="002468B3"/>
    <w:rsid w:val="00247619"/>
    <w:rsid w:val="0024766C"/>
    <w:rsid w:val="00247CCF"/>
    <w:rsid w:val="00250441"/>
    <w:rsid w:val="0025070E"/>
    <w:rsid w:val="00250C42"/>
    <w:rsid w:val="00250C9A"/>
    <w:rsid w:val="00250CB7"/>
    <w:rsid w:val="0025141E"/>
    <w:rsid w:val="00251934"/>
    <w:rsid w:val="00251D67"/>
    <w:rsid w:val="00251F59"/>
    <w:rsid w:val="002523E0"/>
    <w:rsid w:val="002524C5"/>
    <w:rsid w:val="002525AD"/>
    <w:rsid w:val="00252764"/>
    <w:rsid w:val="00252918"/>
    <w:rsid w:val="00253028"/>
    <w:rsid w:val="0025302F"/>
    <w:rsid w:val="002530DA"/>
    <w:rsid w:val="00254134"/>
    <w:rsid w:val="0025442B"/>
    <w:rsid w:val="002552A8"/>
    <w:rsid w:val="00255331"/>
    <w:rsid w:val="0025558B"/>
    <w:rsid w:val="002559CE"/>
    <w:rsid w:val="002559E3"/>
    <w:rsid w:val="00255EB1"/>
    <w:rsid w:val="00255ED7"/>
    <w:rsid w:val="002560FB"/>
    <w:rsid w:val="00256253"/>
    <w:rsid w:val="00256B6B"/>
    <w:rsid w:val="00256E13"/>
    <w:rsid w:val="002579AD"/>
    <w:rsid w:val="00257AA6"/>
    <w:rsid w:val="0026041E"/>
    <w:rsid w:val="002607AE"/>
    <w:rsid w:val="00261087"/>
    <w:rsid w:val="00261426"/>
    <w:rsid w:val="002618CF"/>
    <w:rsid w:val="00261F94"/>
    <w:rsid w:val="002620A7"/>
    <w:rsid w:val="002622C3"/>
    <w:rsid w:val="00262E70"/>
    <w:rsid w:val="002638B8"/>
    <w:rsid w:val="002639F0"/>
    <w:rsid w:val="0026414E"/>
    <w:rsid w:val="00264286"/>
    <w:rsid w:val="002654EC"/>
    <w:rsid w:val="00265547"/>
    <w:rsid w:val="002656F9"/>
    <w:rsid w:val="00265739"/>
    <w:rsid w:val="00266656"/>
    <w:rsid w:val="0026674A"/>
    <w:rsid w:val="002669A1"/>
    <w:rsid w:val="00267C94"/>
    <w:rsid w:val="00270E5B"/>
    <w:rsid w:val="002710EA"/>
    <w:rsid w:val="002715B2"/>
    <w:rsid w:val="002715EE"/>
    <w:rsid w:val="0027190B"/>
    <w:rsid w:val="00271D51"/>
    <w:rsid w:val="0027208F"/>
    <w:rsid w:val="00272E0F"/>
    <w:rsid w:val="00272E4C"/>
    <w:rsid w:val="0027344B"/>
    <w:rsid w:val="00273630"/>
    <w:rsid w:val="00273DBC"/>
    <w:rsid w:val="00274641"/>
    <w:rsid w:val="002748A1"/>
    <w:rsid w:val="00274ADD"/>
    <w:rsid w:val="0027533A"/>
    <w:rsid w:val="002754DD"/>
    <w:rsid w:val="002756B5"/>
    <w:rsid w:val="0027591D"/>
    <w:rsid w:val="002759FA"/>
    <w:rsid w:val="00275AF4"/>
    <w:rsid w:val="00276315"/>
    <w:rsid w:val="002765A5"/>
    <w:rsid w:val="00276A90"/>
    <w:rsid w:val="002774C6"/>
    <w:rsid w:val="002779F8"/>
    <w:rsid w:val="00282037"/>
    <w:rsid w:val="002829CD"/>
    <w:rsid w:val="00282B33"/>
    <w:rsid w:val="00282DFA"/>
    <w:rsid w:val="00282E46"/>
    <w:rsid w:val="0028302D"/>
    <w:rsid w:val="00283B1A"/>
    <w:rsid w:val="0028476D"/>
    <w:rsid w:val="00284A28"/>
    <w:rsid w:val="00284BDB"/>
    <w:rsid w:val="00284CF4"/>
    <w:rsid w:val="00284E27"/>
    <w:rsid w:val="00284E2D"/>
    <w:rsid w:val="002853CF"/>
    <w:rsid w:val="0028576C"/>
    <w:rsid w:val="002857D1"/>
    <w:rsid w:val="00286591"/>
    <w:rsid w:val="0028694C"/>
    <w:rsid w:val="00286980"/>
    <w:rsid w:val="00286C6D"/>
    <w:rsid w:val="002870FC"/>
    <w:rsid w:val="00287293"/>
    <w:rsid w:val="0029007B"/>
    <w:rsid w:val="0029016C"/>
    <w:rsid w:val="00290860"/>
    <w:rsid w:val="002919B1"/>
    <w:rsid w:val="00291F71"/>
    <w:rsid w:val="00292911"/>
    <w:rsid w:val="00292BA1"/>
    <w:rsid w:val="00293373"/>
    <w:rsid w:val="00294079"/>
    <w:rsid w:val="002945B5"/>
    <w:rsid w:val="002954FE"/>
    <w:rsid w:val="0029574D"/>
    <w:rsid w:val="0029658C"/>
    <w:rsid w:val="002970A5"/>
    <w:rsid w:val="00297801"/>
    <w:rsid w:val="002A0660"/>
    <w:rsid w:val="002A0904"/>
    <w:rsid w:val="002A0B79"/>
    <w:rsid w:val="002A0D9F"/>
    <w:rsid w:val="002A1B12"/>
    <w:rsid w:val="002A21D0"/>
    <w:rsid w:val="002A234D"/>
    <w:rsid w:val="002A3BE9"/>
    <w:rsid w:val="002A3C42"/>
    <w:rsid w:val="002A4696"/>
    <w:rsid w:val="002A4D09"/>
    <w:rsid w:val="002A5994"/>
    <w:rsid w:val="002A5B15"/>
    <w:rsid w:val="002A5D65"/>
    <w:rsid w:val="002A6B54"/>
    <w:rsid w:val="002A6BCD"/>
    <w:rsid w:val="002A7C8F"/>
    <w:rsid w:val="002A7F01"/>
    <w:rsid w:val="002B0A2C"/>
    <w:rsid w:val="002B0A88"/>
    <w:rsid w:val="002B21B3"/>
    <w:rsid w:val="002B287B"/>
    <w:rsid w:val="002B3122"/>
    <w:rsid w:val="002B343A"/>
    <w:rsid w:val="002B352D"/>
    <w:rsid w:val="002B36CD"/>
    <w:rsid w:val="002B37D6"/>
    <w:rsid w:val="002B39C1"/>
    <w:rsid w:val="002B3A4B"/>
    <w:rsid w:val="002B3FF2"/>
    <w:rsid w:val="002B4165"/>
    <w:rsid w:val="002B42E2"/>
    <w:rsid w:val="002B43E2"/>
    <w:rsid w:val="002B443A"/>
    <w:rsid w:val="002B47C9"/>
    <w:rsid w:val="002B49D8"/>
    <w:rsid w:val="002B4FB1"/>
    <w:rsid w:val="002B586A"/>
    <w:rsid w:val="002B59C5"/>
    <w:rsid w:val="002B5FCF"/>
    <w:rsid w:val="002B65BD"/>
    <w:rsid w:val="002B6D7A"/>
    <w:rsid w:val="002C0208"/>
    <w:rsid w:val="002C0235"/>
    <w:rsid w:val="002C02D1"/>
    <w:rsid w:val="002C0756"/>
    <w:rsid w:val="002C0E85"/>
    <w:rsid w:val="002C130C"/>
    <w:rsid w:val="002C156D"/>
    <w:rsid w:val="002C1E32"/>
    <w:rsid w:val="002C2000"/>
    <w:rsid w:val="002C289A"/>
    <w:rsid w:val="002C2AC8"/>
    <w:rsid w:val="002C2FC2"/>
    <w:rsid w:val="002C3EB2"/>
    <w:rsid w:val="002C4DCD"/>
    <w:rsid w:val="002C57A6"/>
    <w:rsid w:val="002C5DE2"/>
    <w:rsid w:val="002C5FF8"/>
    <w:rsid w:val="002C69D5"/>
    <w:rsid w:val="002C6AB4"/>
    <w:rsid w:val="002C6C31"/>
    <w:rsid w:val="002C6EF0"/>
    <w:rsid w:val="002C6FFA"/>
    <w:rsid w:val="002C70CF"/>
    <w:rsid w:val="002C72FF"/>
    <w:rsid w:val="002C7421"/>
    <w:rsid w:val="002C78AE"/>
    <w:rsid w:val="002C7B44"/>
    <w:rsid w:val="002D0A52"/>
    <w:rsid w:val="002D11C4"/>
    <w:rsid w:val="002D167B"/>
    <w:rsid w:val="002D22BA"/>
    <w:rsid w:val="002D2B06"/>
    <w:rsid w:val="002D2B14"/>
    <w:rsid w:val="002D322B"/>
    <w:rsid w:val="002D34D2"/>
    <w:rsid w:val="002D37A1"/>
    <w:rsid w:val="002D39A2"/>
    <w:rsid w:val="002D3C0C"/>
    <w:rsid w:val="002D40E3"/>
    <w:rsid w:val="002D43B5"/>
    <w:rsid w:val="002D49B9"/>
    <w:rsid w:val="002D4E85"/>
    <w:rsid w:val="002D5EC1"/>
    <w:rsid w:val="002D64DB"/>
    <w:rsid w:val="002D6A6E"/>
    <w:rsid w:val="002D719E"/>
    <w:rsid w:val="002D7261"/>
    <w:rsid w:val="002D74FC"/>
    <w:rsid w:val="002D7C1D"/>
    <w:rsid w:val="002D7D64"/>
    <w:rsid w:val="002E129C"/>
    <w:rsid w:val="002E231F"/>
    <w:rsid w:val="002E247D"/>
    <w:rsid w:val="002E252D"/>
    <w:rsid w:val="002E2CE2"/>
    <w:rsid w:val="002E32F2"/>
    <w:rsid w:val="002E38E1"/>
    <w:rsid w:val="002E4AFB"/>
    <w:rsid w:val="002E4D73"/>
    <w:rsid w:val="002E544E"/>
    <w:rsid w:val="002E546F"/>
    <w:rsid w:val="002E57E9"/>
    <w:rsid w:val="002E5A61"/>
    <w:rsid w:val="002E5C7E"/>
    <w:rsid w:val="002E5D71"/>
    <w:rsid w:val="002E610F"/>
    <w:rsid w:val="002E67A5"/>
    <w:rsid w:val="002E6C4B"/>
    <w:rsid w:val="002E6EBE"/>
    <w:rsid w:val="002E71D6"/>
    <w:rsid w:val="002E7428"/>
    <w:rsid w:val="002E787D"/>
    <w:rsid w:val="002E7950"/>
    <w:rsid w:val="002E7AAE"/>
    <w:rsid w:val="002F0211"/>
    <w:rsid w:val="002F038F"/>
    <w:rsid w:val="002F131A"/>
    <w:rsid w:val="002F1897"/>
    <w:rsid w:val="002F1A18"/>
    <w:rsid w:val="002F1BF6"/>
    <w:rsid w:val="002F1BF9"/>
    <w:rsid w:val="002F1D7F"/>
    <w:rsid w:val="002F232E"/>
    <w:rsid w:val="002F23E6"/>
    <w:rsid w:val="002F25A3"/>
    <w:rsid w:val="002F26E4"/>
    <w:rsid w:val="002F26FC"/>
    <w:rsid w:val="002F28F0"/>
    <w:rsid w:val="002F2BC7"/>
    <w:rsid w:val="002F2CA7"/>
    <w:rsid w:val="002F38B2"/>
    <w:rsid w:val="002F3DB1"/>
    <w:rsid w:val="002F446A"/>
    <w:rsid w:val="002F448A"/>
    <w:rsid w:val="002F52F2"/>
    <w:rsid w:val="002F58F1"/>
    <w:rsid w:val="002F5C2F"/>
    <w:rsid w:val="002F6F0D"/>
    <w:rsid w:val="002F7057"/>
    <w:rsid w:val="002F767C"/>
    <w:rsid w:val="002F77CA"/>
    <w:rsid w:val="002F7A63"/>
    <w:rsid w:val="002F7BE8"/>
    <w:rsid w:val="003002CE"/>
    <w:rsid w:val="00300C74"/>
    <w:rsid w:val="00300DA3"/>
    <w:rsid w:val="00301C07"/>
    <w:rsid w:val="003021E7"/>
    <w:rsid w:val="00302409"/>
    <w:rsid w:val="0030252D"/>
    <w:rsid w:val="0030259D"/>
    <w:rsid w:val="00302C29"/>
    <w:rsid w:val="0030318C"/>
    <w:rsid w:val="0030438B"/>
    <w:rsid w:val="00304855"/>
    <w:rsid w:val="003048B5"/>
    <w:rsid w:val="00304E24"/>
    <w:rsid w:val="003056F3"/>
    <w:rsid w:val="003056FF"/>
    <w:rsid w:val="003057D4"/>
    <w:rsid w:val="00305809"/>
    <w:rsid w:val="00305B0B"/>
    <w:rsid w:val="00306298"/>
    <w:rsid w:val="003063A4"/>
    <w:rsid w:val="00306CF7"/>
    <w:rsid w:val="00306DCE"/>
    <w:rsid w:val="0030707D"/>
    <w:rsid w:val="0030732E"/>
    <w:rsid w:val="00310594"/>
    <w:rsid w:val="0031156A"/>
    <w:rsid w:val="0031186F"/>
    <w:rsid w:val="00311A05"/>
    <w:rsid w:val="0031213B"/>
    <w:rsid w:val="00312869"/>
    <w:rsid w:val="00312DFA"/>
    <w:rsid w:val="003131BA"/>
    <w:rsid w:val="00313259"/>
    <w:rsid w:val="00313566"/>
    <w:rsid w:val="00313DCD"/>
    <w:rsid w:val="00313E37"/>
    <w:rsid w:val="00313ED3"/>
    <w:rsid w:val="00314265"/>
    <w:rsid w:val="00314271"/>
    <w:rsid w:val="0031456D"/>
    <w:rsid w:val="003145F1"/>
    <w:rsid w:val="0031558D"/>
    <w:rsid w:val="00315A8C"/>
    <w:rsid w:val="00315DEE"/>
    <w:rsid w:val="00315F48"/>
    <w:rsid w:val="0031685B"/>
    <w:rsid w:val="003168CE"/>
    <w:rsid w:val="00316E1C"/>
    <w:rsid w:val="00316F84"/>
    <w:rsid w:val="003171C4"/>
    <w:rsid w:val="0031725F"/>
    <w:rsid w:val="0032021C"/>
    <w:rsid w:val="00320721"/>
    <w:rsid w:val="00320E9A"/>
    <w:rsid w:val="00320F5F"/>
    <w:rsid w:val="00321632"/>
    <w:rsid w:val="003225E0"/>
    <w:rsid w:val="00322710"/>
    <w:rsid w:val="0032273A"/>
    <w:rsid w:val="003227FD"/>
    <w:rsid w:val="0032297D"/>
    <w:rsid w:val="00323490"/>
    <w:rsid w:val="0032383B"/>
    <w:rsid w:val="00323968"/>
    <w:rsid w:val="00323A2A"/>
    <w:rsid w:val="00323CDA"/>
    <w:rsid w:val="00323DE2"/>
    <w:rsid w:val="00323EB1"/>
    <w:rsid w:val="00324126"/>
    <w:rsid w:val="003242D4"/>
    <w:rsid w:val="003243C9"/>
    <w:rsid w:val="00324410"/>
    <w:rsid w:val="003247C5"/>
    <w:rsid w:val="00324DE0"/>
    <w:rsid w:val="003250CE"/>
    <w:rsid w:val="00325504"/>
    <w:rsid w:val="00325633"/>
    <w:rsid w:val="003259A0"/>
    <w:rsid w:val="003262C7"/>
    <w:rsid w:val="0032637A"/>
    <w:rsid w:val="00326A42"/>
    <w:rsid w:val="00326C99"/>
    <w:rsid w:val="00327241"/>
    <w:rsid w:val="0032736B"/>
    <w:rsid w:val="0033020E"/>
    <w:rsid w:val="003316B8"/>
    <w:rsid w:val="0033192C"/>
    <w:rsid w:val="00331A8F"/>
    <w:rsid w:val="003326A5"/>
    <w:rsid w:val="003329C6"/>
    <w:rsid w:val="00332E3C"/>
    <w:rsid w:val="003335EA"/>
    <w:rsid w:val="00333718"/>
    <w:rsid w:val="00333BFA"/>
    <w:rsid w:val="003341C3"/>
    <w:rsid w:val="0033446A"/>
    <w:rsid w:val="00334AE7"/>
    <w:rsid w:val="00334E09"/>
    <w:rsid w:val="003356BC"/>
    <w:rsid w:val="00335F00"/>
    <w:rsid w:val="00336610"/>
    <w:rsid w:val="00336A05"/>
    <w:rsid w:val="00336EAD"/>
    <w:rsid w:val="00337C32"/>
    <w:rsid w:val="00340196"/>
    <w:rsid w:val="003401C4"/>
    <w:rsid w:val="003409D4"/>
    <w:rsid w:val="0034172A"/>
    <w:rsid w:val="00342029"/>
    <w:rsid w:val="003428AB"/>
    <w:rsid w:val="00342C25"/>
    <w:rsid w:val="00343188"/>
    <w:rsid w:val="003433AA"/>
    <w:rsid w:val="003437CA"/>
    <w:rsid w:val="00343AF7"/>
    <w:rsid w:val="003441FC"/>
    <w:rsid w:val="00344A61"/>
    <w:rsid w:val="00344B57"/>
    <w:rsid w:val="00344E4C"/>
    <w:rsid w:val="00345472"/>
    <w:rsid w:val="003464B2"/>
    <w:rsid w:val="00346AB2"/>
    <w:rsid w:val="0034707B"/>
    <w:rsid w:val="003472B7"/>
    <w:rsid w:val="003477D2"/>
    <w:rsid w:val="00347F5B"/>
    <w:rsid w:val="003506AD"/>
    <w:rsid w:val="0035105A"/>
    <w:rsid w:val="00352054"/>
    <w:rsid w:val="003520D9"/>
    <w:rsid w:val="003524FF"/>
    <w:rsid w:val="00352858"/>
    <w:rsid w:val="00352B84"/>
    <w:rsid w:val="00353B5E"/>
    <w:rsid w:val="00355329"/>
    <w:rsid w:val="00355724"/>
    <w:rsid w:val="003558BD"/>
    <w:rsid w:val="00355A02"/>
    <w:rsid w:val="00355CAE"/>
    <w:rsid w:val="00356502"/>
    <w:rsid w:val="0035672B"/>
    <w:rsid w:val="003569AB"/>
    <w:rsid w:val="00356BC5"/>
    <w:rsid w:val="00357666"/>
    <w:rsid w:val="00357B3D"/>
    <w:rsid w:val="00360218"/>
    <w:rsid w:val="00360260"/>
    <w:rsid w:val="00360785"/>
    <w:rsid w:val="0036143D"/>
    <w:rsid w:val="003615C7"/>
    <w:rsid w:val="00361829"/>
    <w:rsid w:val="0036224F"/>
    <w:rsid w:val="0036225F"/>
    <w:rsid w:val="003628F2"/>
    <w:rsid w:val="00362917"/>
    <w:rsid w:val="00362B20"/>
    <w:rsid w:val="003630C1"/>
    <w:rsid w:val="00364294"/>
    <w:rsid w:val="003656A7"/>
    <w:rsid w:val="00365D69"/>
    <w:rsid w:val="00366D2B"/>
    <w:rsid w:val="00366ECE"/>
    <w:rsid w:val="003674EB"/>
    <w:rsid w:val="00367BE7"/>
    <w:rsid w:val="0037036F"/>
    <w:rsid w:val="00370457"/>
    <w:rsid w:val="0037081D"/>
    <w:rsid w:val="003710DB"/>
    <w:rsid w:val="003711F4"/>
    <w:rsid w:val="003726EF"/>
    <w:rsid w:val="00372735"/>
    <w:rsid w:val="00372C2E"/>
    <w:rsid w:val="003730C6"/>
    <w:rsid w:val="00373106"/>
    <w:rsid w:val="003741DF"/>
    <w:rsid w:val="00374467"/>
    <w:rsid w:val="00374744"/>
    <w:rsid w:val="003753DF"/>
    <w:rsid w:val="003757E6"/>
    <w:rsid w:val="003761A6"/>
    <w:rsid w:val="0037631D"/>
    <w:rsid w:val="0037654E"/>
    <w:rsid w:val="00376605"/>
    <w:rsid w:val="003766DE"/>
    <w:rsid w:val="00376AF2"/>
    <w:rsid w:val="00376C2D"/>
    <w:rsid w:val="00376E93"/>
    <w:rsid w:val="00376FBE"/>
    <w:rsid w:val="0037789F"/>
    <w:rsid w:val="003801EF"/>
    <w:rsid w:val="003804D7"/>
    <w:rsid w:val="0038079F"/>
    <w:rsid w:val="00380D79"/>
    <w:rsid w:val="003821C1"/>
    <w:rsid w:val="0038300F"/>
    <w:rsid w:val="00383247"/>
    <w:rsid w:val="00383A15"/>
    <w:rsid w:val="00383D4F"/>
    <w:rsid w:val="00384183"/>
    <w:rsid w:val="0038466A"/>
    <w:rsid w:val="00384B10"/>
    <w:rsid w:val="00384ED4"/>
    <w:rsid w:val="00385468"/>
    <w:rsid w:val="003855C1"/>
    <w:rsid w:val="00385822"/>
    <w:rsid w:val="003863E6"/>
    <w:rsid w:val="003869DF"/>
    <w:rsid w:val="00386AE4"/>
    <w:rsid w:val="00387C9C"/>
    <w:rsid w:val="0039073C"/>
    <w:rsid w:val="003908B2"/>
    <w:rsid w:val="003908F0"/>
    <w:rsid w:val="00390AD6"/>
    <w:rsid w:val="00390EF2"/>
    <w:rsid w:val="00391A2F"/>
    <w:rsid w:val="00391E6E"/>
    <w:rsid w:val="00392B85"/>
    <w:rsid w:val="0039353B"/>
    <w:rsid w:val="00393D01"/>
    <w:rsid w:val="00394083"/>
    <w:rsid w:val="0039419C"/>
    <w:rsid w:val="00394586"/>
    <w:rsid w:val="0039492F"/>
    <w:rsid w:val="00394A3D"/>
    <w:rsid w:val="00395183"/>
    <w:rsid w:val="0039574A"/>
    <w:rsid w:val="003957F6"/>
    <w:rsid w:val="003966F4"/>
    <w:rsid w:val="0039690A"/>
    <w:rsid w:val="00396B76"/>
    <w:rsid w:val="00396E57"/>
    <w:rsid w:val="00397168"/>
    <w:rsid w:val="00397346"/>
    <w:rsid w:val="00397553"/>
    <w:rsid w:val="00397DC5"/>
    <w:rsid w:val="00397FCF"/>
    <w:rsid w:val="003A0422"/>
    <w:rsid w:val="003A04C2"/>
    <w:rsid w:val="003A0EAB"/>
    <w:rsid w:val="003A1647"/>
    <w:rsid w:val="003A1922"/>
    <w:rsid w:val="003A1A7F"/>
    <w:rsid w:val="003A1EC3"/>
    <w:rsid w:val="003A1F5D"/>
    <w:rsid w:val="003A276B"/>
    <w:rsid w:val="003A2825"/>
    <w:rsid w:val="003A2B2F"/>
    <w:rsid w:val="003A2C63"/>
    <w:rsid w:val="003A3033"/>
    <w:rsid w:val="003A35E1"/>
    <w:rsid w:val="003A3DB6"/>
    <w:rsid w:val="003A44DE"/>
    <w:rsid w:val="003A4E5A"/>
    <w:rsid w:val="003A59A3"/>
    <w:rsid w:val="003A6374"/>
    <w:rsid w:val="003A70CC"/>
    <w:rsid w:val="003A7749"/>
    <w:rsid w:val="003B026B"/>
    <w:rsid w:val="003B03A0"/>
    <w:rsid w:val="003B04BC"/>
    <w:rsid w:val="003B0625"/>
    <w:rsid w:val="003B0A42"/>
    <w:rsid w:val="003B0F6D"/>
    <w:rsid w:val="003B16C9"/>
    <w:rsid w:val="003B1FCE"/>
    <w:rsid w:val="003B2274"/>
    <w:rsid w:val="003B258B"/>
    <w:rsid w:val="003B286A"/>
    <w:rsid w:val="003B2910"/>
    <w:rsid w:val="003B2ABE"/>
    <w:rsid w:val="003B2E80"/>
    <w:rsid w:val="003B2FC0"/>
    <w:rsid w:val="003B345A"/>
    <w:rsid w:val="003B34F6"/>
    <w:rsid w:val="003B3CE0"/>
    <w:rsid w:val="003B4261"/>
    <w:rsid w:val="003B43E1"/>
    <w:rsid w:val="003B48C6"/>
    <w:rsid w:val="003B48DC"/>
    <w:rsid w:val="003B499B"/>
    <w:rsid w:val="003B50E4"/>
    <w:rsid w:val="003B50EC"/>
    <w:rsid w:val="003B5476"/>
    <w:rsid w:val="003B5790"/>
    <w:rsid w:val="003B5EB3"/>
    <w:rsid w:val="003B5F6E"/>
    <w:rsid w:val="003B695C"/>
    <w:rsid w:val="003B6C0F"/>
    <w:rsid w:val="003B6C33"/>
    <w:rsid w:val="003B707F"/>
    <w:rsid w:val="003B7FB5"/>
    <w:rsid w:val="003C0B4B"/>
    <w:rsid w:val="003C0DF6"/>
    <w:rsid w:val="003C0EAD"/>
    <w:rsid w:val="003C119C"/>
    <w:rsid w:val="003C13DB"/>
    <w:rsid w:val="003C16D1"/>
    <w:rsid w:val="003C1F8F"/>
    <w:rsid w:val="003C23AA"/>
    <w:rsid w:val="003C2B29"/>
    <w:rsid w:val="003C2E18"/>
    <w:rsid w:val="003C305E"/>
    <w:rsid w:val="003C360F"/>
    <w:rsid w:val="003C3982"/>
    <w:rsid w:val="003C3C12"/>
    <w:rsid w:val="003C445D"/>
    <w:rsid w:val="003C4A38"/>
    <w:rsid w:val="003C57F2"/>
    <w:rsid w:val="003C5F9E"/>
    <w:rsid w:val="003C5FAD"/>
    <w:rsid w:val="003C6BD3"/>
    <w:rsid w:val="003C6CB5"/>
    <w:rsid w:val="003C6F85"/>
    <w:rsid w:val="003C7D9E"/>
    <w:rsid w:val="003C7F2A"/>
    <w:rsid w:val="003D0676"/>
    <w:rsid w:val="003D0A97"/>
    <w:rsid w:val="003D2042"/>
    <w:rsid w:val="003D231F"/>
    <w:rsid w:val="003D29D5"/>
    <w:rsid w:val="003D30D6"/>
    <w:rsid w:val="003D38FD"/>
    <w:rsid w:val="003D3D25"/>
    <w:rsid w:val="003D3E10"/>
    <w:rsid w:val="003D4424"/>
    <w:rsid w:val="003D49B9"/>
    <w:rsid w:val="003D5091"/>
    <w:rsid w:val="003D53D8"/>
    <w:rsid w:val="003D5A0F"/>
    <w:rsid w:val="003D5D8B"/>
    <w:rsid w:val="003D6E1E"/>
    <w:rsid w:val="003D733B"/>
    <w:rsid w:val="003D79CE"/>
    <w:rsid w:val="003D7C29"/>
    <w:rsid w:val="003D7D85"/>
    <w:rsid w:val="003E0208"/>
    <w:rsid w:val="003E09D5"/>
    <w:rsid w:val="003E14D7"/>
    <w:rsid w:val="003E159B"/>
    <w:rsid w:val="003E1B54"/>
    <w:rsid w:val="003E1C61"/>
    <w:rsid w:val="003E2520"/>
    <w:rsid w:val="003E29C1"/>
    <w:rsid w:val="003E3366"/>
    <w:rsid w:val="003E3EFE"/>
    <w:rsid w:val="003E4844"/>
    <w:rsid w:val="003E4D78"/>
    <w:rsid w:val="003E547C"/>
    <w:rsid w:val="003E562A"/>
    <w:rsid w:val="003E5930"/>
    <w:rsid w:val="003E5AC5"/>
    <w:rsid w:val="003E5BF6"/>
    <w:rsid w:val="003E6A54"/>
    <w:rsid w:val="003E7040"/>
    <w:rsid w:val="003E718C"/>
    <w:rsid w:val="003E7722"/>
    <w:rsid w:val="003E7785"/>
    <w:rsid w:val="003E7BA5"/>
    <w:rsid w:val="003E7BF0"/>
    <w:rsid w:val="003E7DCC"/>
    <w:rsid w:val="003F0BED"/>
    <w:rsid w:val="003F0C3B"/>
    <w:rsid w:val="003F0C93"/>
    <w:rsid w:val="003F113B"/>
    <w:rsid w:val="003F1359"/>
    <w:rsid w:val="003F1AEF"/>
    <w:rsid w:val="003F1D08"/>
    <w:rsid w:val="003F22CF"/>
    <w:rsid w:val="003F235A"/>
    <w:rsid w:val="003F27D9"/>
    <w:rsid w:val="003F289A"/>
    <w:rsid w:val="003F2C3C"/>
    <w:rsid w:val="003F3579"/>
    <w:rsid w:val="003F4513"/>
    <w:rsid w:val="003F4B23"/>
    <w:rsid w:val="003F4F82"/>
    <w:rsid w:val="003F5A5A"/>
    <w:rsid w:val="003F5B63"/>
    <w:rsid w:val="003F6486"/>
    <w:rsid w:val="003F675D"/>
    <w:rsid w:val="003F6D49"/>
    <w:rsid w:val="003F71AA"/>
    <w:rsid w:val="003F7B49"/>
    <w:rsid w:val="003F7E65"/>
    <w:rsid w:val="0040009A"/>
    <w:rsid w:val="004003EB"/>
    <w:rsid w:val="004012DE"/>
    <w:rsid w:val="00401E9D"/>
    <w:rsid w:val="00402061"/>
    <w:rsid w:val="004024B3"/>
    <w:rsid w:val="00402614"/>
    <w:rsid w:val="0040329D"/>
    <w:rsid w:val="00404172"/>
    <w:rsid w:val="004049AA"/>
    <w:rsid w:val="00404CB7"/>
    <w:rsid w:val="00404DCD"/>
    <w:rsid w:val="00405A7F"/>
    <w:rsid w:val="00405D13"/>
    <w:rsid w:val="00406B60"/>
    <w:rsid w:val="00406D4B"/>
    <w:rsid w:val="004070B5"/>
    <w:rsid w:val="0040724A"/>
    <w:rsid w:val="0040733A"/>
    <w:rsid w:val="00407469"/>
    <w:rsid w:val="004078B4"/>
    <w:rsid w:val="0040794B"/>
    <w:rsid w:val="00407D9E"/>
    <w:rsid w:val="00407DCF"/>
    <w:rsid w:val="00407E11"/>
    <w:rsid w:val="00410B7F"/>
    <w:rsid w:val="004116A3"/>
    <w:rsid w:val="00412C33"/>
    <w:rsid w:val="00413596"/>
    <w:rsid w:val="004137F1"/>
    <w:rsid w:val="004138A8"/>
    <w:rsid w:val="00413AC6"/>
    <w:rsid w:val="00413B1A"/>
    <w:rsid w:val="0041400B"/>
    <w:rsid w:val="004145BF"/>
    <w:rsid w:val="004158CC"/>
    <w:rsid w:val="00415FB7"/>
    <w:rsid w:val="0041600A"/>
    <w:rsid w:val="00416192"/>
    <w:rsid w:val="0041677E"/>
    <w:rsid w:val="004169F2"/>
    <w:rsid w:val="00416D04"/>
    <w:rsid w:val="0041702F"/>
    <w:rsid w:val="00417645"/>
    <w:rsid w:val="00417969"/>
    <w:rsid w:val="00420451"/>
    <w:rsid w:val="00420928"/>
    <w:rsid w:val="004213FF"/>
    <w:rsid w:val="00421536"/>
    <w:rsid w:val="00422058"/>
    <w:rsid w:val="0042205E"/>
    <w:rsid w:val="004221AF"/>
    <w:rsid w:val="004222B2"/>
    <w:rsid w:val="00422D4D"/>
    <w:rsid w:val="004233E3"/>
    <w:rsid w:val="00423BAF"/>
    <w:rsid w:val="00423DBF"/>
    <w:rsid w:val="00424F52"/>
    <w:rsid w:val="00425079"/>
    <w:rsid w:val="00425725"/>
    <w:rsid w:val="0042610E"/>
    <w:rsid w:val="00426166"/>
    <w:rsid w:val="00426801"/>
    <w:rsid w:val="0042718B"/>
    <w:rsid w:val="004278C7"/>
    <w:rsid w:val="00427FC5"/>
    <w:rsid w:val="004310CF"/>
    <w:rsid w:val="0043138C"/>
    <w:rsid w:val="00431E63"/>
    <w:rsid w:val="00432346"/>
    <w:rsid w:val="00432544"/>
    <w:rsid w:val="00432554"/>
    <w:rsid w:val="004327F0"/>
    <w:rsid w:val="004331B4"/>
    <w:rsid w:val="00433277"/>
    <w:rsid w:val="00433358"/>
    <w:rsid w:val="0043393E"/>
    <w:rsid w:val="00434383"/>
    <w:rsid w:val="004378B1"/>
    <w:rsid w:val="00437F6A"/>
    <w:rsid w:val="00440098"/>
    <w:rsid w:val="004400FD"/>
    <w:rsid w:val="0044125D"/>
    <w:rsid w:val="004412FF"/>
    <w:rsid w:val="00441875"/>
    <w:rsid w:val="00441884"/>
    <w:rsid w:val="004425F0"/>
    <w:rsid w:val="00442A24"/>
    <w:rsid w:val="00442D75"/>
    <w:rsid w:val="00443160"/>
    <w:rsid w:val="00443282"/>
    <w:rsid w:val="004438C2"/>
    <w:rsid w:val="0044404C"/>
    <w:rsid w:val="004446A7"/>
    <w:rsid w:val="00444A2D"/>
    <w:rsid w:val="00445110"/>
    <w:rsid w:val="0044512B"/>
    <w:rsid w:val="004452C5"/>
    <w:rsid w:val="00445F62"/>
    <w:rsid w:val="00445F93"/>
    <w:rsid w:val="00445FDD"/>
    <w:rsid w:val="00446483"/>
    <w:rsid w:val="004466E0"/>
    <w:rsid w:val="00446768"/>
    <w:rsid w:val="004469E7"/>
    <w:rsid w:val="00446FB8"/>
    <w:rsid w:val="0044752D"/>
    <w:rsid w:val="004479A0"/>
    <w:rsid w:val="00447C49"/>
    <w:rsid w:val="004500AB"/>
    <w:rsid w:val="004505BA"/>
    <w:rsid w:val="0045065A"/>
    <w:rsid w:val="0045071A"/>
    <w:rsid w:val="00451FCA"/>
    <w:rsid w:val="00452FE5"/>
    <w:rsid w:val="004530B3"/>
    <w:rsid w:val="00453738"/>
    <w:rsid w:val="004538AE"/>
    <w:rsid w:val="004540A4"/>
    <w:rsid w:val="0045418B"/>
    <w:rsid w:val="004542EC"/>
    <w:rsid w:val="00454B5D"/>
    <w:rsid w:val="00455515"/>
    <w:rsid w:val="004556D2"/>
    <w:rsid w:val="00455E73"/>
    <w:rsid w:val="00455EBB"/>
    <w:rsid w:val="0045600B"/>
    <w:rsid w:val="004567A6"/>
    <w:rsid w:val="004569EA"/>
    <w:rsid w:val="00456CF0"/>
    <w:rsid w:val="004570CB"/>
    <w:rsid w:val="004572C2"/>
    <w:rsid w:val="0045753D"/>
    <w:rsid w:val="00457670"/>
    <w:rsid w:val="004576A0"/>
    <w:rsid w:val="00457E3F"/>
    <w:rsid w:val="00457EA1"/>
    <w:rsid w:val="00460261"/>
    <w:rsid w:val="00460829"/>
    <w:rsid w:val="00460EAD"/>
    <w:rsid w:val="00460F8B"/>
    <w:rsid w:val="004616F5"/>
    <w:rsid w:val="004618E8"/>
    <w:rsid w:val="00461E32"/>
    <w:rsid w:val="00462060"/>
    <w:rsid w:val="00462505"/>
    <w:rsid w:val="004628E7"/>
    <w:rsid w:val="00463488"/>
    <w:rsid w:val="00463E86"/>
    <w:rsid w:val="00463ECA"/>
    <w:rsid w:val="00464779"/>
    <w:rsid w:val="00464A3F"/>
    <w:rsid w:val="00464B13"/>
    <w:rsid w:val="00464CBD"/>
    <w:rsid w:val="00466356"/>
    <w:rsid w:val="00466C14"/>
    <w:rsid w:val="004670C1"/>
    <w:rsid w:val="0046758C"/>
    <w:rsid w:val="0046772D"/>
    <w:rsid w:val="00470615"/>
    <w:rsid w:val="004708DE"/>
    <w:rsid w:val="00470F13"/>
    <w:rsid w:val="0047143D"/>
    <w:rsid w:val="00471447"/>
    <w:rsid w:val="004716C0"/>
    <w:rsid w:val="00471854"/>
    <w:rsid w:val="00471C84"/>
    <w:rsid w:val="004727B8"/>
    <w:rsid w:val="00472C5A"/>
    <w:rsid w:val="00472D0D"/>
    <w:rsid w:val="00472DA2"/>
    <w:rsid w:val="00473AF7"/>
    <w:rsid w:val="00473AFD"/>
    <w:rsid w:val="00473E37"/>
    <w:rsid w:val="00473FCE"/>
    <w:rsid w:val="0047410D"/>
    <w:rsid w:val="00474182"/>
    <w:rsid w:val="0047445D"/>
    <w:rsid w:val="00475572"/>
    <w:rsid w:val="004755B4"/>
    <w:rsid w:val="004756C2"/>
    <w:rsid w:val="00476078"/>
    <w:rsid w:val="004760CD"/>
    <w:rsid w:val="004760E9"/>
    <w:rsid w:val="00476820"/>
    <w:rsid w:val="00476CFF"/>
    <w:rsid w:val="004771C9"/>
    <w:rsid w:val="00477712"/>
    <w:rsid w:val="004777C8"/>
    <w:rsid w:val="00477CE6"/>
    <w:rsid w:val="0048021D"/>
    <w:rsid w:val="0048060D"/>
    <w:rsid w:val="004806D3"/>
    <w:rsid w:val="004806DB"/>
    <w:rsid w:val="0048087A"/>
    <w:rsid w:val="004809E1"/>
    <w:rsid w:val="00480F82"/>
    <w:rsid w:val="00480FAB"/>
    <w:rsid w:val="00481303"/>
    <w:rsid w:val="0048144D"/>
    <w:rsid w:val="00482348"/>
    <w:rsid w:val="004823D6"/>
    <w:rsid w:val="0048240A"/>
    <w:rsid w:val="00482F05"/>
    <w:rsid w:val="00482F33"/>
    <w:rsid w:val="0048346B"/>
    <w:rsid w:val="004838D2"/>
    <w:rsid w:val="00483B33"/>
    <w:rsid w:val="0048477E"/>
    <w:rsid w:val="00485608"/>
    <w:rsid w:val="0048578D"/>
    <w:rsid w:val="00485BED"/>
    <w:rsid w:val="00486ECD"/>
    <w:rsid w:val="004870FD"/>
    <w:rsid w:val="004875F5"/>
    <w:rsid w:val="00487EE6"/>
    <w:rsid w:val="004901E0"/>
    <w:rsid w:val="004907E3"/>
    <w:rsid w:val="00490B45"/>
    <w:rsid w:val="00490DAB"/>
    <w:rsid w:val="0049117E"/>
    <w:rsid w:val="0049157D"/>
    <w:rsid w:val="00491E37"/>
    <w:rsid w:val="00492EE0"/>
    <w:rsid w:val="004930A0"/>
    <w:rsid w:val="00494781"/>
    <w:rsid w:val="00494979"/>
    <w:rsid w:val="00494BB6"/>
    <w:rsid w:val="00494E97"/>
    <w:rsid w:val="004950A4"/>
    <w:rsid w:val="00495478"/>
    <w:rsid w:val="00496035"/>
    <w:rsid w:val="00496671"/>
    <w:rsid w:val="004970D4"/>
    <w:rsid w:val="00497330"/>
    <w:rsid w:val="0049747C"/>
    <w:rsid w:val="004974CE"/>
    <w:rsid w:val="004A0299"/>
    <w:rsid w:val="004A02A6"/>
    <w:rsid w:val="004A1A69"/>
    <w:rsid w:val="004A1F02"/>
    <w:rsid w:val="004A23BC"/>
    <w:rsid w:val="004A295C"/>
    <w:rsid w:val="004A2B86"/>
    <w:rsid w:val="004A3112"/>
    <w:rsid w:val="004A3BC0"/>
    <w:rsid w:val="004A3C8D"/>
    <w:rsid w:val="004A3D89"/>
    <w:rsid w:val="004A4269"/>
    <w:rsid w:val="004A4FDF"/>
    <w:rsid w:val="004A5A58"/>
    <w:rsid w:val="004A6063"/>
    <w:rsid w:val="004A6554"/>
    <w:rsid w:val="004A6A53"/>
    <w:rsid w:val="004A6C52"/>
    <w:rsid w:val="004A6FE5"/>
    <w:rsid w:val="004A6FFF"/>
    <w:rsid w:val="004A7DB7"/>
    <w:rsid w:val="004A7F03"/>
    <w:rsid w:val="004B0EB3"/>
    <w:rsid w:val="004B1646"/>
    <w:rsid w:val="004B1791"/>
    <w:rsid w:val="004B2905"/>
    <w:rsid w:val="004B339D"/>
    <w:rsid w:val="004B38E0"/>
    <w:rsid w:val="004B3D7D"/>
    <w:rsid w:val="004B4DAC"/>
    <w:rsid w:val="004B5DE3"/>
    <w:rsid w:val="004B60C1"/>
    <w:rsid w:val="004B69A4"/>
    <w:rsid w:val="004B69D0"/>
    <w:rsid w:val="004B79A5"/>
    <w:rsid w:val="004B7ACC"/>
    <w:rsid w:val="004B7BEB"/>
    <w:rsid w:val="004C0431"/>
    <w:rsid w:val="004C0C11"/>
    <w:rsid w:val="004C0EC0"/>
    <w:rsid w:val="004C0FFE"/>
    <w:rsid w:val="004C1907"/>
    <w:rsid w:val="004C1F44"/>
    <w:rsid w:val="004C30E6"/>
    <w:rsid w:val="004C338B"/>
    <w:rsid w:val="004C3C20"/>
    <w:rsid w:val="004C42B4"/>
    <w:rsid w:val="004C42D7"/>
    <w:rsid w:val="004C47DD"/>
    <w:rsid w:val="004C4A56"/>
    <w:rsid w:val="004C52D4"/>
    <w:rsid w:val="004C5D04"/>
    <w:rsid w:val="004C67DC"/>
    <w:rsid w:val="004C7044"/>
    <w:rsid w:val="004C7228"/>
    <w:rsid w:val="004C75AF"/>
    <w:rsid w:val="004D0600"/>
    <w:rsid w:val="004D078D"/>
    <w:rsid w:val="004D0AC6"/>
    <w:rsid w:val="004D0BBB"/>
    <w:rsid w:val="004D0E6E"/>
    <w:rsid w:val="004D1159"/>
    <w:rsid w:val="004D2304"/>
    <w:rsid w:val="004D24DF"/>
    <w:rsid w:val="004D41CB"/>
    <w:rsid w:val="004D470F"/>
    <w:rsid w:val="004D4FB3"/>
    <w:rsid w:val="004D540D"/>
    <w:rsid w:val="004D5A38"/>
    <w:rsid w:val="004D5E64"/>
    <w:rsid w:val="004D6188"/>
    <w:rsid w:val="004D6947"/>
    <w:rsid w:val="004D6EAD"/>
    <w:rsid w:val="004D79C8"/>
    <w:rsid w:val="004D7D57"/>
    <w:rsid w:val="004D7E2E"/>
    <w:rsid w:val="004D7E74"/>
    <w:rsid w:val="004E0813"/>
    <w:rsid w:val="004E09F9"/>
    <w:rsid w:val="004E0F2A"/>
    <w:rsid w:val="004E121E"/>
    <w:rsid w:val="004E1695"/>
    <w:rsid w:val="004E3B63"/>
    <w:rsid w:val="004E3D68"/>
    <w:rsid w:val="004E48E1"/>
    <w:rsid w:val="004E5184"/>
    <w:rsid w:val="004E5245"/>
    <w:rsid w:val="004E5B90"/>
    <w:rsid w:val="004E615B"/>
    <w:rsid w:val="004E7050"/>
    <w:rsid w:val="004E7107"/>
    <w:rsid w:val="004E7DDB"/>
    <w:rsid w:val="004E7FE2"/>
    <w:rsid w:val="004F05D2"/>
    <w:rsid w:val="004F096F"/>
    <w:rsid w:val="004F17C5"/>
    <w:rsid w:val="004F1804"/>
    <w:rsid w:val="004F1950"/>
    <w:rsid w:val="004F1BDE"/>
    <w:rsid w:val="004F2961"/>
    <w:rsid w:val="004F2B4B"/>
    <w:rsid w:val="004F30A2"/>
    <w:rsid w:val="004F3116"/>
    <w:rsid w:val="004F3356"/>
    <w:rsid w:val="004F3668"/>
    <w:rsid w:val="004F37ED"/>
    <w:rsid w:val="004F4DA9"/>
    <w:rsid w:val="004F5B4F"/>
    <w:rsid w:val="004F5C21"/>
    <w:rsid w:val="004F60CB"/>
    <w:rsid w:val="004F64D1"/>
    <w:rsid w:val="004F66FF"/>
    <w:rsid w:val="004F6B12"/>
    <w:rsid w:val="004F732D"/>
    <w:rsid w:val="005009B7"/>
    <w:rsid w:val="00500EC6"/>
    <w:rsid w:val="00502499"/>
    <w:rsid w:val="0050271B"/>
    <w:rsid w:val="00503205"/>
    <w:rsid w:val="00503A82"/>
    <w:rsid w:val="00503BF0"/>
    <w:rsid w:val="00504079"/>
    <w:rsid w:val="005042B7"/>
    <w:rsid w:val="00504B9C"/>
    <w:rsid w:val="0050509C"/>
    <w:rsid w:val="00505336"/>
    <w:rsid w:val="00505783"/>
    <w:rsid w:val="00505B86"/>
    <w:rsid w:val="005066A0"/>
    <w:rsid w:val="005067CC"/>
    <w:rsid w:val="00506EC9"/>
    <w:rsid w:val="00507145"/>
    <w:rsid w:val="005075CA"/>
    <w:rsid w:val="005077AB"/>
    <w:rsid w:val="005079DF"/>
    <w:rsid w:val="0051052A"/>
    <w:rsid w:val="0051087A"/>
    <w:rsid w:val="00510B91"/>
    <w:rsid w:val="00510B97"/>
    <w:rsid w:val="00510C91"/>
    <w:rsid w:val="00510EFC"/>
    <w:rsid w:val="00511614"/>
    <w:rsid w:val="00511C74"/>
    <w:rsid w:val="00511D00"/>
    <w:rsid w:val="00511D69"/>
    <w:rsid w:val="005126A5"/>
    <w:rsid w:val="00512E5F"/>
    <w:rsid w:val="00512FAE"/>
    <w:rsid w:val="005135BC"/>
    <w:rsid w:val="005135FA"/>
    <w:rsid w:val="00513CD5"/>
    <w:rsid w:val="00514312"/>
    <w:rsid w:val="00514377"/>
    <w:rsid w:val="0051443E"/>
    <w:rsid w:val="00515ADB"/>
    <w:rsid w:val="00516A96"/>
    <w:rsid w:val="005170F9"/>
    <w:rsid w:val="00517E58"/>
    <w:rsid w:val="005210F8"/>
    <w:rsid w:val="00521AF1"/>
    <w:rsid w:val="00521B32"/>
    <w:rsid w:val="00522508"/>
    <w:rsid w:val="00522AA1"/>
    <w:rsid w:val="0052369A"/>
    <w:rsid w:val="00523860"/>
    <w:rsid w:val="00523938"/>
    <w:rsid w:val="005239BA"/>
    <w:rsid w:val="00523B60"/>
    <w:rsid w:val="005243CD"/>
    <w:rsid w:val="00524434"/>
    <w:rsid w:val="005248F8"/>
    <w:rsid w:val="00524A69"/>
    <w:rsid w:val="00524B3E"/>
    <w:rsid w:val="00524B8B"/>
    <w:rsid w:val="00524EB7"/>
    <w:rsid w:val="00526D94"/>
    <w:rsid w:val="00526E39"/>
    <w:rsid w:val="005272BB"/>
    <w:rsid w:val="0052735E"/>
    <w:rsid w:val="00527AF4"/>
    <w:rsid w:val="00527B7C"/>
    <w:rsid w:val="00527D16"/>
    <w:rsid w:val="005304D9"/>
    <w:rsid w:val="005308FB"/>
    <w:rsid w:val="00530E53"/>
    <w:rsid w:val="005313BB"/>
    <w:rsid w:val="00531D7B"/>
    <w:rsid w:val="00532096"/>
    <w:rsid w:val="005320EB"/>
    <w:rsid w:val="00532659"/>
    <w:rsid w:val="005327BB"/>
    <w:rsid w:val="00533886"/>
    <w:rsid w:val="00533C4A"/>
    <w:rsid w:val="0053444E"/>
    <w:rsid w:val="00534DC1"/>
    <w:rsid w:val="00534E79"/>
    <w:rsid w:val="00534E85"/>
    <w:rsid w:val="005351C4"/>
    <w:rsid w:val="005353A7"/>
    <w:rsid w:val="005354A7"/>
    <w:rsid w:val="00536013"/>
    <w:rsid w:val="00536824"/>
    <w:rsid w:val="00536EEF"/>
    <w:rsid w:val="00537011"/>
    <w:rsid w:val="0053705E"/>
    <w:rsid w:val="00537244"/>
    <w:rsid w:val="00537282"/>
    <w:rsid w:val="00537662"/>
    <w:rsid w:val="005402E2"/>
    <w:rsid w:val="00540413"/>
    <w:rsid w:val="0054064B"/>
    <w:rsid w:val="0054075A"/>
    <w:rsid w:val="00540773"/>
    <w:rsid w:val="005412DF"/>
    <w:rsid w:val="00541C77"/>
    <w:rsid w:val="00541FDB"/>
    <w:rsid w:val="00542167"/>
    <w:rsid w:val="005424EB"/>
    <w:rsid w:val="00542511"/>
    <w:rsid w:val="00543128"/>
    <w:rsid w:val="0054319D"/>
    <w:rsid w:val="0054333C"/>
    <w:rsid w:val="0054357F"/>
    <w:rsid w:val="0054363D"/>
    <w:rsid w:val="00543906"/>
    <w:rsid w:val="0054399B"/>
    <w:rsid w:val="00543A47"/>
    <w:rsid w:val="00543D3F"/>
    <w:rsid w:val="005443E6"/>
    <w:rsid w:val="005446A4"/>
    <w:rsid w:val="00544CEF"/>
    <w:rsid w:val="005451B7"/>
    <w:rsid w:val="00545439"/>
    <w:rsid w:val="005465A2"/>
    <w:rsid w:val="00547387"/>
    <w:rsid w:val="00547AC7"/>
    <w:rsid w:val="005500B0"/>
    <w:rsid w:val="00550603"/>
    <w:rsid w:val="0055065A"/>
    <w:rsid w:val="0055072A"/>
    <w:rsid w:val="00550BC8"/>
    <w:rsid w:val="0055114E"/>
    <w:rsid w:val="005511E7"/>
    <w:rsid w:val="00551FEB"/>
    <w:rsid w:val="005521B6"/>
    <w:rsid w:val="00552CE2"/>
    <w:rsid w:val="005531BE"/>
    <w:rsid w:val="005532B8"/>
    <w:rsid w:val="00553EDB"/>
    <w:rsid w:val="00554061"/>
    <w:rsid w:val="005546D7"/>
    <w:rsid w:val="00554792"/>
    <w:rsid w:val="005549E3"/>
    <w:rsid w:val="00554B8A"/>
    <w:rsid w:val="00555BB8"/>
    <w:rsid w:val="00555D80"/>
    <w:rsid w:val="005566E0"/>
    <w:rsid w:val="00556D41"/>
    <w:rsid w:val="00557163"/>
    <w:rsid w:val="005577DA"/>
    <w:rsid w:val="00557F84"/>
    <w:rsid w:val="0056069D"/>
    <w:rsid w:val="005611E6"/>
    <w:rsid w:val="00561488"/>
    <w:rsid w:val="00561BD8"/>
    <w:rsid w:val="00561F99"/>
    <w:rsid w:val="0056205F"/>
    <w:rsid w:val="0056216B"/>
    <w:rsid w:val="005629A6"/>
    <w:rsid w:val="005633F9"/>
    <w:rsid w:val="0056376E"/>
    <w:rsid w:val="00563A38"/>
    <w:rsid w:val="00563E6C"/>
    <w:rsid w:val="0056432A"/>
    <w:rsid w:val="00564816"/>
    <w:rsid w:val="00564947"/>
    <w:rsid w:val="00564B06"/>
    <w:rsid w:val="00565282"/>
    <w:rsid w:val="00565DC3"/>
    <w:rsid w:val="00566084"/>
    <w:rsid w:val="0056612A"/>
    <w:rsid w:val="005664F0"/>
    <w:rsid w:val="00566D12"/>
    <w:rsid w:val="00566E81"/>
    <w:rsid w:val="00566F51"/>
    <w:rsid w:val="005710B3"/>
    <w:rsid w:val="0057139C"/>
    <w:rsid w:val="00571821"/>
    <w:rsid w:val="00571B00"/>
    <w:rsid w:val="005725CF"/>
    <w:rsid w:val="0057282B"/>
    <w:rsid w:val="00572917"/>
    <w:rsid w:val="00572BC0"/>
    <w:rsid w:val="00572EB8"/>
    <w:rsid w:val="00573248"/>
    <w:rsid w:val="00573290"/>
    <w:rsid w:val="0057350C"/>
    <w:rsid w:val="0057379C"/>
    <w:rsid w:val="00573B12"/>
    <w:rsid w:val="00573FF7"/>
    <w:rsid w:val="00574492"/>
    <w:rsid w:val="005744E7"/>
    <w:rsid w:val="00574564"/>
    <w:rsid w:val="0057477A"/>
    <w:rsid w:val="00574CEC"/>
    <w:rsid w:val="00574DF3"/>
    <w:rsid w:val="005752E0"/>
    <w:rsid w:val="00575673"/>
    <w:rsid w:val="00575DCC"/>
    <w:rsid w:val="00576101"/>
    <w:rsid w:val="00576399"/>
    <w:rsid w:val="005766F9"/>
    <w:rsid w:val="00576D38"/>
    <w:rsid w:val="00576FD1"/>
    <w:rsid w:val="00577265"/>
    <w:rsid w:val="00577EE6"/>
    <w:rsid w:val="00580817"/>
    <w:rsid w:val="00581831"/>
    <w:rsid w:val="00582025"/>
    <w:rsid w:val="00582429"/>
    <w:rsid w:val="005824C6"/>
    <w:rsid w:val="005830CA"/>
    <w:rsid w:val="0058344B"/>
    <w:rsid w:val="005834CD"/>
    <w:rsid w:val="005835F5"/>
    <w:rsid w:val="0058431F"/>
    <w:rsid w:val="00584881"/>
    <w:rsid w:val="00584884"/>
    <w:rsid w:val="00584A9A"/>
    <w:rsid w:val="00584BD3"/>
    <w:rsid w:val="00585094"/>
    <w:rsid w:val="00585DAD"/>
    <w:rsid w:val="00585DC2"/>
    <w:rsid w:val="0058637A"/>
    <w:rsid w:val="00586D42"/>
    <w:rsid w:val="00587CD5"/>
    <w:rsid w:val="0059062B"/>
    <w:rsid w:val="00591BAF"/>
    <w:rsid w:val="0059202B"/>
    <w:rsid w:val="00593798"/>
    <w:rsid w:val="00593B1B"/>
    <w:rsid w:val="00593B5C"/>
    <w:rsid w:val="00593C75"/>
    <w:rsid w:val="005942C3"/>
    <w:rsid w:val="00594C82"/>
    <w:rsid w:val="0059576B"/>
    <w:rsid w:val="005960F4"/>
    <w:rsid w:val="005964D2"/>
    <w:rsid w:val="005966FA"/>
    <w:rsid w:val="00596729"/>
    <w:rsid w:val="00597571"/>
    <w:rsid w:val="005977C9"/>
    <w:rsid w:val="00597CF3"/>
    <w:rsid w:val="00597CFE"/>
    <w:rsid w:val="00597F4F"/>
    <w:rsid w:val="005A07AB"/>
    <w:rsid w:val="005A1DAB"/>
    <w:rsid w:val="005A2337"/>
    <w:rsid w:val="005A280C"/>
    <w:rsid w:val="005A3536"/>
    <w:rsid w:val="005A3B4F"/>
    <w:rsid w:val="005A4813"/>
    <w:rsid w:val="005A4F3C"/>
    <w:rsid w:val="005A4FB3"/>
    <w:rsid w:val="005A55D8"/>
    <w:rsid w:val="005A5D9E"/>
    <w:rsid w:val="005A5FD3"/>
    <w:rsid w:val="005A7B18"/>
    <w:rsid w:val="005A7C7F"/>
    <w:rsid w:val="005B0285"/>
    <w:rsid w:val="005B06F5"/>
    <w:rsid w:val="005B08F6"/>
    <w:rsid w:val="005B1C28"/>
    <w:rsid w:val="005B23ED"/>
    <w:rsid w:val="005B23F4"/>
    <w:rsid w:val="005B2986"/>
    <w:rsid w:val="005B2C53"/>
    <w:rsid w:val="005B32B9"/>
    <w:rsid w:val="005B33D0"/>
    <w:rsid w:val="005B3C2B"/>
    <w:rsid w:val="005B3C55"/>
    <w:rsid w:val="005B442A"/>
    <w:rsid w:val="005B5117"/>
    <w:rsid w:val="005B589F"/>
    <w:rsid w:val="005B5B91"/>
    <w:rsid w:val="005B5FE2"/>
    <w:rsid w:val="005B645A"/>
    <w:rsid w:val="005B7072"/>
    <w:rsid w:val="005B7079"/>
    <w:rsid w:val="005B7404"/>
    <w:rsid w:val="005C034A"/>
    <w:rsid w:val="005C1DD3"/>
    <w:rsid w:val="005C1F9D"/>
    <w:rsid w:val="005C2856"/>
    <w:rsid w:val="005C291F"/>
    <w:rsid w:val="005C2F95"/>
    <w:rsid w:val="005C2FDB"/>
    <w:rsid w:val="005C39E3"/>
    <w:rsid w:val="005C45CC"/>
    <w:rsid w:val="005C48A0"/>
    <w:rsid w:val="005C4DB3"/>
    <w:rsid w:val="005C5163"/>
    <w:rsid w:val="005C5592"/>
    <w:rsid w:val="005C5A69"/>
    <w:rsid w:val="005C67C5"/>
    <w:rsid w:val="005C71AF"/>
    <w:rsid w:val="005C7FBD"/>
    <w:rsid w:val="005D0699"/>
    <w:rsid w:val="005D09CB"/>
    <w:rsid w:val="005D1049"/>
    <w:rsid w:val="005D12C8"/>
    <w:rsid w:val="005D1EFB"/>
    <w:rsid w:val="005D205B"/>
    <w:rsid w:val="005D2116"/>
    <w:rsid w:val="005D2D1A"/>
    <w:rsid w:val="005D30DB"/>
    <w:rsid w:val="005D4503"/>
    <w:rsid w:val="005D47FF"/>
    <w:rsid w:val="005D4C37"/>
    <w:rsid w:val="005D52A6"/>
    <w:rsid w:val="005D52C3"/>
    <w:rsid w:val="005D62A9"/>
    <w:rsid w:val="005D74B4"/>
    <w:rsid w:val="005D794A"/>
    <w:rsid w:val="005E028D"/>
    <w:rsid w:val="005E04E1"/>
    <w:rsid w:val="005E206D"/>
    <w:rsid w:val="005E21B9"/>
    <w:rsid w:val="005E258F"/>
    <w:rsid w:val="005E2CDA"/>
    <w:rsid w:val="005E3B63"/>
    <w:rsid w:val="005E3C9B"/>
    <w:rsid w:val="005E3D35"/>
    <w:rsid w:val="005E3E2F"/>
    <w:rsid w:val="005E4301"/>
    <w:rsid w:val="005E49D6"/>
    <w:rsid w:val="005E4CB0"/>
    <w:rsid w:val="005E4CCD"/>
    <w:rsid w:val="005E4E6F"/>
    <w:rsid w:val="005E4F75"/>
    <w:rsid w:val="005E50F5"/>
    <w:rsid w:val="005E57E5"/>
    <w:rsid w:val="005E5803"/>
    <w:rsid w:val="005E5A35"/>
    <w:rsid w:val="005E5E69"/>
    <w:rsid w:val="005E60F3"/>
    <w:rsid w:val="005E6497"/>
    <w:rsid w:val="005E6B1C"/>
    <w:rsid w:val="005E75D0"/>
    <w:rsid w:val="005F005D"/>
    <w:rsid w:val="005F015E"/>
    <w:rsid w:val="005F1147"/>
    <w:rsid w:val="005F1336"/>
    <w:rsid w:val="005F1F28"/>
    <w:rsid w:val="005F2431"/>
    <w:rsid w:val="005F2B0E"/>
    <w:rsid w:val="005F2B44"/>
    <w:rsid w:val="005F2C1E"/>
    <w:rsid w:val="005F3734"/>
    <w:rsid w:val="005F3C65"/>
    <w:rsid w:val="005F4603"/>
    <w:rsid w:val="005F47D7"/>
    <w:rsid w:val="005F4A2C"/>
    <w:rsid w:val="005F4A63"/>
    <w:rsid w:val="005F54D1"/>
    <w:rsid w:val="005F54D9"/>
    <w:rsid w:val="005F595A"/>
    <w:rsid w:val="005F59C3"/>
    <w:rsid w:val="005F5B23"/>
    <w:rsid w:val="005F5C43"/>
    <w:rsid w:val="005F5E19"/>
    <w:rsid w:val="005F626E"/>
    <w:rsid w:val="005F67C6"/>
    <w:rsid w:val="005F6A19"/>
    <w:rsid w:val="005F7145"/>
    <w:rsid w:val="005F7477"/>
    <w:rsid w:val="005F775D"/>
    <w:rsid w:val="005F7982"/>
    <w:rsid w:val="005F7A22"/>
    <w:rsid w:val="005F7D54"/>
    <w:rsid w:val="00600093"/>
    <w:rsid w:val="00601394"/>
    <w:rsid w:val="00601943"/>
    <w:rsid w:val="00601EBA"/>
    <w:rsid w:val="0060274B"/>
    <w:rsid w:val="00602884"/>
    <w:rsid w:val="006028A9"/>
    <w:rsid w:val="00602DF3"/>
    <w:rsid w:val="00602F2B"/>
    <w:rsid w:val="00603F1A"/>
    <w:rsid w:val="00604A7F"/>
    <w:rsid w:val="00604D35"/>
    <w:rsid w:val="006060C8"/>
    <w:rsid w:val="006061ED"/>
    <w:rsid w:val="00606300"/>
    <w:rsid w:val="00606653"/>
    <w:rsid w:val="00606F39"/>
    <w:rsid w:val="0060709C"/>
    <w:rsid w:val="00610149"/>
    <w:rsid w:val="00610C54"/>
    <w:rsid w:val="00611252"/>
    <w:rsid w:val="00611472"/>
    <w:rsid w:val="006114CF"/>
    <w:rsid w:val="006119CB"/>
    <w:rsid w:val="006119E2"/>
    <w:rsid w:val="00612105"/>
    <w:rsid w:val="006127AC"/>
    <w:rsid w:val="006130A6"/>
    <w:rsid w:val="006134F5"/>
    <w:rsid w:val="00613636"/>
    <w:rsid w:val="00613D1E"/>
    <w:rsid w:val="00613F13"/>
    <w:rsid w:val="0061519B"/>
    <w:rsid w:val="006158CC"/>
    <w:rsid w:val="00615F7A"/>
    <w:rsid w:val="00616377"/>
    <w:rsid w:val="0061645B"/>
    <w:rsid w:val="006164F2"/>
    <w:rsid w:val="00616AAE"/>
    <w:rsid w:val="00617267"/>
    <w:rsid w:val="006172F7"/>
    <w:rsid w:val="00617366"/>
    <w:rsid w:val="00617B13"/>
    <w:rsid w:val="00617D58"/>
    <w:rsid w:val="00620D72"/>
    <w:rsid w:val="00620FD1"/>
    <w:rsid w:val="006216B5"/>
    <w:rsid w:val="0062187E"/>
    <w:rsid w:val="00621AF0"/>
    <w:rsid w:val="00621B5A"/>
    <w:rsid w:val="006231BB"/>
    <w:rsid w:val="006234AB"/>
    <w:rsid w:val="0062364C"/>
    <w:rsid w:val="00623A39"/>
    <w:rsid w:val="00623CF4"/>
    <w:rsid w:val="0062436D"/>
    <w:rsid w:val="00624B88"/>
    <w:rsid w:val="006252A5"/>
    <w:rsid w:val="006256D2"/>
    <w:rsid w:val="00625E53"/>
    <w:rsid w:val="00625EF2"/>
    <w:rsid w:val="00625F93"/>
    <w:rsid w:val="00626246"/>
    <w:rsid w:val="00630352"/>
    <w:rsid w:val="00630528"/>
    <w:rsid w:val="00630AA5"/>
    <w:rsid w:val="00630AF4"/>
    <w:rsid w:val="00630D2E"/>
    <w:rsid w:val="00630E8F"/>
    <w:rsid w:val="00630F24"/>
    <w:rsid w:val="00631008"/>
    <w:rsid w:val="00631798"/>
    <w:rsid w:val="00631963"/>
    <w:rsid w:val="006326DD"/>
    <w:rsid w:val="00632CDD"/>
    <w:rsid w:val="00632FD3"/>
    <w:rsid w:val="00633473"/>
    <w:rsid w:val="006338ED"/>
    <w:rsid w:val="00633C41"/>
    <w:rsid w:val="0063411D"/>
    <w:rsid w:val="006342E1"/>
    <w:rsid w:val="006345E2"/>
    <w:rsid w:val="006349F7"/>
    <w:rsid w:val="00634C09"/>
    <w:rsid w:val="00635057"/>
    <w:rsid w:val="006357FA"/>
    <w:rsid w:val="00635EDF"/>
    <w:rsid w:val="00636369"/>
    <w:rsid w:val="00636426"/>
    <w:rsid w:val="00636560"/>
    <w:rsid w:val="00636698"/>
    <w:rsid w:val="0063696E"/>
    <w:rsid w:val="00636B76"/>
    <w:rsid w:val="00636D37"/>
    <w:rsid w:val="00636E3D"/>
    <w:rsid w:val="00636FDB"/>
    <w:rsid w:val="0063704E"/>
    <w:rsid w:val="00637119"/>
    <w:rsid w:val="00637F21"/>
    <w:rsid w:val="006404F3"/>
    <w:rsid w:val="00640E68"/>
    <w:rsid w:val="00641D8C"/>
    <w:rsid w:val="00641E24"/>
    <w:rsid w:val="00641F3C"/>
    <w:rsid w:val="006421D2"/>
    <w:rsid w:val="00642615"/>
    <w:rsid w:val="00642795"/>
    <w:rsid w:val="00642920"/>
    <w:rsid w:val="00642D8D"/>
    <w:rsid w:val="00642EB7"/>
    <w:rsid w:val="00643900"/>
    <w:rsid w:val="00643916"/>
    <w:rsid w:val="00643C07"/>
    <w:rsid w:val="00643C24"/>
    <w:rsid w:val="006441BC"/>
    <w:rsid w:val="00644DA5"/>
    <w:rsid w:val="006454F9"/>
    <w:rsid w:val="00645DA0"/>
    <w:rsid w:val="00645DAA"/>
    <w:rsid w:val="00645EA6"/>
    <w:rsid w:val="00645FA1"/>
    <w:rsid w:val="0064620E"/>
    <w:rsid w:val="00646315"/>
    <w:rsid w:val="0064654B"/>
    <w:rsid w:val="00646871"/>
    <w:rsid w:val="00646E18"/>
    <w:rsid w:val="006476B5"/>
    <w:rsid w:val="0065056C"/>
    <w:rsid w:val="00650C5A"/>
    <w:rsid w:val="00650EEF"/>
    <w:rsid w:val="0065120F"/>
    <w:rsid w:val="006515D3"/>
    <w:rsid w:val="006517D9"/>
    <w:rsid w:val="006520D1"/>
    <w:rsid w:val="006520E7"/>
    <w:rsid w:val="00652435"/>
    <w:rsid w:val="00652661"/>
    <w:rsid w:val="0065283F"/>
    <w:rsid w:val="00652968"/>
    <w:rsid w:val="00652D25"/>
    <w:rsid w:val="00652DB2"/>
    <w:rsid w:val="006533B0"/>
    <w:rsid w:val="00653EB2"/>
    <w:rsid w:val="00654867"/>
    <w:rsid w:val="00654E46"/>
    <w:rsid w:val="00654ECE"/>
    <w:rsid w:val="0065508C"/>
    <w:rsid w:val="006552B7"/>
    <w:rsid w:val="0065537E"/>
    <w:rsid w:val="0065558F"/>
    <w:rsid w:val="00655735"/>
    <w:rsid w:val="00655C08"/>
    <w:rsid w:val="00656225"/>
    <w:rsid w:val="00656DA0"/>
    <w:rsid w:val="0065704C"/>
    <w:rsid w:val="0066000D"/>
    <w:rsid w:val="00660410"/>
    <w:rsid w:val="00661230"/>
    <w:rsid w:val="006613D3"/>
    <w:rsid w:val="006614E8"/>
    <w:rsid w:val="00661511"/>
    <w:rsid w:val="00661709"/>
    <w:rsid w:val="00661DDB"/>
    <w:rsid w:val="0066269D"/>
    <w:rsid w:val="006633F8"/>
    <w:rsid w:val="00663DF9"/>
    <w:rsid w:val="00663F19"/>
    <w:rsid w:val="006640B0"/>
    <w:rsid w:val="00664702"/>
    <w:rsid w:val="006647E7"/>
    <w:rsid w:val="006650C5"/>
    <w:rsid w:val="006655FC"/>
    <w:rsid w:val="00665CC9"/>
    <w:rsid w:val="00665D0A"/>
    <w:rsid w:val="006668C0"/>
    <w:rsid w:val="00667539"/>
    <w:rsid w:val="00667E0D"/>
    <w:rsid w:val="00670903"/>
    <w:rsid w:val="00670A19"/>
    <w:rsid w:val="00670E03"/>
    <w:rsid w:val="006716E7"/>
    <w:rsid w:val="00671759"/>
    <w:rsid w:val="00671D28"/>
    <w:rsid w:val="00671F4A"/>
    <w:rsid w:val="00672EF5"/>
    <w:rsid w:val="00672F05"/>
    <w:rsid w:val="0067323A"/>
    <w:rsid w:val="006737B4"/>
    <w:rsid w:val="00673863"/>
    <w:rsid w:val="006739AD"/>
    <w:rsid w:val="00673B25"/>
    <w:rsid w:val="00673EFB"/>
    <w:rsid w:val="006745AA"/>
    <w:rsid w:val="006745B0"/>
    <w:rsid w:val="0067469F"/>
    <w:rsid w:val="00674782"/>
    <w:rsid w:val="00674861"/>
    <w:rsid w:val="00674AFB"/>
    <w:rsid w:val="006751A4"/>
    <w:rsid w:val="00675AB1"/>
    <w:rsid w:val="006762DC"/>
    <w:rsid w:val="006771ED"/>
    <w:rsid w:val="00677707"/>
    <w:rsid w:val="00677DA5"/>
    <w:rsid w:val="00681735"/>
    <w:rsid w:val="00681C3C"/>
    <w:rsid w:val="00681E3A"/>
    <w:rsid w:val="00682694"/>
    <w:rsid w:val="00682C14"/>
    <w:rsid w:val="006831E7"/>
    <w:rsid w:val="006834F1"/>
    <w:rsid w:val="00683D2B"/>
    <w:rsid w:val="00683DAF"/>
    <w:rsid w:val="00683E06"/>
    <w:rsid w:val="00683FF7"/>
    <w:rsid w:val="00685095"/>
    <w:rsid w:val="0068529E"/>
    <w:rsid w:val="0068537F"/>
    <w:rsid w:val="0068557B"/>
    <w:rsid w:val="00685588"/>
    <w:rsid w:val="0068564F"/>
    <w:rsid w:val="00685930"/>
    <w:rsid w:val="00685A06"/>
    <w:rsid w:val="00685B94"/>
    <w:rsid w:val="00685C83"/>
    <w:rsid w:val="006861DF"/>
    <w:rsid w:val="006863C0"/>
    <w:rsid w:val="00686BDA"/>
    <w:rsid w:val="00687214"/>
    <w:rsid w:val="006875D9"/>
    <w:rsid w:val="0068771F"/>
    <w:rsid w:val="006877CE"/>
    <w:rsid w:val="00690BFA"/>
    <w:rsid w:val="00690CAE"/>
    <w:rsid w:val="00690FD4"/>
    <w:rsid w:val="006911BB"/>
    <w:rsid w:val="0069125E"/>
    <w:rsid w:val="00691CAB"/>
    <w:rsid w:val="00691D71"/>
    <w:rsid w:val="00692170"/>
    <w:rsid w:val="00692246"/>
    <w:rsid w:val="00692353"/>
    <w:rsid w:val="006923E3"/>
    <w:rsid w:val="00692B9F"/>
    <w:rsid w:val="006938CA"/>
    <w:rsid w:val="00694474"/>
    <w:rsid w:val="0069453E"/>
    <w:rsid w:val="00695450"/>
    <w:rsid w:val="00695AB1"/>
    <w:rsid w:val="00695B37"/>
    <w:rsid w:val="00695D21"/>
    <w:rsid w:val="006961B1"/>
    <w:rsid w:val="00696A50"/>
    <w:rsid w:val="00697122"/>
    <w:rsid w:val="0069774A"/>
    <w:rsid w:val="00697AEB"/>
    <w:rsid w:val="00697D4A"/>
    <w:rsid w:val="006A0288"/>
    <w:rsid w:val="006A02A4"/>
    <w:rsid w:val="006A08BC"/>
    <w:rsid w:val="006A0C4F"/>
    <w:rsid w:val="006A100F"/>
    <w:rsid w:val="006A1677"/>
    <w:rsid w:val="006A181F"/>
    <w:rsid w:val="006A1823"/>
    <w:rsid w:val="006A1B10"/>
    <w:rsid w:val="006A1B49"/>
    <w:rsid w:val="006A272D"/>
    <w:rsid w:val="006A2929"/>
    <w:rsid w:val="006A29C0"/>
    <w:rsid w:val="006A308B"/>
    <w:rsid w:val="006A31A1"/>
    <w:rsid w:val="006A3314"/>
    <w:rsid w:val="006A35AA"/>
    <w:rsid w:val="006A398C"/>
    <w:rsid w:val="006A3DAC"/>
    <w:rsid w:val="006A49D5"/>
    <w:rsid w:val="006A49DD"/>
    <w:rsid w:val="006A4A51"/>
    <w:rsid w:val="006A4F38"/>
    <w:rsid w:val="006A5C87"/>
    <w:rsid w:val="006A5E2D"/>
    <w:rsid w:val="006A6026"/>
    <w:rsid w:val="006A614F"/>
    <w:rsid w:val="006A64A4"/>
    <w:rsid w:val="006A6565"/>
    <w:rsid w:val="006A657F"/>
    <w:rsid w:val="006A6A9B"/>
    <w:rsid w:val="006A6E60"/>
    <w:rsid w:val="006A7148"/>
    <w:rsid w:val="006A7348"/>
    <w:rsid w:val="006A794F"/>
    <w:rsid w:val="006A7F21"/>
    <w:rsid w:val="006B05E0"/>
    <w:rsid w:val="006B0BF2"/>
    <w:rsid w:val="006B1050"/>
    <w:rsid w:val="006B1F20"/>
    <w:rsid w:val="006B2286"/>
    <w:rsid w:val="006B2308"/>
    <w:rsid w:val="006B2DCB"/>
    <w:rsid w:val="006B2EB1"/>
    <w:rsid w:val="006B361D"/>
    <w:rsid w:val="006B36AD"/>
    <w:rsid w:val="006B3E84"/>
    <w:rsid w:val="006B4D5A"/>
    <w:rsid w:val="006B54DA"/>
    <w:rsid w:val="006B556B"/>
    <w:rsid w:val="006B55C8"/>
    <w:rsid w:val="006B57CE"/>
    <w:rsid w:val="006B6405"/>
    <w:rsid w:val="006B6AC4"/>
    <w:rsid w:val="006B71D1"/>
    <w:rsid w:val="006B74E6"/>
    <w:rsid w:val="006B7521"/>
    <w:rsid w:val="006B7C32"/>
    <w:rsid w:val="006B7CEF"/>
    <w:rsid w:val="006B7F24"/>
    <w:rsid w:val="006C156E"/>
    <w:rsid w:val="006C2073"/>
    <w:rsid w:val="006C2676"/>
    <w:rsid w:val="006C2A58"/>
    <w:rsid w:val="006C2F1F"/>
    <w:rsid w:val="006C33B3"/>
    <w:rsid w:val="006C343B"/>
    <w:rsid w:val="006C3FCA"/>
    <w:rsid w:val="006C407D"/>
    <w:rsid w:val="006C4264"/>
    <w:rsid w:val="006C4421"/>
    <w:rsid w:val="006C49E8"/>
    <w:rsid w:val="006C4E0D"/>
    <w:rsid w:val="006C552A"/>
    <w:rsid w:val="006C596F"/>
    <w:rsid w:val="006C5E9E"/>
    <w:rsid w:val="006C63DC"/>
    <w:rsid w:val="006C663C"/>
    <w:rsid w:val="006C77DB"/>
    <w:rsid w:val="006D029C"/>
    <w:rsid w:val="006D0992"/>
    <w:rsid w:val="006D1778"/>
    <w:rsid w:val="006D1930"/>
    <w:rsid w:val="006D1C17"/>
    <w:rsid w:val="006D1EFD"/>
    <w:rsid w:val="006D1F0C"/>
    <w:rsid w:val="006D1FA7"/>
    <w:rsid w:val="006D2078"/>
    <w:rsid w:val="006D2163"/>
    <w:rsid w:val="006D22FB"/>
    <w:rsid w:val="006D2502"/>
    <w:rsid w:val="006D2CBA"/>
    <w:rsid w:val="006D3FB1"/>
    <w:rsid w:val="006D4049"/>
    <w:rsid w:val="006D4639"/>
    <w:rsid w:val="006D49A5"/>
    <w:rsid w:val="006D6850"/>
    <w:rsid w:val="006D69F5"/>
    <w:rsid w:val="006D71BF"/>
    <w:rsid w:val="006E0695"/>
    <w:rsid w:val="006E08D8"/>
    <w:rsid w:val="006E0B6D"/>
    <w:rsid w:val="006E0C82"/>
    <w:rsid w:val="006E0E85"/>
    <w:rsid w:val="006E1FBB"/>
    <w:rsid w:val="006E20C1"/>
    <w:rsid w:val="006E2367"/>
    <w:rsid w:val="006E24B3"/>
    <w:rsid w:val="006E25CF"/>
    <w:rsid w:val="006E26A2"/>
    <w:rsid w:val="006E2962"/>
    <w:rsid w:val="006E33B4"/>
    <w:rsid w:val="006E34FD"/>
    <w:rsid w:val="006E3B2E"/>
    <w:rsid w:val="006E3C7A"/>
    <w:rsid w:val="006E3E4A"/>
    <w:rsid w:val="006E4303"/>
    <w:rsid w:val="006E43EA"/>
    <w:rsid w:val="006E4975"/>
    <w:rsid w:val="006E4BF3"/>
    <w:rsid w:val="006E4DFC"/>
    <w:rsid w:val="006E4FBF"/>
    <w:rsid w:val="006E5905"/>
    <w:rsid w:val="006E5D58"/>
    <w:rsid w:val="006E6147"/>
    <w:rsid w:val="006E65EB"/>
    <w:rsid w:val="006E6952"/>
    <w:rsid w:val="006E76A8"/>
    <w:rsid w:val="006F02DC"/>
    <w:rsid w:val="006F087A"/>
    <w:rsid w:val="006F12CA"/>
    <w:rsid w:val="006F18CC"/>
    <w:rsid w:val="006F1C67"/>
    <w:rsid w:val="006F1C91"/>
    <w:rsid w:val="006F27E4"/>
    <w:rsid w:val="006F30A6"/>
    <w:rsid w:val="006F31DC"/>
    <w:rsid w:val="006F3AF5"/>
    <w:rsid w:val="006F3FEA"/>
    <w:rsid w:val="006F49F0"/>
    <w:rsid w:val="006F4BBA"/>
    <w:rsid w:val="006F4BE0"/>
    <w:rsid w:val="006F4C88"/>
    <w:rsid w:val="006F4CB8"/>
    <w:rsid w:val="006F4ECE"/>
    <w:rsid w:val="006F5351"/>
    <w:rsid w:val="006F56E0"/>
    <w:rsid w:val="006F5A06"/>
    <w:rsid w:val="006F674E"/>
    <w:rsid w:val="006F684C"/>
    <w:rsid w:val="006F6953"/>
    <w:rsid w:val="006F708B"/>
    <w:rsid w:val="006F7118"/>
    <w:rsid w:val="006F7A13"/>
    <w:rsid w:val="006F7AAE"/>
    <w:rsid w:val="006F7BCC"/>
    <w:rsid w:val="006F7E50"/>
    <w:rsid w:val="00700873"/>
    <w:rsid w:val="00700953"/>
    <w:rsid w:val="00700C72"/>
    <w:rsid w:val="007017C6"/>
    <w:rsid w:val="00701CCA"/>
    <w:rsid w:val="00702638"/>
    <w:rsid w:val="00703716"/>
    <w:rsid w:val="007037C8"/>
    <w:rsid w:val="007037D2"/>
    <w:rsid w:val="00703952"/>
    <w:rsid w:val="00703F22"/>
    <w:rsid w:val="00704382"/>
    <w:rsid w:val="0070438A"/>
    <w:rsid w:val="007046DB"/>
    <w:rsid w:val="00704C4B"/>
    <w:rsid w:val="00704C94"/>
    <w:rsid w:val="0070572F"/>
    <w:rsid w:val="00705C40"/>
    <w:rsid w:val="00705E87"/>
    <w:rsid w:val="00706270"/>
    <w:rsid w:val="007075D7"/>
    <w:rsid w:val="00707981"/>
    <w:rsid w:val="00710291"/>
    <w:rsid w:val="00710632"/>
    <w:rsid w:val="00710A4A"/>
    <w:rsid w:val="00710F3E"/>
    <w:rsid w:val="00711501"/>
    <w:rsid w:val="007118D6"/>
    <w:rsid w:val="007119AF"/>
    <w:rsid w:val="00712319"/>
    <w:rsid w:val="00712A96"/>
    <w:rsid w:val="007132C0"/>
    <w:rsid w:val="007133DF"/>
    <w:rsid w:val="00713563"/>
    <w:rsid w:val="0071381D"/>
    <w:rsid w:val="00713984"/>
    <w:rsid w:val="00713D20"/>
    <w:rsid w:val="00714683"/>
    <w:rsid w:val="007146B5"/>
    <w:rsid w:val="007152D2"/>
    <w:rsid w:val="0071587F"/>
    <w:rsid w:val="00715E70"/>
    <w:rsid w:val="00716081"/>
    <w:rsid w:val="007167FF"/>
    <w:rsid w:val="00717089"/>
    <w:rsid w:val="00717239"/>
    <w:rsid w:val="00717513"/>
    <w:rsid w:val="007178B7"/>
    <w:rsid w:val="0071793C"/>
    <w:rsid w:val="00717EF8"/>
    <w:rsid w:val="00720399"/>
    <w:rsid w:val="007209FB"/>
    <w:rsid w:val="00720D09"/>
    <w:rsid w:val="007215CC"/>
    <w:rsid w:val="007227F4"/>
    <w:rsid w:val="0072292A"/>
    <w:rsid w:val="00722AF6"/>
    <w:rsid w:val="007231F2"/>
    <w:rsid w:val="00723303"/>
    <w:rsid w:val="00723677"/>
    <w:rsid w:val="00723780"/>
    <w:rsid w:val="00723E11"/>
    <w:rsid w:val="0072402D"/>
    <w:rsid w:val="00724EDF"/>
    <w:rsid w:val="0072589E"/>
    <w:rsid w:val="00726A25"/>
    <w:rsid w:val="00726FA4"/>
    <w:rsid w:val="007271CA"/>
    <w:rsid w:val="00727CBD"/>
    <w:rsid w:val="00730B16"/>
    <w:rsid w:val="00730EA2"/>
    <w:rsid w:val="00731984"/>
    <w:rsid w:val="00731D81"/>
    <w:rsid w:val="00731DD5"/>
    <w:rsid w:val="00731DF3"/>
    <w:rsid w:val="00733CA2"/>
    <w:rsid w:val="00733E77"/>
    <w:rsid w:val="007345CD"/>
    <w:rsid w:val="007349F4"/>
    <w:rsid w:val="00734C94"/>
    <w:rsid w:val="00734F2B"/>
    <w:rsid w:val="00735002"/>
    <w:rsid w:val="0073515D"/>
    <w:rsid w:val="007351F5"/>
    <w:rsid w:val="007358B4"/>
    <w:rsid w:val="007359B3"/>
    <w:rsid w:val="00735CCC"/>
    <w:rsid w:val="00735E7E"/>
    <w:rsid w:val="007367B2"/>
    <w:rsid w:val="00737170"/>
    <w:rsid w:val="00737322"/>
    <w:rsid w:val="00737397"/>
    <w:rsid w:val="0073760A"/>
    <w:rsid w:val="007378D1"/>
    <w:rsid w:val="00737934"/>
    <w:rsid w:val="0074060F"/>
    <w:rsid w:val="00740F2F"/>
    <w:rsid w:val="00740F73"/>
    <w:rsid w:val="00740FCF"/>
    <w:rsid w:val="0074104F"/>
    <w:rsid w:val="007414A6"/>
    <w:rsid w:val="0074178E"/>
    <w:rsid w:val="00741A64"/>
    <w:rsid w:val="00741AD2"/>
    <w:rsid w:val="00742D3B"/>
    <w:rsid w:val="00742D4D"/>
    <w:rsid w:val="00743D97"/>
    <w:rsid w:val="00744D95"/>
    <w:rsid w:val="00744E93"/>
    <w:rsid w:val="007455B6"/>
    <w:rsid w:val="0074567E"/>
    <w:rsid w:val="00745F50"/>
    <w:rsid w:val="0074654A"/>
    <w:rsid w:val="007467CA"/>
    <w:rsid w:val="0074697E"/>
    <w:rsid w:val="0074751B"/>
    <w:rsid w:val="00747708"/>
    <w:rsid w:val="00747809"/>
    <w:rsid w:val="00747A9B"/>
    <w:rsid w:val="00747E19"/>
    <w:rsid w:val="00750317"/>
    <w:rsid w:val="00750667"/>
    <w:rsid w:val="00751407"/>
    <w:rsid w:val="00751550"/>
    <w:rsid w:val="007517A9"/>
    <w:rsid w:val="00752899"/>
    <w:rsid w:val="00752EB0"/>
    <w:rsid w:val="0075373D"/>
    <w:rsid w:val="007551A9"/>
    <w:rsid w:val="00755892"/>
    <w:rsid w:val="00756168"/>
    <w:rsid w:val="007561E7"/>
    <w:rsid w:val="007566BA"/>
    <w:rsid w:val="00756A61"/>
    <w:rsid w:val="007576C7"/>
    <w:rsid w:val="0075782F"/>
    <w:rsid w:val="00760201"/>
    <w:rsid w:val="0076035C"/>
    <w:rsid w:val="007604E0"/>
    <w:rsid w:val="00760509"/>
    <w:rsid w:val="00760927"/>
    <w:rsid w:val="00760C4D"/>
    <w:rsid w:val="00761C1E"/>
    <w:rsid w:val="00762304"/>
    <w:rsid w:val="0076267E"/>
    <w:rsid w:val="00762EE4"/>
    <w:rsid w:val="007633D9"/>
    <w:rsid w:val="00763543"/>
    <w:rsid w:val="00763B8C"/>
    <w:rsid w:val="00763E40"/>
    <w:rsid w:val="0076466D"/>
    <w:rsid w:val="00764987"/>
    <w:rsid w:val="007649B8"/>
    <w:rsid w:val="00764A2A"/>
    <w:rsid w:val="00764DC7"/>
    <w:rsid w:val="00764EB3"/>
    <w:rsid w:val="007650BA"/>
    <w:rsid w:val="00765387"/>
    <w:rsid w:val="00765420"/>
    <w:rsid w:val="00765773"/>
    <w:rsid w:val="00766119"/>
    <w:rsid w:val="007661B4"/>
    <w:rsid w:val="00766856"/>
    <w:rsid w:val="00766AB4"/>
    <w:rsid w:val="00766E27"/>
    <w:rsid w:val="007673AA"/>
    <w:rsid w:val="0076758A"/>
    <w:rsid w:val="00767657"/>
    <w:rsid w:val="00770F6C"/>
    <w:rsid w:val="00770F82"/>
    <w:rsid w:val="007715E0"/>
    <w:rsid w:val="00771E16"/>
    <w:rsid w:val="0077205B"/>
    <w:rsid w:val="0077207B"/>
    <w:rsid w:val="0077241E"/>
    <w:rsid w:val="0077282F"/>
    <w:rsid w:val="00772EC7"/>
    <w:rsid w:val="007749DA"/>
    <w:rsid w:val="00774BA3"/>
    <w:rsid w:val="00774C4F"/>
    <w:rsid w:val="007751BD"/>
    <w:rsid w:val="0077560B"/>
    <w:rsid w:val="00775D31"/>
    <w:rsid w:val="00775EB9"/>
    <w:rsid w:val="00776081"/>
    <w:rsid w:val="00776AC5"/>
    <w:rsid w:val="00776F31"/>
    <w:rsid w:val="0077712A"/>
    <w:rsid w:val="00777BA4"/>
    <w:rsid w:val="00777CCB"/>
    <w:rsid w:val="00780015"/>
    <w:rsid w:val="00780017"/>
    <w:rsid w:val="00780402"/>
    <w:rsid w:val="007805E4"/>
    <w:rsid w:val="00780611"/>
    <w:rsid w:val="00780B71"/>
    <w:rsid w:val="007827CC"/>
    <w:rsid w:val="007831B3"/>
    <w:rsid w:val="0078360C"/>
    <w:rsid w:val="0078385A"/>
    <w:rsid w:val="00784EE7"/>
    <w:rsid w:val="007851EA"/>
    <w:rsid w:val="00785FD0"/>
    <w:rsid w:val="00786890"/>
    <w:rsid w:val="007869DD"/>
    <w:rsid w:val="0078745E"/>
    <w:rsid w:val="00787899"/>
    <w:rsid w:val="007878B9"/>
    <w:rsid w:val="007904EE"/>
    <w:rsid w:val="007905CC"/>
    <w:rsid w:val="00790844"/>
    <w:rsid w:val="00790D2D"/>
    <w:rsid w:val="0079142B"/>
    <w:rsid w:val="00792440"/>
    <w:rsid w:val="007925D7"/>
    <w:rsid w:val="00792649"/>
    <w:rsid w:val="00792AF4"/>
    <w:rsid w:val="0079315D"/>
    <w:rsid w:val="007938B3"/>
    <w:rsid w:val="007939F5"/>
    <w:rsid w:val="00793A2C"/>
    <w:rsid w:val="007943F6"/>
    <w:rsid w:val="0079491D"/>
    <w:rsid w:val="0079527F"/>
    <w:rsid w:val="007958FA"/>
    <w:rsid w:val="007962DD"/>
    <w:rsid w:val="00797855"/>
    <w:rsid w:val="007A0112"/>
    <w:rsid w:val="007A044C"/>
    <w:rsid w:val="007A0923"/>
    <w:rsid w:val="007A11A4"/>
    <w:rsid w:val="007A213C"/>
    <w:rsid w:val="007A235E"/>
    <w:rsid w:val="007A2B99"/>
    <w:rsid w:val="007A2F5F"/>
    <w:rsid w:val="007A314D"/>
    <w:rsid w:val="007A315A"/>
    <w:rsid w:val="007A369A"/>
    <w:rsid w:val="007A3977"/>
    <w:rsid w:val="007A39F8"/>
    <w:rsid w:val="007A4C7E"/>
    <w:rsid w:val="007A4ED3"/>
    <w:rsid w:val="007A4FC9"/>
    <w:rsid w:val="007A5033"/>
    <w:rsid w:val="007A59C1"/>
    <w:rsid w:val="007A5D6C"/>
    <w:rsid w:val="007A61F2"/>
    <w:rsid w:val="007A65FF"/>
    <w:rsid w:val="007A68E8"/>
    <w:rsid w:val="007A6B66"/>
    <w:rsid w:val="007A78E1"/>
    <w:rsid w:val="007A7FA0"/>
    <w:rsid w:val="007B0318"/>
    <w:rsid w:val="007B0A5E"/>
    <w:rsid w:val="007B0C11"/>
    <w:rsid w:val="007B0E79"/>
    <w:rsid w:val="007B12CF"/>
    <w:rsid w:val="007B18E6"/>
    <w:rsid w:val="007B19DC"/>
    <w:rsid w:val="007B1B79"/>
    <w:rsid w:val="007B2D97"/>
    <w:rsid w:val="007B31BD"/>
    <w:rsid w:val="007B3596"/>
    <w:rsid w:val="007B3AF2"/>
    <w:rsid w:val="007B3BB7"/>
    <w:rsid w:val="007B3D58"/>
    <w:rsid w:val="007B413A"/>
    <w:rsid w:val="007B4491"/>
    <w:rsid w:val="007B4568"/>
    <w:rsid w:val="007B4B0C"/>
    <w:rsid w:val="007B4CAB"/>
    <w:rsid w:val="007B5920"/>
    <w:rsid w:val="007B61E9"/>
    <w:rsid w:val="007B723F"/>
    <w:rsid w:val="007B7C2E"/>
    <w:rsid w:val="007B7E8B"/>
    <w:rsid w:val="007C0131"/>
    <w:rsid w:val="007C041B"/>
    <w:rsid w:val="007C0562"/>
    <w:rsid w:val="007C0A4A"/>
    <w:rsid w:val="007C0E62"/>
    <w:rsid w:val="007C0E66"/>
    <w:rsid w:val="007C1A54"/>
    <w:rsid w:val="007C1F27"/>
    <w:rsid w:val="007C2910"/>
    <w:rsid w:val="007C29E1"/>
    <w:rsid w:val="007C2F64"/>
    <w:rsid w:val="007C3F7B"/>
    <w:rsid w:val="007C40BA"/>
    <w:rsid w:val="007C47DC"/>
    <w:rsid w:val="007C48A7"/>
    <w:rsid w:val="007C4EAA"/>
    <w:rsid w:val="007C5441"/>
    <w:rsid w:val="007C577B"/>
    <w:rsid w:val="007C5BD4"/>
    <w:rsid w:val="007C5C40"/>
    <w:rsid w:val="007C5D0D"/>
    <w:rsid w:val="007C655D"/>
    <w:rsid w:val="007C6694"/>
    <w:rsid w:val="007C6D37"/>
    <w:rsid w:val="007C74A0"/>
    <w:rsid w:val="007C753A"/>
    <w:rsid w:val="007C7B56"/>
    <w:rsid w:val="007C7F69"/>
    <w:rsid w:val="007D0097"/>
    <w:rsid w:val="007D0B7C"/>
    <w:rsid w:val="007D18A6"/>
    <w:rsid w:val="007D29D7"/>
    <w:rsid w:val="007D33F2"/>
    <w:rsid w:val="007D47D1"/>
    <w:rsid w:val="007D4842"/>
    <w:rsid w:val="007D4A45"/>
    <w:rsid w:val="007D4F54"/>
    <w:rsid w:val="007D56C5"/>
    <w:rsid w:val="007D5F4A"/>
    <w:rsid w:val="007D6E11"/>
    <w:rsid w:val="007D7C33"/>
    <w:rsid w:val="007E03E6"/>
    <w:rsid w:val="007E0628"/>
    <w:rsid w:val="007E0D11"/>
    <w:rsid w:val="007E0F9D"/>
    <w:rsid w:val="007E1500"/>
    <w:rsid w:val="007E15C7"/>
    <w:rsid w:val="007E1BFF"/>
    <w:rsid w:val="007E2215"/>
    <w:rsid w:val="007E25A9"/>
    <w:rsid w:val="007E27CE"/>
    <w:rsid w:val="007E321E"/>
    <w:rsid w:val="007E4A9F"/>
    <w:rsid w:val="007E4AD8"/>
    <w:rsid w:val="007E5434"/>
    <w:rsid w:val="007E587E"/>
    <w:rsid w:val="007E614B"/>
    <w:rsid w:val="007E6208"/>
    <w:rsid w:val="007E640D"/>
    <w:rsid w:val="007E645A"/>
    <w:rsid w:val="007E679F"/>
    <w:rsid w:val="007E6B4C"/>
    <w:rsid w:val="007E74EC"/>
    <w:rsid w:val="007E7554"/>
    <w:rsid w:val="007E792F"/>
    <w:rsid w:val="007F0125"/>
    <w:rsid w:val="007F0579"/>
    <w:rsid w:val="007F163B"/>
    <w:rsid w:val="007F1891"/>
    <w:rsid w:val="007F1B2B"/>
    <w:rsid w:val="007F3333"/>
    <w:rsid w:val="007F3D54"/>
    <w:rsid w:val="007F40E2"/>
    <w:rsid w:val="007F47AA"/>
    <w:rsid w:val="007F4A36"/>
    <w:rsid w:val="007F4E08"/>
    <w:rsid w:val="007F528F"/>
    <w:rsid w:val="007F53A5"/>
    <w:rsid w:val="007F615C"/>
    <w:rsid w:val="007F6781"/>
    <w:rsid w:val="007F7216"/>
    <w:rsid w:val="007F750D"/>
    <w:rsid w:val="007F78E4"/>
    <w:rsid w:val="007F7E54"/>
    <w:rsid w:val="00800681"/>
    <w:rsid w:val="0080068D"/>
    <w:rsid w:val="00800852"/>
    <w:rsid w:val="00800A5F"/>
    <w:rsid w:val="00800E51"/>
    <w:rsid w:val="00801107"/>
    <w:rsid w:val="0080184B"/>
    <w:rsid w:val="008019BD"/>
    <w:rsid w:val="00802213"/>
    <w:rsid w:val="00802534"/>
    <w:rsid w:val="00802CBB"/>
    <w:rsid w:val="00803C87"/>
    <w:rsid w:val="00803E46"/>
    <w:rsid w:val="008042A7"/>
    <w:rsid w:val="00804C07"/>
    <w:rsid w:val="00805305"/>
    <w:rsid w:val="008054C5"/>
    <w:rsid w:val="0080570E"/>
    <w:rsid w:val="008057FC"/>
    <w:rsid w:val="00806142"/>
    <w:rsid w:val="00806234"/>
    <w:rsid w:val="0080665E"/>
    <w:rsid w:val="00806E86"/>
    <w:rsid w:val="00807885"/>
    <w:rsid w:val="0080798E"/>
    <w:rsid w:val="00807DB0"/>
    <w:rsid w:val="00807F21"/>
    <w:rsid w:val="00810963"/>
    <w:rsid w:val="00810D92"/>
    <w:rsid w:val="00811202"/>
    <w:rsid w:val="00811719"/>
    <w:rsid w:val="0081313F"/>
    <w:rsid w:val="00813250"/>
    <w:rsid w:val="00813328"/>
    <w:rsid w:val="00813749"/>
    <w:rsid w:val="00814289"/>
    <w:rsid w:val="008148E5"/>
    <w:rsid w:val="0081587D"/>
    <w:rsid w:val="00816DF7"/>
    <w:rsid w:val="00817145"/>
    <w:rsid w:val="00817584"/>
    <w:rsid w:val="008201FB"/>
    <w:rsid w:val="00820909"/>
    <w:rsid w:val="008219ED"/>
    <w:rsid w:val="00822903"/>
    <w:rsid w:val="0082298D"/>
    <w:rsid w:val="00822E86"/>
    <w:rsid w:val="008238D3"/>
    <w:rsid w:val="00823B62"/>
    <w:rsid w:val="00823C49"/>
    <w:rsid w:val="00824879"/>
    <w:rsid w:val="008252EE"/>
    <w:rsid w:val="00825337"/>
    <w:rsid w:val="00825360"/>
    <w:rsid w:val="00825AF2"/>
    <w:rsid w:val="00825EEA"/>
    <w:rsid w:val="008260A4"/>
    <w:rsid w:val="00826BDC"/>
    <w:rsid w:val="00826EC6"/>
    <w:rsid w:val="00826FDF"/>
    <w:rsid w:val="008270B6"/>
    <w:rsid w:val="00827D50"/>
    <w:rsid w:val="00830147"/>
    <w:rsid w:val="00830C58"/>
    <w:rsid w:val="008310CF"/>
    <w:rsid w:val="0083119D"/>
    <w:rsid w:val="0083161B"/>
    <w:rsid w:val="008317C6"/>
    <w:rsid w:val="00831BFA"/>
    <w:rsid w:val="008320A0"/>
    <w:rsid w:val="00832669"/>
    <w:rsid w:val="008326F4"/>
    <w:rsid w:val="00832A50"/>
    <w:rsid w:val="008337CD"/>
    <w:rsid w:val="00833B24"/>
    <w:rsid w:val="00833CAD"/>
    <w:rsid w:val="00835639"/>
    <w:rsid w:val="008358D1"/>
    <w:rsid w:val="008365F1"/>
    <w:rsid w:val="00836C13"/>
    <w:rsid w:val="00836CC9"/>
    <w:rsid w:val="00837772"/>
    <w:rsid w:val="008405BF"/>
    <w:rsid w:val="00840BA5"/>
    <w:rsid w:val="00840C04"/>
    <w:rsid w:val="008410DF"/>
    <w:rsid w:val="00841798"/>
    <w:rsid w:val="00841A74"/>
    <w:rsid w:val="00841AEC"/>
    <w:rsid w:val="00842100"/>
    <w:rsid w:val="008421DE"/>
    <w:rsid w:val="00842227"/>
    <w:rsid w:val="00842C95"/>
    <w:rsid w:val="00842CBF"/>
    <w:rsid w:val="00842EC0"/>
    <w:rsid w:val="0084319B"/>
    <w:rsid w:val="00844E67"/>
    <w:rsid w:val="00844E74"/>
    <w:rsid w:val="00844F06"/>
    <w:rsid w:val="00844F81"/>
    <w:rsid w:val="00845C84"/>
    <w:rsid w:val="00845DDC"/>
    <w:rsid w:val="00845EB5"/>
    <w:rsid w:val="00845EE2"/>
    <w:rsid w:val="00846424"/>
    <w:rsid w:val="0084658F"/>
    <w:rsid w:val="008465B9"/>
    <w:rsid w:val="00846712"/>
    <w:rsid w:val="00846862"/>
    <w:rsid w:val="00846966"/>
    <w:rsid w:val="008477A7"/>
    <w:rsid w:val="00847A2A"/>
    <w:rsid w:val="00847FDB"/>
    <w:rsid w:val="008502D8"/>
    <w:rsid w:val="00850996"/>
    <w:rsid w:val="00850CAD"/>
    <w:rsid w:val="00851B19"/>
    <w:rsid w:val="00852792"/>
    <w:rsid w:val="008529DC"/>
    <w:rsid w:val="00852B3A"/>
    <w:rsid w:val="00853ADA"/>
    <w:rsid w:val="00854156"/>
    <w:rsid w:val="0085446D"/>
    <w:rsid w:val="008544B0"/>
    <w:rsid w:val="00855DB9"/>
    <w:rsid w:val="00855E8C"/>
    <w:rsid w:val="00856692"/>
    <w:rsid w:val="00856A7A"/>
    <w:rsid w:val="00856AF3"/>
    <w:rsid w:val="008574BF"/>
    <w:rsid w:val="0085787D"/>
    <w:rsid w:val="00857BA4"/>
    <w:rsid w:val="00860CD7"/>
    <w:rsid w:val="00861003"/>
    <w:rsid w:val="008611E3"/>
    <w:rsid w:val="00861448"/>
    <w:rsid w:val="0086154C"/>
    <w:rsid w:val="00862031"/>
    <w:rsid w:val="00862309"/>
    <w:rsid w:val="00862466"/>
    <w:rsid w:val="00862ACE"/>
    <w:rsid w:val="0086371B"/>
    <w:rsid w:val="00863DC3"/>
    <w:rsid w:val="00863EEA"/>
    <w:rsid w:val="0086494F"/>
    <w:rsid w:val="00864FB3"/>
    <w:rsid w:val="0086554F"/>
    <w:rsid w:val="008655CA"/>
    <w:rsid w:val="00865A17"/>
    <w:rsid w:val="00865FA7"/>
    <w:rsid w:val="00866E88"/>
    <w:rsid w:val="008674D8"/>
    <w:rsid w:val="00867672"/>
    <w:rsid w:val="0086774A"/>
    <w:rsid w:val="0086796E"/>
    <w:rsid w:val="00867D06"/>
    <w:rsid w:val="00870286"/>
    <w:rsid w:val="00871B1E"/>
    <w:rsid w:val="00871C8F"/>
    <w:rsid w:val="00871CB2"/>
    <w:rsid w:val="008721C0"/>
    <w:rsid w:val="008723AD"/>
    <w:rsid w:val="00872D28"/>
    <w:rsid w:val="008734C9"/>
    <w:rsid w:val="00873789"/>
    <w:rsid w:val="00874338"/>
    <w:rsid w:val="00874776"/>
    <w:rsid w:val="00874992"/>
    <w:rsid w:val="00874D0C"/>
    <w:rsid w:val="00874F85"/>
    <w:rsid w:val="008753A9"/>
    <w:rsid w:val="00875561"/>
    <w:rsid w:val="00875569"/>
    <w:rsid w:val="00876444"/>
    <w:rsid w:val="00876AC1"/>
    <w:rsid w:val="00876AD3"/>
    <w:rsid w:val="00876B0A"/>
    <w:rsid w:val="00877387"/>
    <w:rsid w:val="008776CC"/>
    <w:rsid w:val="008801EF"/>
    <w:rsid w:val="008805F0"/>
    <w:rsid w:val="00880A77"/>
    <w:rsid w:val="008814F2"/>
    <w:rsid w:val="0088164B"/>
    <w:rsid w:val="008819A4"/>
    <w:rsid w:val="00881A5C"/>
    <w:rsid w:val="0088257E"/>
    <w:rsid w:val="008825A3"/>
    <w:rsid w:val="00882656"/>
    <w:rsid w:val="00882754"/>
    <w:rsid w:val="00882BEF"/>
    <w:rsid w:val="00882E15"/>
    <w:rsid w:val="0088342C"/>
    <w:rsid w:val="00883673"/>
    <w:rsid w:val="00883C63"/>
    <w:rsid w:val="00883CD5"/>
    <w:rsid w:val="00883F53"/>
    <w:rsid w:val="00884141"/>
    <w:rsid w:val="00885037"/>
    <w:rsid w:val="00886A7F"/>
    <w:rsid w:val="00886B3A"/>
    <w:rsid w:val="00886FC9"/>
    <w:rsid w:val="00887183"/>
    <w:rsid w:val="00887297"/>
    <w:rsid w:val="008873F3"/>
    <w:rsid w:val="008875AE"/>
    <w:rsid w:val="00887796"/>
    <w:rsid w:val="008877BD"/>
    <w:rsid w:val="008879FF"/>
    <w:rsid w:val="00887F93"/>
    <w:rsid w:val="00887FE4"/>
    <w:rsid w:val="00890806"/>
    <w:rsid w:val="00890957"/>
    <w:rsid w:val="00890A41"/>
    <w:rsid w:val="0089144D"/>
    <w:rsid w:val="00891563"/>
    <w:rsid w:val="00891724"/>
    <w:rsid w:val="00891781"/>
    <w:rsid w:val="008918F4"/>
    <w:rsid w:val="00891EBD"/>
    <w:rsid w:val="00892993"/>
    <w:rsid w:val="00892F4C"/>
    <w:rsid w:val="00892FE0"/>
    <w:rsid w:val="00894961"/>
    <w:rsid w:val="00894D64"/>
    <w:rsid w:val="00895C54"/>
    <w:rsid w:val="008960FE"/>
    <w:rsid w:val="0089686C"/>
    <w:rsid w:val="00896A30"/>
    <w:rsid w:val="008973B0"/>
    <w:rsid w:val="008976AB"/>
    <w:rsid w:val="00897720"/>
    <w:rsid w:val="00897BF3"/>
    <w:rsid w:val="00897FB3"/>
    <w:rsid w:val="00897FC5"/>
    <w:rsid w:val="008A0CA5"/>
    <w:rsid w:val="008A0D70"/>
    <w:rsid w:val="008A1497"/>
    <w:rsid w:val="008A16ED"/>
    <w:rsid w:val="008A1998"/>
    <w:rsid w:val="008A1B34"/>
    <w:rsid w:val="008A1FFD"/>
    <w:rsid w:val="008A290D"/>
    <w:rsid w:val="008A2E63"/>
    <w:rsid w:val="008A2F02"/>
    <w:rsid w:val="008A3042"/>
    <w:rsid w:val="008A36E5"/>
    <w:rsid w:val="008A3915"/>
    <w:rsid w:val="008A3BB4"/>
    <w:rsid w:val="008A3D9C"/>
    <w:rsid w:val="008A430C"/>
    <w:rsid w:val="008A4BDE"/>
    <w:rsid w:val="008A4E5B"/>
    <w:rsid w:val="008A4EE5"/>
    <w:rsid w:val="008A5762"/>
    <w:rsid w:val="008A5824"/>
    <w:rsid w:val="008A58FA"/>
    <w:rsid w:val="008A5DC7"/>
    <w:rsid w:val="008A60F0"/>
    <w:rsid w:val="008A615E"/>
    <w:rsid w:val="008A632C"/>
    <w:rsid w:val="008A67C7"/>
    <w:rsid w:val="008A6A93"/>
    <w:rsid w:val="008A7047"/>
    <w:rsid w:val="008A7532"/>
    <w:rsid w:val="008A7543"/>
    <w:rsid w:val="008A7954"/>
    <w:rsid w:val="008A7E1E"/>
    <w:rsid w:val="008B0D30"/>
    <w:rsid w:val="008B11BB"/>
    <w:rsid w:val="008B15C7"/>
    <w:rsid w:val="008B15FF"/>
    <w:rsid w:val="008B1802"/>
    <w:rsid w:val="008B22F0"/>
    <w:rsid w:val="008B26C7"/>
    <w:rsid w:val="008B2870"/>
    <w:rsid w:val="008B2FA4"/>
    <w:rsid w:val="008B35F7"/>
    <w:rsid w:val="008B3A00"/>
    <w:rsid w:val="008B4566"/>
    <w:rsid w:val="008B4E91"/>
    <w:rsid w:val="008B50C4"/>
    <w:rsid w:val="008B5301"/>
    <w:rsid w:val="008B5D4E"/>
    <w:rsid w:val="008B61CD"/>
    <w:rsid w:val="008B7118"/>
    <w:rsid w:val="008B72F2"/>
    <w:rsid w:val="008B745E"/>
    <w:rsid w:val="008B77F3"/>
    <w:rsid w:val="008B78D6"/>
    <w:rsid w:val="008B79EB"/>
    <w:rsid w:val="008B7D2C"/>
    <w:rsid w:val="008B7EA0"/>
    <w:rsid w:val="008C0465"/>
    <w:rsid w:val="008C0466"/>
    <w:rsid w:val="008C1005"/>
    <w:rsid w:val="008C1257"/>
    <w:rsid w:val="008C1B69"/>
    <w:rsid w:val="008C1F1B"/>
    <w:rsid w:val="008C241B"/>
    <w:rsid w:val="008C244D"/>
    <w:rsid w:val="008C3EC9"/>
    <w:rsid w:val="008C5289"/>
    <w:rsid w:val="008C55AC"/>
    <w:rsid w:val="008C56BA"/>
    <w:rsid w:val="008C600B"/>
    <w:rsid w:val="008C7330"/>
    <w:rsid w:val="008C7AC4"/>
    <w:rsid w:val="008C7D68"/>
    <w:rsid w:val="008D032B"/>
    <w:rsid w:val="008D0425"/>
    <w:rsid w:val="008D0BF7"/>
    <w:rsid w:val="008D0DFE"/>
    <w:rsid w:val="008D1518"/>
    <w:rsid w:val="008D1E6C"/>
    <w:rsid w:val="008D2410"/>
    <w:rsid w:val="008D24AF"/>
    <w:rsid w:val="008D34D5"/>
    <w:rsid w:val="008D377D"/>
    <w:rsid w:val="008D3C2E"/>
    <w:rsid w:val="008D3C64"/>
    <w:rsid w:val="008D3FCB"/>
    <w:rsid w:val="008D4142"/>
    <w:rsid w:val="008D4161"/>
    <w:rsid w:val="008D5086"/>
    <w:rsid w:val="008D51B8"/>
    <w:rsid w:val="008D5294"/>
    <w:rsid w:val="008D58B5"/>
    <w:rsid w:val="008D5B0B"/>
    <w:rsid w:val="008D5FC2"/>
    <w:rsid w:val="008D688B"/>
    <w:rsid w:val="008D6CCE"/>
    <w:rsid w:val="008D7566"/>
    <w:rsid w:val="008D7A68"/>
    <w:rsid w:val="008D7C47"/>
    <w:rsid w:val="008E09B7"/>
    <w:rsid w:val="008E0DA8"/>
    <w:rsid w:val="008E0E2C"/>
    <w:rsid w:val="008E1043"/>
    <w:rsid w:val="008E15C8"/>
    <w:rsid w:val="008E16C7"/>
    <w:rsid w:val="008E1FAE"/>
    <w:rsid w:val="008E250B"/>
    <w:rsid w:val="008E321C"/>
    <w:rsid w:val="008E3433"/>
    <w:rsid w:val="008E360A"/>
    <w:rsid w:val="008E3F14"/>
    <w:rsid w:val="008E4167"/>
    <w:rsid w:val="008E4825"/>
    <w:rsid w:val="008E4C54"/>
    <w:rsid w:val="008E4C55"/>
    <w:rsid w:val="008E54C0"/>
    <w:rsid w:val="008E59C2"/>
    <w:rsid w:val="008E639D"/>
    <w:rsid w:val="008E697B"/>
    <w:rsid w:val="008E71F7"/>
    <w:rsid w:val="008E72EA"/>
    <w:rsid w:val="008E73C9"/>
    <w:rsid w:val="008E7851"/>
    <w:rsid w:val="008E7D48"/>
    <w:rsid w:val="008F0325"/>
    <w:rsid w:val="008F1A73"/>
    <w:rsid w:val="008F1F79"/>
    <w:rsid w:val="008F22DD"/>
    <w:rsid w:val="008F2415"/>
    <w:rsid w:val="008F2933"/>
    <w:rsid w:val="008F2BD9"/>
    <w:rsid w:val="008F3D8D"/>
    <w:rsid w:val="008F493E"/>
    <w:rsid w:val="008F541F"/>
    <w:rsid w:val="008F5BFE"/>
    <w:rsid w:val="008F6046"/>
    <w:rsid w:val="008F6261"/>
    <w:rsid w:val="008F6A67"/>
    <w:rsid w:val="008F6C76"/>
    <w:rsid w:val="009000A8"/>
    <w:rsid w:val="00900116"/>
    <w:rsid w:val="0090121D"/>
    <w:rsid w:val="00901264"/>
    <w:rsid w:val="00901368"/>
    <w:rsid w:val="009017C0"/>
    <w:rsid w:val="009018A9"/>
    <w:rsid w:val="00903739"/>
    <w:rsid w:val="00903A8E"/>
    <w:rsid w:val="00903F0B"/>
    <w:rsid w:val="00904BD4"/>
    <w:rsid w:val="00904C6D"/>
    <w:rsid w:val="009056F4"/>
    <w:rsid w:val="009061C5"/>
    <w:rsid w:val="009062AF"/>
    <w:rsid w:val="0090671E"/>
    <w:rsid w:val="00906848"/>
    <w:rsid w:val="00906D4F"/>
    <w:rsid w:val="00906E65"/>
    <w:rsid w:val="009077CA"/>
    <w:rsid w:val="00907AEF"/>
    <w:rsid w:val="00907CA8"/>
    <w:rsid w:val="00910453"/>
    <w:rsid w:val="00910472"/>
    <w:rsid w:val="00910698"/>
    <w:rsid w:val="0091075B"/>
    <w:rsid w:val="00910DC9"/>
    <w:rsid w:val="00911DF0"/>
    <w:rsid w:val="0091200A"/>
    <w:rsid w:val="009131E2"/>
    <w:rsid w:val="009133EF"/>
    <w:rsid w:val="00913B62"/>
    <w:rsid w:val="00913D96"/>
    <w:rsid w:val="00913DA5"/>
    <w:rsid w:val="00913E26"/>
    <w:rsid w:val="00913F66"/>
    <w:rsid w:val="009142C5"/>
    <w:rsid w:val="0091472A"/>
    <w:rsid w:val="0091486B"/>
    <w:rsid w:val="00914CC3"/>
    <w:rsid w:val="00914E43"/>
    <w:rsid w:val="00914F1F"/>
    <w:rsid w:val="009151B2"/>
    <w:rsid w:val="009152DB"/>
    <w:rsid w:val="009154EA"/>
    <w:rsid w:val="00915B60"/>
    <w:rsid w:val="009161EA"/>
    <w:rsid w:val="009165A9"/>
    <w:rsid w:val="00917496"/>
    <w:rsid w:val="0091761E"/>
    <w:rsid w:val="009178BC"/>
    <w:rsid w:val="00920054"/>
    <w:rsid w:val="00920BA4"/>
    <w:rsid w:val="00920F8D"/>
    <w:rsid w:val="009215C7"/>
    <w:rsid w:val="00922334"/>
    <w:rsid w:val="00922D19"/>
    <w:rsid w:val="0092337E"/>
    <w:rsid w:val="00923672"/>
    <w:rsid w:val="009237AB"/>
    <w:rsid w:val="00923AA2"/>
    <w:rsid w:val="00923D32"/>
    <w:rsid w:val="00923E70"/>
    <w:rsid w:val="00923F0C"/>
    <w:rsid w:val="00924B36"/>
    <w:rsid w:val="00924BEB"/>
    <w:rsid w:val="00924F3A"/>
    <w:rsid w:val="009254EB"/>
    <w:rsid w:val="00925DC8"/>
    <w:rsid w:val="00926977"/>
    <w:rsid w:val="00926DCA"/>
    <w:rsid w:val="00926F14"/>
    <w:rsid w:val="0092707B"/>
    <w:rsid w:val="00927295"/>
    <w:rsid w:val="00927440"/>
    <w:rsid w:val="009275EB"/>
    <w:rsid w:val="00927E2A"/>
    <w:rsid w:val="00931031"/>
    <w:rsid w:val="009311FA"/>
    <w:rsid w:val="009313E5"/>
    <w:rsid w:val="0093155E"/>
    <w:rsid w:val="009315D3"/>
    <w:rsid w:val="00931A90"/>
    <w:rsid w:val="00931C23"/>
    <w:rsid w:val="00932411"/>
    <w:rsid w:val="0093273F"/>
    <w:rsid w:val="00932C63"/>
    <w:rsid w:val="00933553"/>
    <w:rsid w:val="00933978"/>
    <w:rsid w:val="00933E6C"/>
    <w:rsid w:val="009342D8"/>
    <w:rsid w:val="0093433F"/>
    <w:rsid w:val="009343F6"/>
    <w:rsid w:val="0093441D"/>
    <w:rsid w:val="00934D58"/>
    <w:rsid w:val="0093585D"/>
    <w:rsid w:val="009360A6"/>
    <w:rsid w:val="00936309"/>
    <w:rsid w:val="00936BE9"/>
    <w:rsid w:val="00936DBC"/>
    <w:rsid w:val="00937175"/>
    <w:rsid w:val="009372FC"/>
    <w:rsid w:val="00937439"/>
    <w:rsid w:val="00940706"/>
    <w:rsid w:val="00940FDD"/>
    <w:rsid w:val="00941906"/>
    <w:rsid w:val="009421C2"/>
    <w:rsid w:val="00942376"/>
    <w:rsid w:val="00942445"/>
    <w:rsid w:val="009425FB"/>
    <w:rsid w:val="00942A64"/>
    <w:rsid w:val="00942B3C"/>
    <w:rsid w:val="00943496"/>
    <w:rsid w:val="00943835"/>
    <w:rsid w:val="00943B79"/>
    <w:rsid w:val="00944A64"/>
    <w:rsid w:val="00944C93"/>
    <w:rsid w:val="009453C9"/>
    <w:rsid w:val="00945D1B"/>
    <w:rsid w:val="00946E36"/>
    <w:rsid w:val="00947268"/>
    <w:rsid w:val="0094792B"/>
    <w:rsid w:val="00950490"/>
    <w:rsid w:val="00951490"/>
    <w:rsid w:val="009514FB"/>
    <w:rsid w:val="0095228A"/>
    <w:rsid w:val="00952422"/>
    <w:rsid w:val="0095454C"/>
    <w:rsid w:val="009545D1"/>
    <w:rsid w:val="00955277"/>
    <w:rsid w:val="00955346"/>
    <w:rsid w:val="009555D5"/>
    <w:rsid w:val="009556AE"/>
    <w:rsid w:val="00955DD7"/>
    <w:rsid w:val="00955F04"/>
    <w:rsid w:val="00955FFB"/>
    <w:rsid w:val="00956414"/>
    <w:rsid w:val="00956FFD"/>
    <w:rsid w:val="00957400"/>
    <w:rsid w:val="00957B71"/>
    <w:rsid w:val="00957BFF"/>
    <w:rsid w:val="00957F33"/>
    <w:rsid w:val="0096084A"/>
    <w:rsid w:val="00960987"/>
    <w:rsid w:val="00960DB5"/>
    <w:rsid w:val="00960DE5"/>
    <w:rsid w:val="00960FF7"/>
    <w:rsid w:val="00961277"/>
    <w:rsid w:val="00961712"/>
    <w:rsid w:val="00961819"/>
    <w:rsid w:val="00961E4E"/>
    <w:rsid w:val="00962BEC"/>
    <w:rsid w:val="00963A2A"/>
    <w:rsid w:val="00963A8D"/>
    <w:rsid w:val="00963DA1"/>
    <w:rsid w:val="0096415B"/>
    <w:rsid w:val="009641D3"/>
    <w:rsid w:val="00964203"/>
    <w:rsid w:val="00964B0F"/>
    <w:rsid w:val="009650A1"/>
    <w:rsid w:val="009650D0"/>
    <w:rsid w:val="009650F6"/>
    <w:rsid w:val="00965476"/>
    <w:rsid w:val="00965A03"/>
    <w:rsid w:val="00966254"/>
    <w:rsid w:val="00966CA2"/>
    <w:rsid w:val="009671C0"/>
    <w:rsid w:val="009677D2"/>
    <w:rsid w:val="009678FF"/>
    <w:rsid w:val="009679C4"/>
    <w:rsid w:val="009700A3"/>
    <w:rsid w:val="00970446"/>
    <w:rsid w:val="009706EC"/>
    <w:rsid w:val="0097095F"/>
    <w:rsid w:val="009719E6"/>
    <w:rsid w:val="00971E7E"/>
    <w:rsid w:val="009720F5"/>
    <w:rsid w:val="009721DD"/>
    <w:rsid w:val="009725FE"/>
    <w:rsid w:val="00972624"/>
    <w:rsid w:val="0097264C"/>
    <w:rsid w:val="00972BB8"/>
    <w:rsid w:val="00972EC4"/>
    <w:rsid w:val="00972FB3"/>
    <w:rsid w:val="00973313"/>
    <w:rsid w:val="009741AC"/>
    <w:rsid w:val="009744D1"/>
    <w:rsid w:val="0097476D"/>
    <w:rsid w:val="0097535B"/>
    <w:rsid w:val="0097550E"/>
    <w:rsid w:val="0097577B"/>
    <w:rsid w:val="00975FBF"/>
    <w:rsid w:val="009777F4"/>
    <w:rsid w:val="00980027"/>
    <w:rsid w:val="00980373"/>
    <w:rsid w:val="009804DB"/>
    <w:rsid w:val="00981790"/>
    <w:rsid w:val="00981A39"/>
    <w:rsid w:val="00981C6F"/>
    <w:rsid w:val="00981C9F"/>
    <w:rsid w:val="00982FC5"/>
    <w:rsid w:val="009832B9"/>
    <w:rsid w:val="00984CCD"/>
    <w:rsid w:val="00985E2D"/>
    <w:rsid w:val="00986D41"/>
    <w:rsid w:val="009873B4"/>
    <w:rsid w:val="00987B12"/>
    <w:rsid w:val="00987DAC"/>
    <w:rsid w:val="00990419"/>
    <w:rsid w:val="0099090F"/>
    <w:rsid w:val="00990DD5"/>
    <w:rsid w:val="00990ED8"/>
    <w:rsid w:val="00990F9B"/>
    <w:rsid w:val="009915F8"/>
    <w:rsid w:val="00991911"/>
    <w:rsid w:val="00991A97"/>
    <w:rsid w:val="00991D80"/>
    <w:rsid w:val="00991EAC"/>
    <w:rsid w:val="009922EF"/>
    <w:rsid w:val="00992AE9"/>
    <w:rsid w:val="00992EB7"/>
    <w:rsid w:val="00992F80"/>
    <w:rsid w:val="009932CD"/>
    <w:rsid w:val="0099332F"/>
    <w:rsid w:val="00993EA3"/>
    <w:rsid w:val="00994461"/>
    <w:rsid w:val="009945A9"/>
    <w:rsid w:val="00994755"/>
    <w:rsid w:val="00994B24"/>
    <w:rsid w:val="00995507"/>
    <w:rsid w:val="0099567A"/>
    <w:rsid w:val="00995832"/>
    <w:rsid w:val="009972BA"/>
    <w:rsid w:val="00997924"/>
    <w:rsid w:val="00997F44"/>
    <w:rsid w:val="009A09B6"/>
    <w:rsid w:val="009A12A1"/>
    <w:rsid w:val="009A16BE"/>
    <w:rsid w:val="009A1C14"/>
    <w:rsid w:val="009A22CA"/>
    <w:rsid w:val="009A2987"/>
    <w:rsid w:val="009A32E6"/>
    <w:rsid w:val="009A3348"/>
    <w:rsid w:val="009A3381"/>
    <w:rsid w:val="009A35C0"/>
    <w:rsid w:val="009A3D4D"/>
    <w:rsid w:val="009A4359"/>
    <w:rsid w:val="009A4723"/>
    <w:rsid w:val="009A47D0"/>
    <w:rsid w:val="009A4D79"/>
    <w:rsid w:val="009A4F69"/>
    <w:rsid w:val="009A5322"/>
    <w:rsid w:val="009A5A2A"/>
    <w:rsid w:val="009A5FB4"/>
    <w:rsid w:val="009A7DDA"/>
    <w:rsid w:val="009A7EB0"/>
    <w:rsid w:val="009B0824"/>
    <w:rsid w:val="009B0971"/>
    <w:rsid w:val="009B11FF"/>
    <w:rsid w:val="009B1384"/>
    <w:rsid w:val="009B14D7"/>
    <w:rsid w:val="009B1B40"/>
    <w:rsid w:val="009B26AA"/>
    <w:rsid w:val="009B2A49"/>
    <w:rsid w:val="009B2B1E"/>
    <w:rsid w:val="009B42E1"/>
    <w:rsid w:val="009B48A1"/>
    <w:rsid w:val="009B4B80"/>
    <w:rsid w:val="009B517F"/>
    <w:rsid w:val="009B5373"/>
    <w:rsid w:val="009B544A"/>
    <w:rsid w:val="009B5927"/>
    <w:rsid w:val="009B593F"/>
    <w:rsid w:val="009B613A"/>
    <w:rsid w:val="009B654D"/>
    <w:rsid w:val="009B662D"/>
    <w:rsid w:val="009B68EE"/>
    <w:rsid w:val="009B6CD2"/>
    <w:rsid w:val="009B73BC"/>
    <w:rsid w:val="009B768B"/>
    <w:rsid w:val="009B7AB0"/>
    <w:rsid w:val="009C00C8"/>
    <w:rsid w:val="009C075B"/>
    <w:rsid w:val="009C078F"/>
    <w:rsid w:val="009C153A"/>
    <w:rsid w:val="009C16D0"/>
    <w:rsid w:val="009C1EBD"/>
    <w:rsid w:val="009C2791"/>
    <w:rsid w:val="009C2BAF"/>
    <w:rsid w:val="009C32A3"/>
    <w:rsid w:val="009C3321"/>
    <w:rsid w:val="009C43AF"/>
    <w:rsid w:val="009C48A0"/>
    <w:rsid w:val="009C4C6D"/>
    <w:rsid w:val="009C5006"/>
    <w:rsid w:val="009C6072"/>
    <w:rsid w:val="009C63AC"/>
    <w:rsid w:val="009C682A"/>
    <w:rsid w:val="009C6BA1"/>
    <w:rsid w:val="009C6C79"/>
    <w:rsid w:val="009C6EFF"/>
    <w:rsid w:val="009D0573"/>
    <w:rsid w:val="009D057B"/>
    <w:rsid w:val="009D057E"/>
    <w:rsid w:val="009D0EC8"/>
    <w:rsid w:val="009D185E"/>
    <w:rsid w:val="009D1FC6"/>
    <w:rsid w:val="009D201D"/>
    <w:rsid w:val="009D27AF"/>
    <w:rsid w:val="009D28A6"/>
    <w:rsid w:val="009D3EAC"/>
    <w:rsid w:val="009D49AE"/>
    <w:rsid w:val="009D4E84"/>
    <w:rsid w:val="009D5EB3"/>
    <w:rsid w:val="009D5FEF"/>
    <w:rsid w:val="009D60EC"/>
    <w:rsid w:val="009D6BFE"/>
    <w:rsid w:val="009D7225"/>
    <w:rsid w:val="009D780B"/>
    <w:rsid w:val="009D7BD9"/>
    <w:rsid w:val="009D7FC0"/>
    <w:rsid w:val="009E05DD"/>
    <w:rsid w:val="009E074E"/>
    <w:rsid w:val="009E08D9"/>
    <w:rsid w:val="009E1DD9"/>
    <w:rsid w:val="009E30C9"/>
    <w:rsid w:val="009E3185"/>
    <w:rsid w:val="009E34C1"/>
    <w:rsid w:val="009E3853"/>
    <w:rsid w:val="009E3EE5"/>
    <w:rsid w:val="009E3F2E"/>
    <w:rsid w:val="009E40DA"/>
    <w:rsid w:val="009E46E5"/>
    <w:rsid w:val="009E5373"/>
    <w:rsid w:val="009E56FF"/>
    <w:rsid w:val="009E5880"/>
    <w:rsid w:val="009E5941"/>
    <w:rsid w:val="009E6190"/>
    <w:rsid w:val="009E61C3"/>
    <w:rsid w:val="009E64BF"/>
    <w:rsid w:val="009E67BA"/>
    <w:rsid w:val="009E6ADD"/>
    <w:rsid w:val="009E724C"/>
    <w:rsid w:val="009F05F6"/>
    <w:rsid w:val="009F067A"/>
    <w:rsid w:val="009F13BE"/>
    <w:rsid w:val="009F15E4"/>
    <w:rsid w:val="009F162A"/>
    <w:rsid w:val="009F1685"/>
    <w:rsid w:val="009F16E1"/>
    <w:rsid w:val="009F1B09"/>
    <w:rsid w:val="009F2657"/>
    <w:rsid w:val="009F26B8"/>
    <w:rsid w:val="009F2C5F"/>
    <w:rsid w:val="009F2CDC"/>
    <w:rsid w:val="009F2E54"/>
    <w:rsid w:val="009F3841"/>
    <w:rsid w:val="009F3917"/>
    <w:rsid w:val="009F41F6"/>
    <w:rsid w:val="009F4543"/>
    <w:rsid w:val="009F474A"/>
    <w:rsid w:val="009F4DA0"/>
    <w:rsid w:val="009F52D6"/>
    <w:rsid w:val="009F5336"/>
    <w:rsid w:val="009F5B12"/>
    <w:rsid w:val="009F5B28"/>
    <w:rsid w:val="009F6083"/>
    <w:rsid w:val="009F68B9"/>
    <w:rsid w:val="009F693E"/>
    <w:rsid w:val="009F723A"/>
    <w:rsid w:val="009F7766"/>
    <w:rsid w:val="00A001FB"/>
    <w:rsid w:val="00A00291"/>
    <w:rsid w:val="00A005E8"/>
    <w:rsid w:val="00A013FB"/>
    <w:rsid w:val="00A01EC8"/>
    <w:rsid w:val="00A020BC"/>
    <w:rsid w:val="00A02EA0"/>
    <w:rsid w:val="00A03457"/>
    <w:rsid w:val="00A036D3"/>
    <w:rsid w:val="00A03968"/>
    <w:rsid w:val="00A03CB9"/>
    <w:rsid w:val="00A041A9"/>
    <w:rsid w:val="00A04DE4"/>
    <w:rsid w:val="00A04F33"/>
    <w:rsid w:val="00A052F5"/>
    <w:rsid w:val="00A056F7"/>
    <w:rsid w:val="00A05BC8"/>
    <w:rsid w:val="00A069AF"/>
    <w:rsid w:val="00A07826"/>
    <w:rsid w:val="00A0793A"/>
    <w:rsid w:val="00A07DFD"/>
    <w:rsid w:val="00A109F6"/>
    <w:rsid w:val="00A10F3F"/>
    <w:rsid w:val="00A1148B"/>
    <w:rsid w:val="00A121FA"/>
    <w:rsid w:val="00A13167"/>
    <w:rsid w:val="00A13475"/>
    <w:rsid w:val="00A140D9"/>
    <w:rsid w:val="00A1497E"/>
    <w:rsid w:val="00A14B5C"/>
    <w:rsid w:val="00A14E20"/>
    <w:rsid w:val="00A14EE6"/>
    <w:rsid w:val="00A15478"/>
    <w:rsid w:val="00A15559"/>
    <w:rsid w:val="00A1560D"/>
    <w:rsid w:val="00A1681B"/>
    <w:rsid w:val="00A16EBA"/>
    <w:rsid w:val="00A17450"/>
    <w:rsid w:val="00A17AD7"/>
    <w:rsid w:val="00A17D44"/>
    <w:rsid w:val="00A17F2A"/>
    <w:rsid w:val="00A201E0"/>
    <w:rsid w:val="00A20415"/>
    <w:rsid w:val="00A2141F"/>
    <w:rsid w:val="00A21B08"/>
    <w:rsid w:val="00A22A2C"/>
    <w:rsid w:val="00A22D18"/>
    <w:rsid w:val="00A23328"/>
    <w:rsid w:val="00A2347B"/>
    <w:rsid w:val="00A235D9"/>
    <w:rsid w:val="00A240E2"/>
    <w:rsid w:val="00A24760"/>
    <w:rsid w:val="00A24789"/>
    <w:rsid w:val="00A24EAE"/>
    <w:rsid w:val="00A25569"/>
    <w:rsid w:val="00A25821"/>
    <w:rsid w:val="00A258CC"/>
    <w:rsid w:val="00A25ABB"/>
    <w:rsid w:val="00A263DB"/>
    <w:rsid w:val="00A26AA2"/>
    <w:rsid w:val="00A27119"/>
    <w:rsid w:val="00A27407"/>
    <w:rsid w:val="00A27CD1"/>
    <w:rsid w:val="00A3006B"/>
    <w:rsid w:val="00A3099F"/>
    <w:rsid w:val="00A30DEB"/>
    <w:rsid w:val="00A3218B"/>
    <w:rsid w:val="00A325AC"/>
    <w:rsid w:val="00A32790"/>
    <w:rsid w:val="00A32825"/>
    <w:rsid w:val="00A3316F"/>
    <w:rsid w:val="00A33555"/>
    <w:rsid w:val="00A3391B"/>
    <w:rsid w:val="00A33CD3"/>
    <w:rsid w:val="00A3487F"/>
    <w:rsid w:val="00A34B8D"/>
    <w:rsid w:val="00A35485"/>
    <w:rsid w:val="00A35C06"/>
    <w:rsid w:val="00A36733"/>
    <w:rsid w:val="00A368F7"/>
    <w:rsid w:val="00A36BBB"/>
    <w:rsid w:val="00A36F86"/>
    <w:rsid w:val="00A37391"/>
    <w:rsid w:val="00A37A8D"/>
    <w:rsid w:val="00A37BEC"/>
    <w:rsid w:val="00A4088D"/>
    <w:rsid w:val="00A40D70"/>
    <w:rsid w:val="00A417D0"/>
    <w:rsid w:val="00A41ADD"/>
    <w:rsid w:val="00A4204A"/>
    <w:rsid w:val="00A4256B"/>
    <w:rsid w:val="00A43114"/>
    <w:rsid w:val="00A433B0"/>
    <w:rsid w:val="00A43484"/>
    <w:rsid w:val="00A439D8"/>
    <w:rsid w:val="00A43F14"/>
    <w:rsid w:val="00A4411E"/>
    <w:rsid w:val="00A44627"/>
    <w:rsid w:val="00A44FB8"/>
    <w:rsid w:val="00A4619A"/>
    <w:rsid w:val="00A4689A"/>
    <w:rsid w:val="00A46BAF"/>
    <w:rsid w:val="00A46D1C"/>
    <w:rsid w:val="00A474DB"/>
    <w:rsid w:val="00A4762B"/>
    <w:rsid w:val="00A476A0"/>
    <w:rsid w:val="00A47B03"/>
    <w:rsid w:val="00A50069"/>
    <w:rsid w:val="00A50227"/>
    <w:rsid w:val="00A50635"/>
    <w:rsid w:val="00A5097E"/>
    <w:rsid w:val="00A51952"/>
    <w:rsid w:val="00A51DC9"/>
    <w:rsid w:val="00A5256C"/>
    <w:rsid w:val="00A52812"/>
    <w:rsid w:val="00A53523"/>
    <w:rsid w:val="00A546C0"/>
    <w:rsid w:val="00A550FA"/>
    <w:rsid w:val="00A551A4"/>
    <w:rsid w:val="00A55E79"/>
    <w:rsid w:val="00A56590"/>
    <w:rsid w:val="00A569B7"/>
    <w:rsid w:val="00A56E03"/>
    <w:rsid w:val="00A56E7C"/>
    <w:rsid w:val="00A574C5"/>
    <w:rsid w:val="00A57AC1"/>
    <w:rsid w:val="00A57B7C"/>
    <w:rsid w:val="00A60915"/>
    <w:rsid w:val="00A60AAE"/>
    <w:rsid w:val="00A616D8"/>
    <w:rsid w:val="00A61956"/>
    <w:rsid w:val="00A61A1F"/>
    <w:rsid w:val="00A61F7C"/>
    <w:rsid w:val="00A621B2"/>
    <w:rsid w:val="00A621FD"/>
    <w:rsid w:val="00A6290D"/>
    <w:rsid w:val="00A62FDE"/>
    <w:rsid w:val="00A6315E"/>
    <w:rsid w:val="00A6365A"/>
    <w:rsid w:val="00A63663"/>
    <w:rsid w:val="00A63711"/>
    <w:rsid w:val="00A638BD"/>
    <w:rsid w:val="00A63FAE"/>
    <w:rsid w:val="00A647E8"/>
    <w:rsid w:val="00A64F40"/>
    <w:rsid w:val="00A64FAD"/>
    <w:rsid w:val="00A6516F"/>
    <w:rsid w:val="00A65512"/>
    <w:rsid w:val="00A658DD"/>
    <w:rsid w:val="00A666F3"/>
    <w:rsid w:val="00A66A80"/>
    <w:rsid w:val="00A66BD0"/>
    <w:rsid w:val="00A66C4E"/>
    <w:rsid w:val="00A66DE9"/>
    <w:rsid w:val="00A66E62"/>
    <w:rsid w:val="00A67676"/>
    <w:rsid w:val="00A70129"/>
    <w:rsid w:val="00A706F2"/>
    <w:rsid w:val="00A713E7"/>
    <w:rsid w:val="00A71A92"/>
    <w:rsid w:val="00A71B51"/>
    <w:rsid w:val="00A72627"/>
    <w:rsid w:val="00A72701"/>
    <w:rsid w:val="00A7301D"/>
    <w:rsid w:val="00A743D1"/>
    <w:rsid w:val="00A749EF"/>
    <w:rsid w:val="00A753C8"/>
    <w:rsid w:val="00A75913"/>
    <w:rsid w:val="00A75BDE"/>
    <w:rsid w:val="00A75E85"/>
    <w:rsid w:val="00A760C5"/>
    <w:rsid w:val="00A76574"/>
    <w:rsid w:val="00A76948"/>
    <w:rsid w:val="00A76A53"/>
    <w:rsid w:val="00A76E14"/>
    <w:rsid w:val="00A76F2B"/>
    <w:rsid w:val="00A7727F"/>
    <w:rsid w:val="00A77821"/>
    <w:rsid w:val="00A77A11"/>
    <w:rsid w:val="00A77A79"/>
    <w:rsid w:val="00A77B22"/>
    <w:rsid w:val="00A77F5F"/>
    <w:rsid w:val="00A80358"/>
    <w:rsid w:val="00A80702"/>
    <w:rsid w:val="00A80706"/>
    <w:rsid w:val="00A807DC"/>
    <w:rsid w:val="00A80816"/>
    <w:rsid w:val="00A80864"/>
    <w:rsid w:val="00A80A54"/>
    <w:rsid w:val="00A80C10"/>
    <w:rsid w:val="00A80C97"/>
    <w:rsid w:val="00A81CCE"/>
    <w:rsid w:val="00A81D33"/>
    <w:rsid w:val="00A821D3"/>
    <w:rsid w:val="00A8238D"/>
    <w:rsid w:val="00A8256C"/>
    <w:rsid w:val="00A82BA1"/>
    <w:rsid w:val="00A82C33"/>
    <w:rsid w:val="00A84A6A"/>
    <w:rsid w:val="00A85256"/>
    <w:rsid w:val="00A8561F"/>
    <w:rsid w:val="00A8591F"/>
    <w:rsid w:val="00A85B14"/>
    <w:rsid w:val="00A866A2"/>
    <w:rsid w:val="00A8734F"/>
    <w:rsid w:val="00A8745C"/>
    <w:rsid w:val="00A87817"/>
    <w:rsid w:val="00A879B0"/>
    <w:rsid w:val="00A87B1F"/>
    <w:rsid w:val="00A90743"/>
    <w:rsid w:val="00A90B98"/>
    <w:rsid w:val="00A910FD"/>
    <w:rsid w:val="00A91421"/>
    <w:rsid w:val="00A915BB"/>
    <w:rsid w:val="00A9181B"/>
    <w:rsid w:val="00A919C6"/>
    <w:rsid w:val="00A91D54"/>
    <w:rsid w:val="00A92413"/>
    <w:rsid w:val="00A9252D"/>
    <w:rsid w:val="00A92B60"/>
    <w:rsid w:val="00A946D2"/>
    <w:rsid w:val="00A948A2"/>
    <w:rsid w:val="00A94B21"/>
    <w:rsid w:val="00A951BC"/>
    <w:rsid w:val="00A955B1"/>
    <w:rsid w:val="00A95AB9"/>
    <w:rsid w:val="00A95BAA"/>
    <w:rsid w:val="00A95E64"/>
    <w:rsid w:val="00A96304"/>
    <w:rsid w:val="00A964A6"/>
    <w:rsid w:val="00A964BC"/>
    <w:rsid w:val="00AA0078"/>
    <w:rsid w:val="00AA0AA6"/>
    <w:rsid w:val="00AA0C85"/>
    <w:rsid w:val="00AA0CB5"/>
    <w:rsid w:val="00AA14AD"/>
    <w:rsid w:val="00AA16B7"/>
    <w:rsid w:val="00AA1CFF"/>
    <w:rsid w:val="00AA2D97"/>
    <w:rsid w:val="00AA306A"/>
    <w:rsid w:val="00AA34D5"/>
    <w:rsid w:val="00AA3B19"/>
    <w:rsid w:val="00AA3CF9"/>
    <w:rsid w:val="00AA4CFF"/>
    <w:rsid w:val="00AA5407"/>
    <w:rsid w:val="00AA5979"/>
    <w:rsid w:val="00AA5FA0"/>
    <w:rsid w:val="00AA6737"/>
    <w:rsid w:val="00AA6DDF"/>
    <w:rsid w:val="00AA6E87"/>
    <w:rsid w:val="00AA7555"/>
    <w:rsid w:val="00AA76F3"/>
    <w:rsid w:val="00AA784B"/>
    <w:rsid w:val="00AA79A9"/>
    <w:rsid w:val="00AB01C5"/>
    <w:rsid w:val="00AB07AA"/>
    <w:rsid w:val="00AB085D"/>
    <w:rsid w:val="00AB08AD"/>
    <w:rsid w:val="00AB0B71"/>
    <w:rsid w:val="00AB0FC3"/>
    <w:rsid w:val="00AB12B1"/>
    <w:rsid w:val="00AB15E3"/>
    <w:rsid w:val="00AB1884"/>
    <w:rsid w:val="00AB1B2F"/>
    <w:rsid w:val="00AB1DCF"/>
    <w:rsid w:val="00AB1F0E"/>
    <w:rsid w:val="00AB2575"/>
    <w:rsid w:val="00AB28E4"/>
    <w:rsid w:val="00AB2D3B"/>
    <w:rsid w:val="00AB2E02"/>
    <w:rsid w:val="00AB2EC1"/>
    <w:rsid w:val="00AB3927"/>
    <w:rsid w:val="00AB3A94"/>
    <w:rsid w:val="00AB3CD2"/>
    <w:rsid w:val="00AB447E"/>
    <w:rsid w:val="00AB482A"/>
    <w:rsid w:val="00AB4E90"/>
    <w:rsid w:val="00AB5666"/>
    <w:rsid w:val="00AB5A24"/>
    <w:rsid w:val="00AB5CEE"/>
    <w:rsid w:val="00AB60B8"/>
    <w:rsid w:val="00AB6D1E"/>
    <w:rsid w:val="00AB74BC"/>
    <w:rsid w:val="00AB7659"/>
    <w:rsid w:val="00AB777A"/>
    <w:rsid w:val="00AB78C1"/>
    <w:rsid w:val="00AB7919"/>
    <w:rsid w:val="00AC05EC"/>
    <w:rsid w:val="00AC06BD"/>
    <w:rsid w:val="00AC0EE9"/>
    <w:rsid w:val="00AC1260"/>
    <w:rsid w:val="00AC1317"/>
    <w:rsid w:val="00AC16F6"/>
    <w:rsid w:val="00AC25C4"/>
    <w:rsid w:val="00AC27A8"/>
    <w:rsid w:val="00AC2B3B"/>
    <w:rsid w:val="00AC2BE8"/>
    <w:rsid w:val="00AC2E09"/>
    <w:rsid w:val="00AC3842"/>
    <w:rsid w:val="00AC3D15"/>
    <w:rsid w:val="00AC4079"/>
    <w:rsid w:val="00AC420E"/>
    <w:rsid w:val="00AC429C"/>
    <w:rsid w:val="00AC43AD"/>
    <w:rsid w:val="00AC490D"/>
    <w:rsid w:val="00AC4CB4"/>
    <w:rsid w:val="00AC4EE5"/>
    <w:rsid w:val="00AC660E"/>
    <w:rsid w:val="00AC6CBD"/>
    <w:rsid w:val="00AC719E"/>
    <w:rsid w:val="00AC79D3"/>
    <w:rsid w:val="00AC7B80"/>
    <w:rsid w:val="00AC7CA3"/>
    <w:rsid w:val="00AD048F"/>
    <w:rsid w:val="00AD0A0E"/>
    <w:rsid w:val="00AD1072"/>
    <w:rsid w:val="00AD28F7"/>
    <w:rsid w:val="00AD2996"/>
    <w:rsid w:val="00AD2EED"/>
    <w:rsid w:val="00AD350A"/>
    <w:rsid w:val="00AD3856"/>
    <w:rsid w:val="00AD3F50"/>
    <w:rsid w:val="00AD4044"/>
    <w:rsid w:val="00AD42E1"/>
    <w:rsid w:val="00AD4FE7"/>
    <w:rsid w:val="00AD505A"/>
    <w:rsid w:val="00AD55FD"/>
    <w:rsid w:val="00AD7BBF"/>
    <w:rsid w:val="00AD7C82"/>
    <w:rsid w:val="00AE0694"/>
    <w:rsid w:val="00AE097D"/>
    <w:rsid w:val="00AE09BC"/>
    <w:rsid w:val="00AE0E8D"/>
    <w:rsid w:val="00AE1434"/>
    <w:rsid w:val="00AE18A9"/>
    <w:rsid w:val="00AE20BD"/>
    <w:rsid w:val="00AE22DE"/>
    <w:rsid w:val="00AE2426"/>
    <w:rsid w:val="00AE2BD4"/>
    <w:rsid w:val="00AE3D38"/>
    <w:rsid w:val="00AE455C"/>
    <w:rsid w:val="00AE467C"/>
    <w:rsid w:val="00AE49D2"/>
    <w:rsid w:val="00AE49EB"/>
    <w:rsid w:val="00AE4F7B"/>
    <w:rsid w:val="00AE561E"/>
    <w:rsid w:val="00AE56A2"/>
    <w:rsid w:val="00AE594D"/>
    <w:rsid w:val="00AE5A5C"/>
    <w:rsid w:val="00AE66C6"/>
    <w:rsid w:val="00AE6C8B"/>
    <w:rsid w:val="00AE717B"/>
    <w:rsid w:val="00AE74B8"/>
    <w:rsid w:val="00AE7872"/>
    <w:rsid w:val="00AE7A21"/>
    <w:rsid w:val="00AF08FF"/>
    <w:rsid w:val="00AF09CB"/>
    <w:rsid w:val="00AF0B97"/>
    <w:rsid w:val="00AF0D54"/>
    <w:rsid w:val="00AF21E2"/>
    <w:rsid w:val="00AF2953"/>
    <w:rsid w:val="00AF29C9"/>
    <w:rsid w:val="00AF2A6B"/>
    <w:rsid w:val="00AF2D43"/>
    <w:rsid w:val="00AF2E2D"/>
    <w:rsid w:val="00AF3168"/>
    <w:rsid w:val="00AF3501"/>
    <w:rsid w:val="00AF4347"/>
    <w:rsid w:val="00AF4484"/>
    <w:rsid w:val="00AF4610"/>
    <w:rsid w:val="00AF646E"/>
    <w:rsid w:val="00AF6BF9"/>
    <w:rsid w:val="00AF6DB4"/>
    <w:rsid w:val="00AF76A2"/>
    <w:rsid w:val="00AF786D"/>
    <w:rsid w:val="00AF790D"/>
    <w:rsid w:val="00AF7DBB"/>
    <w:rsid w:val="00B005D3"/>
    <w:rsid w:val="00B00788"/>
    <w:rsid w:val="00B01202"/>
    <w:rsid w:val="00B01749"/>
    <w:rsid w:val="00B01CA2"/>
    <w:rsid w:val="00B01EDC"/>
    <w:rsid w:val="00B0285D"/>
    <w:rsid w:val="00B02B04"/>
    <w:rsid w:val="00B02D04"/>
    <w:rsid w:val="00B0361D"/>
    <w:rsid w:val="00B0445F"/>
    <w:rsid w:val="00B04939"/>
    <w:rsid w:val="00B04C90"/>
    <w:rsid w:val="00B0580A"/>
    <w:rsid w:val="00B05A2E"/>
    <w:rsid w:val="00B06136"/>
    <w:rsid w:val="00B064AA"/>
    <w:rsid w:val="00B066CE"/>
    <w:rsid w:val="00B06703"/>
    <w:rsid w:val="00B0719F"/>
    <w:rsid w:val="00B07986"/>
    <w:rsid w:val="00B07B54"/>
    <w:rsid w:val="00B103A9"/>
    <w:rsid w:val="00B10522"/>
    <w:rsid w:val="00B10845"/>
    <w:rsid w:val="00B1097E"/>
    <w:rsid w:val="00B10E4B"/>
    <w:rsid w:val="00B1102D"/>
    <w:rsid w:val="00B11299"/>
    <w:rsid w:val="00B11645"/>
    <w:rsid w:val="00B118B4"/>
    <w:rsid w:val="00B118D8"/>
    <w:rsid w:val="00B11C4B"/>
    <w:rsid w:val="00B127C1"/>
    <w:rsid w:val="00B131DE"/>
    <w:rsid w:val="00B13330"/>
    <w:rsid w:val="00B135C1"/>
    <w:rsid w:val="00B13A07"/>
    <w:rsid w:val="00B14473"/>
    <w:rsid w:val="00B14A16"/>
    <w:rsid w:val="00B14DD9"/>
    <w:rsid w:val="00B157DC"/>
    <w:rsid w:val="00B15854"/>
    <w:rsid w:val="00B15D21"/>
    <w:rsid w:val="00B1619A"/>
    <w:rsid w:val="00B17351"/>
    <w:rsid w:val="00B1737A"/>
    <w:rsid w:val="00B17F9D"/>
    <w:rsid w:val="00B20FA8"/>
    <w:rsid w:val="00B213ED"/>
    <w:rsid w:val="00B21534"/>
    <w:rsid w:val="00B2187F"/>
    <w:rsid w:val="00B21BDE"/>
    <w:rsid w:val="00B21C42"/>
    <w:rsid w:val="00B21FDE"/>
    <w:rsid w:val="00B22EAD"/>
    <w:rsid w:val="00B235AB"/>
    <w:rsid w:val="00B24900"/>
    <w:rsid w:val="00B24BB9"/>
    <w:rsid w:val="00B24E92"/>
    <w:rsid w:val="00B24EC5"/>
    <w:rsid w:val="00B25936"/>
    <w:rsid w:val="00B25B5C"/>
    <w:rsid w:val="00B26058"/>
    <w:rsid w:val="00B2636E"/>
    <w:rsid w:val="00B26789"/>
    <w:rsid w:val="00B2696F"/>
    <w:rsid w:val="00B2727F"/>
    <w:rsid w:val="00B2751F"/>
    <w:rsid w:val="00B300CF"/>
    <w:rsid w:val="00B300D9"/>
    <w:rsid w:val="00B302B1"/>
    <w:rsid w:val="00B302EC"/>
    <w:rsid w:val="00B305A6"/>
    <w:rsid w:val="00B311CB"/>
    <w:rsid w:val="00B3130F"/>
    <w:rsid w:val="00B314BD"/>
    <w:rsid w:val="00B31765"/>
    <w:rsid w:val="00B31BA5"/>
    <w:rsid w:val="00B32670"/>
    <w:rsid w:val="00B33C1A"/>
    <w:rsid w:val="00B33DAA"/>
    <w:rsid w:val="00B33FFC"/>
    <w:rsid w:val="00B343B8"/>
    <w:rsid w:val="00B35C06"/>
    <w:rsid w:val="00B35DE8"/>
    <w:rsid w:val="00B35E2F"/>
    <w:rsid w:val="00B35E30"/>
    <w:rsid w:val="00B36008"/>
    <w:rsid w:val="00B36330"/>
    <w:rsid w:val="00B3716B"/>
    <w:rsid w:val="00B4032A"/>
    <w:rsid w:val="00B40524"/>
    <w:rsid w:val="00B40A6B"/>
    <w:rsid w:val="00B40B04"/>
    <w:rsid w:val="00B40E66"/>
    <w:rsid w:val="00B416C7"/>
    <w:rsid w:val="00B41E72"/>
    <w:rsid w:val="00B41EF3"/>
    <w:rsid w:val="00B41F68"/>
    <w:rsid w:val="00B4213E"/>
    <w:rsid w:val="00B423BC"/>
    <w:rsid w:val="00B42534"/>
    <w:rsid w:val="00B427A5"/>
    <w:rsid w:val="00B42F59"/>
    <w:rsid w:val="00B43ADF"/>
    <w:rsid w:val="00B43B23"/>
    <w:rsid w:val="00B460FA"/>
    <w:rsid w:val="00B463C3"/>
    <w:rsid w:val="00B46495"/>
    <w:rsid w:val="00B46E38"/>
    <w:rsid w:val="00B47071"/>
    <w:rsid w:val="00B4723A"/>
    <w:rsid w:val="00B472A0"/>
    <w:rsid w:val="00B477DA"/>
    <w:rsid w:val="00B47C26"/>
    <w:rsid w:val="00B47E79"/>
    <w:rsid w:val="00B503B8"/>
    <w:rsid w:val="00B503F8"/>
    <w:rsid w:val="00B5083B"/>
    <w:rsid w:val="00B50F23"/>
    <w:rsid w:val="00B51143"/>
    <w:rsid w:val="00B513E5"/>
    <w:rsid w:val="00B5189C"/>
    <w:rsid w:val="00B519CD"/>
    <w:rsid w:val="00B52983"/>
    <w:rsid w:val="00B52EA4"/>
    <w:rsid w:val="00B530AB"/>
    <w:rsid w:val="00B53286"/>
    <w:rsid w:val="00B5332A"/>
    <w:rsid w:val="00B533D2"/>
    <w:rsid w:val="00B53631"/>
    <w:rsid w:val="00B53933"/>
    <w:rsid w:val="00B53A72"/>
    <w:rsid w:val="00B54B60"/>
    <w:rsid w:val="00B55929"/>
    <w:rsid w:val="00B55979"/>
    <w:rsid w:val="00B56EDA"/>
    <w:rsid w:val="00B57854"/>
    <w:rsid w:val="00B57A6A"/>
    <w:rsid w:val="00B57C33"/>
    <w:rsid w:val="00B6009C"/>
    <w:rsid w:val="00B6023A"/>
    <w:rsid w:val="00B6048D"/>
    <w:rsid w:val="00B60BCA"/>
    <w:rsid w:val="00B61221"/>
    <w:rsid w:val="00B61553"/>
    <w:rsid w:val="00B615A9"/>
    <w:rsid w:val="00B61946"/>
    <w:rsid w:val="00B61986"/>
    <w:rsid w:val="00B61B36"/>
    <w:rsid w:val="00B61C65"/>
    <w:rsid w:val="00B61EAC"/>
    <w:rsid w:val="00B62061"/>
    <w:rsid w:val="00B62523"/>
    <w:rsid w:val="00B62C52"/>
    <w:rsid w:val="00B62C64"/>
    <w:rsid w:val="00B63526"/>
    <w:rsid w:val="00B63AE4"/>
    <w:rsid w:val="00B64B37"/>
    <w:rsid w:val="00B64E2E"/>
    <w:rsid w:val="00B6518A"/>
    <w:rsid w:val="00B65571"/>
    <w:rsid w:val="00B65629"/>
    <w:rsid w:val="00B6592B"/>
    <w:rsid w:val="00B65944"/>
    <w:rsid w:val="00B65C56"/>
    <w:rsid w:val="00B65D75"/>
    <w:rsid w:val="00B65E35"/>
    <w:rsid w:val="00B66628"/>
    <w:rsid w:val="00B66977"/>
    <w:rsid w:val="00B66C64"/>
    <w:rsid w:val="00B66EA9"/>
    <w:rsid w:val="00B67417"/>
    <w:rsid w:val="00B67F84"/>
    <w:rsid w:val="00B703EC"/>
    <w:rsid w:val="00B7057F"/>
    <w:rsid w:val="00B70604"/>
    <w:rsid w:val="00B70E05"/>
    <w:rsid w:val="00B710A3"/>
    <w:rsid w:val="00B713C7"/>
    <w:rsid w:val="00B71B96"/>
    <w:rsid w:val="00B71D33"/>
    <w:rsid w:val="00B724A9"/>
    <w:rsid w:val="00B72784"/>
    <w:rsid w:val="00B736F0"/>
    <w:rsid w:val="00B73894"/>
    <w:rsid w:val="00B73B94"/>
    <w:rsid w:val="00B73B97"/>
    <w:rsid w:val="00B7443C"/>
    <w:rsid w:val="00B745CE"/>
    <w:rsid w:val="00B74714"/>
    <w:rsid w:val="00B754A5"/>
    <w:rsid w:val="00B754E7"/>
    <w:rsid w:val="00B75A37"/>
    <w:rsid w:val="00B75C77"/>
    <w:rsid w:val="00B7663B"/>
    <w:rsid w:val="00B766EA"/>
    <w:rsid w:val="00B76BD7"/>
    <w:rsid w:val="00B76CBB"/>
    <w:rsid w:val="00B76EF3"/>
    <w:rsid w:val="00B76F4F"/>
    <w:rsid w:val="00B772EE"/>
    <w:rsid w:val="00B77683"/>
    <w:rsid w:val="00B77FE9"/>
    <w:rsid w:val="00B804F9"/>
    <w:rsid w:val="00B80B63"/>
    <w:rsid w:val="00B80E04"/>
    <w:rsid w:val="00B81148"/>
    <w:rsid w:val="00B82588"/>
    <w:rsid w:val="00B826DB"/>
    <w:rsid w:val="00B828A2"/>
    <w:rsid w:val="00B83870"/>
    <w:rsid w:val="00B85434"/>
    <w:rsid w:val="00B85D56"/>
    <w:rsid w:val="00B85F9D"/>
    <w:rsid w:val="00B863A3"/>
    <w:rsid w:val="00B864D7"/>
    <w:rsid w:val="00B87126"/>
    <w:rsid w:val="00B87146"/>
    <w:rsid w:val="00B878EF"/>
    <w:rsid w:val="00B87C6F"/>
    <w:rsid w:val="00B91237"/>
    <w:rsid w:val="00B91304"/>
    <w:rsid w:val="00B925D8"/>
    <w:rsid w:val="00B92CB0"/>
    <w:rsid w:val="00B93360"/>
    <w:rsid w:val="00B93EC1"/>
    <w:rsid w:val="00B93FD6"/>
    <w:rsid w:val="00B95C67"/>
    <w:rsid w:val="00B95FA0"/>
    <w:rsid w:val="00B96946"/>
    <w:rsid w:val="00B96982"/>
    <w:rsid w:val="00B969BF"/>
    <w:rsid w:val="00B96BD1"/>
    <w:rsid w:val="00B96E33"/>
    <w:rsid w:val="00B97DF4"/>
    <w:rsid w:val="00BA0671"/>
    <w:rsid w:val="00BA0C1D"/>
    <w:rsid w:val="00BA0F81"/>
    <w:rsid w:val="00BA1B32"/>
    <w:rsid w:val="00BA23E5"/>
    <w:rsid w:val="00BA2877"/>
    <w:rsid w:val="00BA329C"/>
    <w:rsid w:val="00BA41AC"/>
    <w:rsid w:val="00BA41B6"/>
    <w:rsid w:val="00BA4484"/>
    <w:rsid w:val="00BA49B3"/>
    <w:rsid w:val="00BA4B36"/>
    <w:rsid w:val="00BA4FCB"/>
    <w:rsid w:val="00BA5FFA"/>
    <w:rsid w:val="00BA651C"/>
    <w:rsid w:val="00BA6DAD"/>
    <w:rsid w:val="00BA7BE6"/>
    <w:rsid w:val="00BA7D75"/>
    <w:rsid w:val="00BB02AD"/>
    <w:rsid w:val="00BB042B"/>
    <w:rsid w:val="00BB0431"/>
    <w:rsid w:val="00BB0B29"/>
    <w:rsid w:val="00BB0FFB"/>
    <w:rsid w:val="00BB1A88"/>
    <w:rsid w:val="00BB1F8A"/>
    <w:rsid w:val="00BB2394"/>
    <w:rsid w:val="00BB267B"/>
    <w:rsid w:val="00BB2E06"/>
    <w:rsid w:val="00BB338D"/>
    <w:rsid w:val="00BB34FC"/>
    <w:rsid w:val="00BB35D6"/>
    <w:rsid w:val="00BB3683"/>
    <w:rsid w:val="00BB36CE"/>
    <w:rsid w:val="00BB3B6C"/>
    <w:rsid w:val="00BB3EDC"/>
    <w:rsid w:val="00BB3F3A"/>
    <w:rsid w:val="00BB43EA"/>
    <w:rsid w:val="00BB4780"/>
    <w:rsid w:val="00BB47E6"/>
    <w:rsid w:val="00BB48F2"/>
    <w:rsid w:val="00BB4BDC"/>
    <w:rsid w:val="00BB5156"/>
    <w:rsid w:val="00BB6051"/>
    <w:rsid w:val="00BB62F1"/>
    <w:rsid w:val="00BB6B2C"/>
    <w:rsid w:val="00BB6C38"/>
    <w:rsid w:val="00BB75AF"/>
    <w:rsid w:val="00BB79C6"/>
    <w:rsid w:val="00BB7A00"/>
    <w:rsid w:val="00BB7A25"/>
    <w:rsid w:val="00BB7A59"/>
    <w:rsid w:val="00BB7B02"/>
    <w:rsid w:val="00BB7F5D"/>
    <w:rsid w:val="00BB7F9C"/>
    <w:rsid w:val="00BC0057"/>
    <w:rsid w:val="00BC0349"/>
    <w:rsid w:val="00BC03B6"/>
    <w:rsid w:val="00BC0AB0"/>
    <w:rsid w:val="00BC1A8F"/>
    <w:rsid w:val="00BC1DDF"/>
    <w:rsid w:val="00BC2021"/>
    <w:rsid w:val="00BC2064"/>
    <w:rsid w:val="00BC20B6"/>
    <w:rsid w:val="00BC2C30"/>
    <w:rsid w:val="00BC39FA"/>
    <w:rsid w:val="00BC3C2E"/>
    <w:rsid w:val="00BC3CF2"/>
    <w:rsid w:val="00BC3D3A"/>
    <w:rsid w:val="00BC43AD"/>
    <w:rsid w:val="00BC4530"/>
    <w:rsid w:val="00BC4556"/>
    <w:rsid w:val="00BC49E5"/>
    <w:rsid w:val="00BC4A50"/>
    <w:rsid w:val="00BC4F27"/>
    <w:rsid w:val="00BC504D"/>
    <w:rsid w:val="00BC56A5"/>
    <w:rsid w:val="00BC5F81"/>
    <w:rsid w:val="00BC6517"/>
    <w:rsid w:val="00BC696B"/>
    <w:rsid w:val="00BC6BF2"/>
    <w:rsid w:val="00BC6F88"/>
    <w:rsid w:val="00BC7D23"/>
    <w:rsid w:val="00BC7DF6"/>
    <w:rsid w:val="00BD0A40"/>
    <w:rsid w:val="00BD18A2"/>
    <w:rsid w:val="00BD1CEC"/>
    <w:rsid w:val="00BD2061"/>
    <w:rsid w:val="00BD22D9"/>
    <w:rsid w:val="00BD38D9"/>
    <w:rsid w:val="00BD39F9"/>
    <w:rsid w:val="00BD4BDE"/>
    <w:rsid w:val="00BD52E9"/>
    <w:rsid w:val="00BD57C4"/>
    <w:rsid w:val="00BD5AE7"/>
    <w:rsid w:val="00BD5CF1"/>
    <w:rsid w:val="00BD5D40"/>
    <w:rsid w:val="00BD5E42"/>
    <w:rsid w:val="00BD61D0"/>
    <w:rsid w:val="00BD6948"/>
    <w:rsid w:val="00BD69F9"/>
    <w:rsid w:val="00BD6B50"/>
    <w:rsid w:val="00BD6DF6"/>
    <w:rsid w:val="00BD730D"/>
    <w:rsid w:val="00BD7A66"/>
    <w:rsid w:val="00BE01C8"/>
    <w:rsid w:val="00BE0461"/>
    <w:rsid w:val="00BE0874"/>
    <w:rsid w:val="00BE0B43"/>
    <w:rsid w:val="00BE0BE6"/>
    <w:rsid w:val="00BE1B9A"/>
    <w:rsid w:val="00BE24A0"/>
    <w:rsid w:val="00BE24E8"/>
    <w:rsid w:val="00BE2961"/>
    <w:rsid w:val="00BE29F8"/>
    <w:rsid w:val="00BE396C"/>
    <w:rsid w:val="00BE3B46"/>
    <w:rsid w:val="00BE3C59"/>
    <w:rsid w:val="00BE419E"/>
    <w:rsid w:val="00BE484D"/>
    <w:rsid w:val="00BE4D18"/>
    <w:rsid w:val="00BE4FBF"/>
    <w:rsid w:val="00BE50D1"/>
    <w:rsid w:val="00BE5449"/>
    <w:rsid w:val="00BE5B83"/>
    <w:rsid w:val="00BE5E1D"/>
    <w:rsid w:val="00BE621F"/>
    <w:rsid w:val="00BE62B6"/>
    <w:rsid w:val="00BE6431"/>
    <w:rsid w:val="00BE6C70"/>
    <w:rsid w:val="00BE757A"/>
    <w:rsid w:val="00BE795A"/>
    <w:rsid w:val="00BF00CD"/>
    <w:rsid w:val="00BF0C78"/>
    <w:rsid w:val="00BF2546"/>
    <w:rsid w:val="00BF27E6"/>
    <w:rsid w:val="00BF3019"/>
    <w:rsid w:val="00BF35F3"/>
    <w:rsid w:val="00BF3A83"/>
    <w:rsid w:val="00BF3BB6"/>
    <w:rsid w:val="00BF4341"/>
    <w:rsid w:val="00BF5058"/>
    <w:rsid w:val="00BF588E"/>
    <w:rsid w:val="00BF64CB"/>
    <w:rsid w:val="00BF7AE8"/>
    <w:rsid w:val="00BF7C82"/>
    <w:rsid w:val="00C000FC"/>
    <w:rsid w:val="00C0074D"/>
    <w:rsid w:val="00C01887"/>
    <w:rsid w:val="00C01929"/>
    <w:rsid w:val="00C01E2D"/>
    <w:rsid w:val="00C02364"/>
    <w:rsid w:val="00C0268E"/>
    <w:rsid w:val="00C02D16"/>
    <w:rsid w:val="00C041A3"/>
    <w:rsid w:val="00C0436D"/>
    <w:rsid w:val="00C0461E"/>
    <w:rsid w:val="00C048CB"/>
    <w:rsid w:val="00C04B29"/>
    <w:rsid w:val="00C05776"/>
    <w:rsid w:val="00C05AFC"/>
    <w:rsid w:val="00C05B8A"/>
    <w:rsid w:val="00C05C05"/>
    <w:rsid w:val="00C05C3F"/>
    <w:rsid w:val="00C05DFB"/>
    <w:rsid w:val="00C05F0A"/>
    <w:rsid w:val="00C067A8"/>
    <w:rsid w:val="00C0739F"/>
    <w:rsid w:val="00C075C0"/>
    <w:rsid w:val="00C079B9"/>
    <w:rsid w:val="00C07A0C"/>
    <w:rsid w:val="00C100F3"/>
    <w:rsid w:val="00C110F5"/>
    <w:rsid w:val="00C11728"/>
    <w:rsid w:val="00C11805"/>
    <w:rsid w:val="00C119B9"/>
    <w:rsid w:val="00C1230C"/>
    <w:rsid w:val="00C12C37"/>
    <w:rsid w:val="00C130C8"/>
    <w:rsid w:val="00C1352A"/>
    <w:rsid w:val="00C13B1C"/>
    <w:rsid w:val="00C143FE"/>
    <w:rsid w:val="00C14884"/>
    <w:rsid w:val="00C14C72"/>
    <w:rsid w:val="00C1515D"/>
    <w:rsid w:val="00C154CD"/>
    <w:rsid w:val="00C163DD"/>
    <w:rsid w:val="00C16617"/>
    <w:rsid w:val="00C166E4"/>
    <w:rsid w:val="00C17965"/>
    <w:rsid w:val="00C20A4A"/>
    <w:rsid w:val="00C20DBE"/>
    <w:rsid w:val="00C20E72"/>
    <w:rsid w:val="00C21140"/>
    <w:rsid w:val="00C214DA"/>
    <w:rsid w:val="00C220AC"/>
    <w:rsid w:val="00C221D9"/>
    <w:rsid w:val="00C22520"/>
    <w:rsid w:val="00C229AE"/>
    <w:rsid w:val="00C2331B"/>
    <w:rsid w:val="00C238C3"/>
    <w:rsid w:val="00C23957"/>
    <w:rsid w:val="00C243A1"/>
    <w:rsid w:val="00C25061"/>
    <w:rsid w:val="00C25086"/>
    <w:rsid w:val="00C25ED6"/>
    <w:rsid w:val="00C25EE3"/>
    <w:rsid w:val="00C26305"/>
    <w:rsid w:val="00C2640E"/>
    <w:rsid w:val="00C265B5"/>
    <w:rsid w:val="00C269D1"/>
    <w:rsid w:val="00C26D2C"/>
    <w:rsid w:val="00C27852"/>
    <w:rsid w:val="00C27958"/>
    <w:rsid w:val="00C27D11"/>
    <w:rsid w:val="00C300EE"/>
    <w:rsid w:val="00C309E0"/>
    <w:rsid w:val="00C309E8"/>
    <w:rsid w:val="00C30C02"/>
    <w:rsid w:val="00C30D34"/>
    <w:rsid w:val="00C30D41"/>
    <w:rsid w:val="00C31D15"/>
    <w:rsid w:val="00C320B3"/>
    <w:rsid w:val="00C32947"/>
    <w:rsid w:val="00C32E9F"/>
    <w:rsid w:val="00C341D4"/>
    <w:rsid w:val="00C343D3"/>
    <w:rsid w:val="00C34509"/>
    <w:rsid w:val="00C34732"/>
    <w:rsid w:val="00C3485A"/>
    <w:rsid w:val="00C34A70"/>
    <w:rsid w:val="00C34B61"/>
    <w:rsid w:val="00C34C60"/>
    <w:rsid w:val="00C35032"/>
    <w:rsid w:val="00C3536A"/>
    <w:rsid w:val="00C35822"/>
    <w:rsid w:val="00C363CB"/>
    <w:rsid w:val="00C367E6"/>
    <w:rsid w:val="00C3695B"/>
    <w:rsid w:val="00C36BD7"/>
    <w:rsid w:val="00C40132"/>
    <w:rsid w:val="00C4051F"/>
    <w:rsid w:val="00C40612"/>
    <w:rsid w:val="00C40A13"/>
    <w:rsid w:val="00C4144E"/>
    <w:rsid w:val="00C41682"/>
    <w:rsid w:val="00C42771"/>
    <w:rsid w:val="00C433F8"/>
    <w:rsid w:val="00C43977"/>
    <w:rsid w:val="00C45FF0"/>
    <w:rsid w:val="00C46349"/>
    <w:rsid w:val="00C463C8"/>
    <w:rsid w:val="00C46C45"/>
    <w:rsid w:val="00C46DB5"/>
    <w:rsid w:val="00C47166"/>
    <w:rsid w:val="00C477FD"/>
    <w:rsid w:val="00C47B62"/>
    <w:rsid w:val="00C47DAD"/>
    <w:rsid w:val="00C504B6"/>
    <w:rsid w:val="00C506C1"/>
    <w:rsid w:val="00C509A9"/>
    <w:rsid w:val="00C51305"/>
    <w:rsid w:val="00C514BD"/>
    <w:rsid w:val="00C515F2"/>
    <w:rsid w:val="00C517A2"/>
    <w:rsid w:val="00C518CD"/>
    <w:rsid w:val="00C51A72"/>
    <w:rsid w:val="00C51C62"/>
    <w:rsid w:val="00C51E10"/>
    <w:rsid w:val="00C52461"/>
    <w:rsid w:val="00C53E52"/>
    <w:rsid w:val="00C540FC"/>
    <w:rsid w:val="00C549E4"/>
    <w:rsid w:val="00C555A8"/>
    <w:rsid w:val="00C55AEA"/>
    <w:rsid w:val="00C56017"/>
    <w:rsid w:val="00C561F2"/>
    <w:rsid w:val="00C5719A"/>
    <w:rsid w:val="00C571B6"/>
    <w:rsid w:val="00C57746"/>
    <w:rsid w:val="00C600E1"/>
    <w:rsid w:val="00C60511"/>
    <w:rsid w:val="00C605B3"/>
    <w:rsid w:val="00C6062C"/>
    <w:rsid w:val="00C62726"/>
    <w:rsid w:val="00C62771"/>
    <w:rsid w:val="00C62B2C"/>
    <w:rsid w:val="00C631E0"/>
    <w:rsid w:val="00C64AF4"/>
    <w:rsid w:val="00C64D86"/>
    <w:rsid w:val="00C64F47"/>
    <w:rsid w:val="00C656F5"/>
    <w:rsid w:val="00C657C1"/>
    <w:rsid w:val="00C65B84"/>
    <w:rsid w:val="00C65EB6"/>
    <w:rsid w:val="00C660DF"/>
    <w:rsid w:val="00C673EB"/>
    <w:rsid w:val="00C6776A"/>
    <w:rsid w:val="00C677F3"/>
    <w:rsid w:val="00C67AA6"/>
    <w:rsid w:val="00C67B5E"/>
    <w:rsid w:val="00C67F5E"/>
    <w:rsid w:val="00C70B63"/>
    <w:rsid w:val="00C70C1B"/>
    <w:rsid w:val="00C711CA"/>
    <w:rsid w:val="00C71BFD"/>
    <w:rsid w:val="00C730F8"/>
    <w:rsid w:val="00C73899"/>
    <w:rsid w:val="00C73AEF"/>
    <w:rsid w:val="00C73DB8"/>
    <w:rsid w:val="00C744CA"/>
    <w:rsid w:val="00C74D12"/>
    <w:rsid w:val="00C75849"/>
    <w:rsid w:val="00C75ED4"/>
    <w:rsid w:val="00C75F86"/>
    <w:rsid w:val="00C7609C"/>
    <w:rsid w:val="00C76FC1"/>
    <w:rsid w:val="00C77C6F"/>
    <w:rsid w:val="00C77EED"/>
    <w:rsid w:val="00C80050"/>
    <w:rsid w:val="00C802AD"/>
    <w:rsid w:val="00C8047B"/>
    <w:rsid w:val="00C80602"/>
    <w:rsid w:val="00C8075B"/>
    <w:rsid w:val="00C807BF"/>
    <w:rsid w:val="00C80DE6"/>
    <w:rsid w:val="00C80EF0"/>
    <w:rsid w:val="00C816AD"/>
    <w:rsid w:val="00C81C35"/>
    <w:rsid w:val="00C81DCA"/>
    <w:rsid w:val="00C8381F"/>
    <w:rsid w:val="00C83C75"/>
    <w:rsid w:val="00C83ED1"/>
    <w:rsid w:val="00C84115"/>
    <w:rsid w:val="00C84C37"/>
    <w:rsid w:val="00C84F9C"/>
    <w:rsid w:val="00C850DC"/>
    <w:rsid w:val="00C8534C"/>
    <w:rsid w:val="00C8535F"/>
    <w:rsid w:val="00C8540F"/>
    <w:rsid w:val="00C857A9"/>
    <w:rsid w:val="00C85AB5"/>
    <w:rsid w:val="00C86369"/>
    <w:rsid w:val="00C863CD"/>
    <w:rsid w:val="00C86641"/>
    <w:rsid w:val="00C87D77"/>
    <w:rsid w:val="00C87DEF"/>
    <w:rsid w:val="00C90421"/>
    <w:rsid w:val="00C9099B"/>
    <w:rsid w:val="00C90AAB"/>
    <w:rsid w:val="00C90EAE"/>
    <w:rsid w:val="00C91639"/>
    <w:rsid w:val="00C92036"/>
    <w:rsid w:val="00C922EF"/>
    <w:rsid w:val="00C92B5B"/>
    <w:rsid w:val="00C92E68"/>
    <w:rsid w:val="00C93840"/>
    <w:rsid w:val="00C93C92"/>
    <w:rsid w:val="00C940F5"/>
    <w:rsid w:val="00C942EB"/>
    <w:rsid w:val="00C94FE3"/>
    <w:rsid w:val="00C95C9B"/>
    <w:rsid w:val="00C95D5F"/>
    <w:rsid w:val="00C9689B"/>
    <w:rsid w:val="00C96DA8"/>
    <w:rsid w:val="00C97448"/>
    <w:rsid w:val="00C975E7"/>
    <w:rsid w:val="00C97624"/>
    <w:rsid w:val="00C97BFD"/>
    <w:rsid w:val="00CA021E"/>
    <w:rsid w:val="00CA02E7"/>
    <w:rsid w:val="00CA091D"/>
    <w:rsid w:val="00CA1178"/>
    <w:rsid w:val="00CA1455"/>
    <w:rsid w:val="00CA20D3"/>
    <w:rsid w:val="00CA2F52"/>
    <w:rsid w:val="00CA3395"/>
    <w:rsid w:val="00CA3731"/>
    <w:rsid w:val="00CA3F0B"/>
    <w:rsid w:val="00CA410B"/>
    <w:rsid w:val="00CA4154"/>
    <w:rsid w:val="00CA4488"/>
    <w:rsid w:val="00CA45FD"/>
    <w:rsid w:val="00CA4F1F"/>
    <w:rsid w:val="00CA5809"/>
    <w:rsid w:val="00CA5C2A"/>
    <w:rsid w:val="00CA5CD2"/>
    <w:rsid w:val="00CA6AF7"/>
    <w:rsid w:val="00CA6F2A"/>
    <w:rsid w:val="00CA702F"/>
    <w:rsid w:val="00CA778C"/>
    <w:rsid w:val="00CA7807"/>
    <w:rsid w:val="00CA7C2F"/>
    <w:rsid w:val="00CA7E4C"/>
    <w:rsid w:val="00CB1244"/>
    <w:rsid w:val="00CB12D2"/>
    <w:rsid w:val="00CB2961"/>
    <w:rsid w:val="00CB2BD2"/>
    <w:rsid w:val="00CB2EBC"/>
    <w:rsid w:val="00CB309F"/>
    <w:rsid w:val="00CB33FF"/>
    <w:rsid w:val="00CB3805"/>
    <w:rsid w:val="00CB39A2"/>
    <w:rsid w:val="00CB3C2B"/>
    <w:rsid w:val="00CB3CEC"/>
    <w:rsid w:val="00CB3DED"/>
    <w:rsid w:val="00CB43F5"/>
    <w:rsid w:val="00CB4AE7"/>
    <w:rsid w:val="00CB4D76"/>
    <w:rsid w:val="00CB4DE3"/>
    <w:rsid w:val="00CB5105"/>
    <w:rsid w:val="00CB55F9"/>
    <w:rsid w:val="00CB5A40"/>
    <w:rsid w:val="00CB6025"/>
    <w:rsid w:val="00CB6132"/>
    <w:rsid w:val="00CB6607"/>
    <w:rsid w:val="00CB69C7"/>
    <w:rsid w:val="00CB7153"/>
    <w:rsid w:val="00CB721B"/>
    <w:rsid w:val="00CB7702"/>
    <w:rsid w:val="00CB7FC0"/>
    <w:rsid w:val="00CC02B3"/>
    <w:rsid w:val="00CC0A9C"/>
    <w:rsid w:val="00CC0CD7"/>
    <w:rsid w:val="00CC0F30"/>
    <w:rsid w:val="00CC1B78"/>
    <w:rsid w:val="00CC25BE"/>
    <w:rsid w:val="00CC2768"/>
    <w:rsid w:val="00CC29EB"/>
    <w:rsid w:val="00CC3221"/>
    <w:rsid w:val="00CC391B"/>
    <w:rsid w:val="00CC3B4B"/>
    <w:rsid w:val="00CC3D49"/>
    <w:rsid w:val="00CC3EDC"/>
    <w:rsid w:val="00CC4433"/>
    <w:rsid w:val="00CC4607"/>
    <w:rsid w:val="00CC4655"/>
    <w:rsid w:val="00CC49EE"/>
    <w:rsid w:val="00CC5003"/>
    <w:rsid w:val="00CC71B9"/>
    <w:rsid w:val="00CC72ED"/>
    <w:rsid w:val="00CC7659"/>
    <w:rsid w:val="00CC7863"/>
    <w:rsid w:val="00CC7AF4"/>
    <w:rsid w:val="00CD062C"/>
    <w:rsid w:val="00CD157D"/>
    <w:rsid w:val="00CD1AC7"/>
    <w:rsid w:val="00CD1BED"/>
    <w:rsid w:val="00CD34F0"/>
    <w:rsid w:val="00CD3567"/>
    <w:rsid w:val="00CD3761"/>
    <w:rsid w:val="00CD441C"/>
    <w:rsid w:val="00CD4D64"/>
    <w:rsid w:val="00CD54C2"/>
    <w:rsid w:val="00CD613A"/>
    <w:rsid w:val="00CD653C"/>
    <w:rsid w:val="00CD69F9"/>
    <w:rsid w:val="00CD6BCA"/>
    <w:rsid w:val="00CD7434"/>
    <w:rsid w:val="00CD7AD5"/>
    <w:rsid w:val="00CD7BEC"/>
    <w:rsid w:val="00CE10CC"/>
    <w:rsid w:val="00CE1339"/>
    <w:rsid w:val="00CE202A"/>
    <w:rsid w:val="00CE21DF"/>
    <w:rsid w:val="00CE2BF8"/>
    <w:rsid w:val="00CE3C39"/>
    <w:rsid w:val="00CE42C3"/>
    <w:rsid w:val="00CE5550"/>
    <w:rsid w:val="00CE5ADA"/>
    <w:rsid w:val="00CE62CC"/>
    <w:rsid w:val="00CE669C"/>
    <w:rsid w:val="00CE71C1"/>
    <w:rsid w:val="00CE7266"/>
    <w:rsid w:val="00CE794F"/>
    <w:rsid w:val="00CE7AF9"/>
    <w:rsid w:val="00CF048E"/>
    <w:rsid w:val="00CF053E"/>
    <w:rsid w:val="00CF0922"/>
    <w:rsid w:val="00CF0AA0"/>
    <w:rsid w:val="00CF1D80"/>
    <w:rsid w:val="00CF23E1"/>
    <w:rsid w:val="00CF2828"/>
    <w:rsid w:val="00CF2F23"/>
    <w:rsid w:val="00CF34BF"/>
    <w:rsid w:val="00CF36F0"/>
    <w:rsid w:val="00CF3D12"/>
    <w:rsid w:val="00CF3D48"/>
    <w:rsid w:val="00CF3E3C"/>
    <w:rsid w:val="00CF4018"/>
    <w:rsid w:val="00CF40EC"/>
    <w:rsid w:val="00CF4142"/>
    <w:rsid w:val="00CF41C0"/>
    <w:rsid w:val="00CF41E3"/>
    <w:rsid w:val="00CF50A3"/>
    <w:rsid w:val="00CF5A33"/>
    <w:rsid w:val="00CF5D5E"/>
    <w:rsid w:val="00CF5DF2"/>
    <w:rsid w:val="00CF682B"/>
    <w:rsid w:val="00CF78BE"/>
    <w:rsid w:val="00CF7B18"/>
    <w:rsid w:val="00D01839"/>
    <w:rsid w:val="00D018C2"/>
    <w:rsid w:val="00D019AB"/>
    <w:rsid w:val="00D02233"/>
    <w:rsid w:val="00D025D4"/>
    <w:rsid w:val="00D049FF"/>
    <w:rsid w:val="00D04B2F"/>
    <w:rsid w:val="00D04BDF"/>
    <w:rsid w:val="00D04C9A"/>
    <w:rsid w:val="00D0506A"/>
    <w:rsid w:val="00D05600"/>
    <w:rsid w:val="00D0570E"/>
    <w:rsid w:val="00D05E81"/>
    <w:rsid w:val="00D0659D"/>
    <w:rsid w:val="00D06C51"/>
    <w:rsid w:val="00D06D0C"/>
    <w:rsid w:val="00D07730"/>
    <w:rsid w:val="00D1089E"/>
    <w:rsid w:val="00D10C6A"/>
    <w:rsid w:val="00D10E2C"/>
    <w:rsid w:val="00D10EE8"/>
    <w:rsid w:val="00D10FB7"/>
    <w:rsid w:val="00D11575"/>
    <w:rsid w:val="00D11AAB"/>
    <w:rsid w:val="00D11B38"/>
    <w:rsid w:val="00D11C1F"/>
    <w:rsid w:val="00D11DE4"/>
    <w:rsid w:val="00D11E60"/>
    <w:rsid w:val="00D1264E"/>
    <w:rsid w:val="00D1293C"/>
    <w:rsid w:val="00D12F13"/>
    <w:rsid w:val="00D12FF3"/>
    <w:rsid w:val="00D1335B"/>
    <w:rsid w:val="00D13733"/>
    <w:rsid w:val="00D13B04"/>
    <w:rsid w:val="00D143D9"/>
    <w:rsid w:val="00D1493F"/>
    <w:rsid w:val="00D14B51"/>
    <w:rsid w:val="00D14C04"/>
    <w:rsid w:val="00D156C0"/>
    <w:rsid w:val="00D1670F"/>
    <w:rsid w:val="00D16A07"/>
    <w:rsid w:val="00D16A28"/>
    <w:rsid w:val="00D16A44"/>
    <w:rsid w:val="00D16B63"/>
    <w:rsid w:val="00D17953"/>
    <w:rsid w:val="00D201E5"/>
    <w:rsid w:val="00D2097E"/>
    <w:rsid w:val="00D2183C"/>
    <w:rsid w:val="00D21AB1"/>
    <w:rsid w:val="00D21D40"/>
    <w:rsid w:val="00D21F1E"/>
    <w:rsid w:val="00D22595"/>
    <w:rsid w:val="00D2266B"/>
    <w:rsid w:val="00D22A0D"/>
    <w:rsid w:val="00D231A0"/>
    <w:rsid w:val="00D2332B"/>
    <w:rsid w:val="00D2339F"/>
    <w:rsid w:val="00D24829"/>
    <w:rsid w:val="00D250E5"/>
    <w:rsid w:val="00D2514E"/>
    <w:rsid w:val="00D252A0"/>
    <w:rsid w:val="00D25579"/>
    <w:rsid w:val="00D25895"/>
    <w:rsid w:val="00D263C7"/>
    <w:rsid w:val="00D26860"/>
    <w:rsid w:val="00D26B58"/>
    <w:rsid w:val="00D273DD"/>
    <w:rsid w:val="00D27AD0"/>
    <w:rsid w:val="00D30F41"/>
    <w:rsid w:val="00D313C8"/>
    <w:rsid w:val="00D314BE"/>
    <w:rsid w:val="00D325B0"/>
    <w:rsid w:val="00D326BF"/>
    <w:rsid w:val="00D327C9"/>
    <w:rsid w:val="00D32F8F"/>
    <w:rsid w:val="00D330AE"/>
    <w:rsid w:val="00D333FD"/>
    <w:rsid w:val="00D33428"/>
    <w:rsid w:val="00D35001"/>
    <w:rsid w:val="00D35B86"/>
    <w:rsid w:val="00D362CD"/>
    <w:rsid w:val="00D3631A"/>
    <w:rsid w:val="00D368D3"/>
    <w:rsid w:val="00D36CE5"/>
    <w:rsid w:val="00D37549"/>
    <w:rsid w:val="00D375CB"/>
    <w:rsid w:val="00D379D7"/>
    <w:rsid w:val="00D402D9"/>
    <w:rsid w:val="00D4051A"/>
    <w:rsid w:val="00D4074A"/>
    <w:rsid w:val="00D4121B"/>
    <w:rsid w:val="00D42800"/>
    <w:rsid w:val="00D42959"/>
    <w:rsid w:val="00D42BC2"/>
    <w:rsid w:val="00D43175"/>
    <w:rsid w:val="00D43816"/>
    <w:rsid w:val="00D43E34"/>
    <w:rsid w:val="00D44491"/>
    <w:rsid w:val="00D444D1"/>
    <w:rsid w:val="00D446F8"/>
    <w:rsid w:val="00D44DA3"/>
    <w:rsid w:val="00D44E1D"/>
    <w:rsid w:val="00D44F46"/>
    <w:rsid w:val="00D44FA4"/>
    <w:rsid w:val="00D45921"/>
    <w:rsid w:val="00D45A36"/>
    <w:rsid w:val="00D46831"/>
    <w:rsid w:val="00D46F70"/>
    <w:rsid w:val="00D4706C"/>
    <w:rsid w:val="00D4745A"/>
    <w:rsid w:val="00D47B53"/>
    <w:rsid w:val="00D50114"/>
    <w:rsid w:val="00D50C67"/>
    <w:rsid w:val="00D510D5"/>
    <w:rsid w:val="00D5138F"/>
    <w:rsid w:val="00D51A71"/>
    <w:rsid w:val="00D51F01"/>
    <w:rsid w:val="00D52552"/>
    <w:rsid w:val="00D52C16"/>
    <w:rsid w:val="00D537AD"/>
    <w:rsid w:val="00D53985"/>
    <w:rsid w:val="00D5414B"/>
    <w:rsid w:val="00D541F7"/>
    <w:rsid w:val="00D550AB"/>
    <w:rsid w:val="00D550AD"/>
    <w:rsid w:val="00D557CF"/>
    <w:rsid w:val="00D55877"/>
    <w:rsid w:val="00D55A40"/>
    <w:rsid w:val="00D55F60"/>
    <w:rsid w:val="00D5655E"/>
    <w:rsid w:val="00D567A5"/>
    <w:rsid w:val="00D56C6E"/>
    <w:rsid w:val="00D573CF"/>
    <w:rsid w:val="00D57B4C"/>
    <w:rsid w:val="00D57D25"/>
    <w:rsid w:val="00D60538"/>
    <w:rsid w:val="00D60766"/>
    <w:rsid w:val="00D607F4"/>
    <w:rsid w:val="00D61A3A"/>
    <w:rsid w:val="00D61F51"/>
    <w:rsid w:val="00D6212B"/>
    <w:rsid w:val="00D62270"/>
    <w:rsid w:val="00D62404"/>
    <w:rsid w:val="00D6282D"/>
    <w:rsid w:val="00D633B0"/>
    <w:rsid w:val="00D63B20"/>
    <w:rsid w:val="00D6493B"/>
    <w:rsid w:val="00D64EFB"/>
    <w:rsid w:val="00D65443"/>
    <w:rsid w:val="00D6606A"/>
    <w:rsid w:val="00D6642D"/>
    <w:rsid w:val="00D67F5A"/>
    <w:rsid w:val="00D7101A"/>
    <w:rsid w:val="00D711A0"/>
    <w:rsid w:val="00D712DF"/>
    <w:rsid w:val="00D719DC"/>
    <w:rsid w:val="00D71A06"/>
    <w:rsid w:val="00D71F13"/>
    <w:rsid w:val="00D720F5"/>
    <w:rsid w:val="00D72532"/>
    <w:rsid w:val="00D725F4"/>
    <w:rsid w:val="00D72623"/>
    <w:rsid w:val="00D73463"/>
    <w:rsid w:val="00D735CB"/>
    <w:rsid w:val="00D74347"/>
    <w:rsid w:val="00D74CE8"/>
    <w:rsid w:val="00D7504B"/>
    <w:rsid w:val="00D75101"/>
    <w:rsid w:val="00D75282"/>
    <w:rsid w:val="00D7579E"/>
    <w:rsid w:val="00D75818"/>
    <w:rsid w:val="00D75CC9"/>
    <w:rsid w:val="00D75DCF"/>
    <w:rsid w:val="00D761C9"/>
    <w:rsid w:val="00D767CA"/>
    <w:rsid w:val="00D7744F"/>
    <w:rsid w:val="00D77896"/>
    <w:rsid w:val="00D77A00"/>
    <w:rsid w:val="00D80A29"/>
    <w:rsid w:val="00D80A7C"/>
    <w:rsid w:val="00D80BF4"/>
    <w:rsid w:val="00D811AE"/>
    <w:rsid w:val="00D81259"/>
    <w:rsid w:val="00D81D51"/>
    <w:rsid w:val="00D81D9E"/>
    <w:rsid w:val="00D8266C"/>
    <w:rsid w:val="00D82891"/>
    <w:rsid w:val="00D82EBD"/>
    <w:rsid w:val="00D841F5"/>
    <w:rsid w:val="00D84321"/>
    <w:rsid w:val="00D84499"/>
    <w:rsid w:val="00D849F0"/>
    <w:rsid w:val="00D85200"/>
    <w:rsid w:val="00D8537D"/>
    <w:rsid w:val="00D854FB"/>
    <w:rsid w:val="00D8550B"/>
    <w:rsid w:val="00D8590B"/>
    <w:rsid w:val="00D85F58"/>
    <w:rsid w:val="00D861BB"/>
    <w:rsid w:val="00D86313"/>
    <w:rsid w:val="00D864AD"/>
    <w:rsid w:val="00D86745"/>
    <w:rsid w:val="00D86871"/>
    <w:rsid w:val="00D8799A"/>
    <w:rsid w:val="00D87A5F"/>
    <w:rsid w:val="00D87CD0"/>
    <w:rsid w:val="00D900F4"/>
    <w:rsid w:val="00D90558"/>
    <w:rsid w:val="00D91BC2"/>
    <w:rsid w:val="00D9211C"/>
    <w:rsid w:val="00D922E5"/>
    <w:rsid w:val="00D92348"/>
    <w:rsid w:val="00D927CE"/>
    <w:rsid w:val="00D92B96"/>
    <w:rsid w:val="00D937A5"/>
    <w:rsid w:val="00D93A96"/>
    <w:rsid w:val="00D93F61"/>
    <w:rsid w:val="00D94370"/>
    <w:rsid w:val="00D943CA"/>
    <w:rsid w:val="00D94A0D"/>
    <w:rsid w:val="00D94BC6"/>
    <w:rsid w:val="00D9500B"/>
    <w:rsid w:val="00D95528"/>
    <w:rsid w:val="00D95848"/>
    <w:rsid w:val="00D95A6E"/>
    <w:rsid w:val="00D964EB"/>
    <w:rsid w:val="00D96B77"/>
    <w:rsid w:val="00D9724F"/>
    <w:rsid w:val="00D97940"/>
    <w:rsid w:val="00D97C7B"/>
    <w:rsid w:val="00DA086C"/>
    <w:rsid w:val="00DA151D"/>
    <w:rsid w:val="00DA1C8C"/>
    <w:rsid w:val="00DA2320"/>
    <w:rsid w:val="00DA2338"/>
    <w:rsid w:val="00DA24A5"/>
    <w:rsid w:val="00DA2934"/>
    <w:rsid w:val="00DA308F"/>
    <w:rsid w:val="00DA36E4"/>
    <w:rsid w:val="00DA388C"/>
    <w:rsid w:val="00DA3E8A"/>
    <w:rsid w:val="00DA4014"/>
    <w:rsid w:val="00DA4142"/>
    <w:rsid w:val="00DA45B5"/>
    <w:rsid w:val="00DA4EA4"/>
    <w:rsid w:val="00DA531F"/>
    <w:rsid w:val="00DA5418"/>
    <w:rsid w:val="00DA5B73"/>
    <w:rsid w:val="00DA648C"/>
    <w:rsid w:val="00DA70A8"/>
    <w:rsid w:val="00DA7A02"/>
    <w:rsid w:val="00DA7ABD"/>
    <w:rsid w:val="00DA7B3F"/>
    <w:rsid w:val="00DB0106"/>
    <w:rsid w:val="00DB057A"/>
    <w:rsid w:val="00DB0EFB"/>
    <w:rsid w:val="00DB0F3F"/>
    <w:rsid w:val="00DB155C"/>
    <w:rsid w:val="00DB1B5F"/>
    <w:rsid w:val="00DB1FC6"/>
    <w:rsid w:val="00DB434B"/>
    <w:rsid w:val="00DB43B7"/>
    <w:rsid w:val="00DB4AC5"/>
    <w:rsid w:val="00DB4BC3"/>
    <w:rsid w:val="00DB4C7F"/>
    <w:rsid w:val="00DB4DF3"/>
    <w:rsid w:val="00DB4DFE"/>
    <w:rsid w:val="00DB5A0D"/>
    <w:rsid w:val="00DB6B25"/>
    <w:rsid w:val="00DB730C"/>
    <w:rsid w:val="00DB75CF"/>
    <w:rsid w:val="00DB7679"/>
    <w:rsid w:val="00DB7929"/>
    <w:rsid w:val="00DB7F87"/>
    <w:rsid w:val="00DC149C"/>
    <w:rsid w:val="00DC15FF"/>
    <w:rsid w:val="00DC2C73"/>
    <w:rsid w:val="00DC3893"/>
    <w:rsid w:val="00DC4167"/>
    <w:rsid w:val="00DC58EF"/>
    <w:rsid w:val="00DC5D5B"/>
    <w:rsid w:val="00DC5ED0"/>
    <w:rsid w:val="00DC60C9"/>
    <w:rsid w:val="00DC6309"/>
    <w:rsid w:val="00DC67FC"/>
    <w:rsid w:val="00DC68E8"/>
    <w:rsid w:val="00DC69D8"/>
    <w:rsid w:val="00DC723C"/>
    <w:rsid w:val="00DC7860"/>
    <w:rsid w:val="00DC78D7"/>
    <w:rsid w:val="00DC7F09"/>
    <w:rsid w:val="00DD04CA"/>
    <w:rsid w:val="00DD0572"/>
    <w:rsid w:val="00DD0906"/>
    <w:rsid w:val="00DD18C6"/>
    <w:rsid w:val="00DD2259"/>
    <w:rsid w:val="00DD299B"/>
    <w:rsid w:val="00DD2E52"/>
    <w:rsid w:val="00DD307E"/>
    <w:rsid w:val="00DD4476"/>
    <w:rsid w:val="00DD4FD1"/>
    <w:rsid w:val="00DD5124"/>
    <w:rsid w:val="00DD5590"/>
    <w:rsid w:val="00DD562D"/>
    <w:rsid w:val="00DD5A93"/>
    <w:rsid w:val="00DD5C4F"/>
    <w:rsid w:val="00DD622E"/>
    <w:rsid w:val="00DD69CD"/>
    <w:rsid w:val="00DD6B3E"/>
    <w:rsid w:val="00DD6D06"/>
    <w:rsid w:val="00DD6DAF"/>
    <w:rsid w:val="00DE0B53"/>
    <w:rsid w:val="00DE0D6D"/>
    <w:rsid w:val="00DE0EF9"/>
    <w:rsid w:val="00DE1E98"/>
    <w:rsid w:val="00DE2345"/>
    <w:rsid w:val="00DE2949"/>
    <w:rsid w:val="00DE328B"/>
    <w:rsid w:val="00DE37BB"/>
    <w:rsid w:val="00DE3D9A"/>
    <w:rsid w:val="00DE3EF8"/>
    <w:rsid w:val="00DE3F03"/>
    <w:rsid w:val="00DE40D4"/>
    <w:rsid w:val="00DE4DEC"/>
    <w:rsid w:val="00DE56A5"/>
    <w:rsid w:val="00DE5BCB"/>
    <w:rsid w:val="00DE6052"/>
    <w:rsid w:val="00DE6B76"/>
    <w:rsid w:val="00DE6D57"/>
    <w:rsid w:val="00DE6FF0"/>
    <w:rsid w:val="00DE799E"/>
    <w:rsid w:val="00DF0190"/>
    <w:rsid w:val="00DF1281"/>
    <w:rsid w:val="00DF217B"/>
    <w:rsid w:val="00DF2457"/>
    <w:rsid w:val="00DF2484"/>
    <w:rsid w:val="00DF26A1"/>
    <w:rsid w:val="00DF29DD"/>
    <w:rsid w:val="00DF2B3D"/>
    <w:rsid w:val="00DF2E19"/>
    <w:rsid w:val="00DF4BB0"/>
    <w:rsid w:val="00DF4BE5"/>
    <w:rsid w:val="00DF521D"/>
    <w:rsid w:val="00DF5385"/>
    <w:rsid w:val="00DF5764"/>
    <w:rsid w:val="00DF5ADD"/>
    <w:rsid w:val="00DF5CD1"/>
    <w:rsid w:val="00DF633C"/>
    <w:rsid w:val="00DF71A8"/>
    <w:rsid w:val="00DF7592"/>
    <w:rsid w:val="00DF76F0"/>
    <w:rsid w:val="00DF7F88"/>
    <w:rsid w:val="00E007D9"/>
    <w:rsid w:val="00E0098B"/>
    <w:rsid w:val="00E011D5"/>
    <w:rsid w:val="00E0130F"/>
    <w:rsid w:val="00E0181B"/>
    <w:rsid w:val="00E0198C"/>
    <w:rsid w:val="00E01AB1"/>
    <w:rsid w:val="00E02946"/>
    <w:rsid w:val="00E02B0F"/>
    <w:rsid w:val="00E02B15"/>
    <w:rsid w:val="00E02C00"/>
    <w:rsid w:val="00E02FAF"/>
    <w:rsid w:val="00E030E0"/>
    <w:rsid w:val="00E031C0"/>
    <w:rsid w:val="00E03D6F"/>
    <w:rsid w:val="00E045BC"/>
    <w:rsid w:val="00E04738"/>
    <w:rsid w:val="00E04CF9"/>
    <w:rsid w:val="00E04E3D"/>
    <w:rsid w:val="00E0535C"/>
    <w:rsid w:val="00E053DA"/>
    <w:rsid w:val="00E05817"/>
    <w:rsid w:val="00E0583C"/>
    <w:rsid w:val="00E05BBF"/>
    <w:rsid w:val="00E066C3"/>
    <w:rsid w:val="00E067BE"/>
    <w:rsid w:val="00E06949"/>
    <w:rsid w:val="00E07BF8"/>
    <w:rsid w:val="00E107D5"/>
    <w:rsid w:val="00E10C82"/>
    <w:rsid w:val="00E111B4"/>
    <w:rsid w:val="00E114BF"/>
    <w:rsid w:val="00E11BEF"/>
    <w:rsid w:val="00E128E2"/>
    <w:rsid w:val="00E1354D"/>
    <w:rsid w:val="00E14248"/>
    <w:rsid w:val="00E1496F"/>
    <w:rsid w:val="00E1567E"/>
    <w:rsid w:val="00E17036"/>
    <w:rsid w:val="00E1731C"/>
    <w:rsid w:val="00E17D62"/>
    <w:rsid w:val="00E21124"/>
    <w:rsid w:val="00E21180"/>
    <w:rsid w:val="00E215DB"/>
    <w:rsid w:val="00E219C6"/>
    <w:rsid w:val="00E21F03"/>
    <w:rsid w:val="00E2229C"/>
    <w:rsid w:val="00E223E8"/>
    <w:rsid w:val="00E22B35"/>
    <w:rsid w:val="00E22C58"/>
    <w:rsid w:val="00E22CA9"/>
    <w:rsid w:val="00E22EAF"/>
    <w:rsid w:val="00E230CE"/>
    <w:rsid w:val="00E230F6"/>
    <w:rsid w:val="00E232CE"/>
    <w:rsid w:val="00E238A6"/>
    <w:rsid w:val="00E2409E"/>
    <w:rsid w:val="00E24858"/>
    <w:rsid w:val="00E24BF8"/>
    <w:rsid w:val="00E24D9F"/>
    <w:rsid w:val="00E24E26"/>
    <w:rsid w:val="00E25599"/>
    <w:rsid w:val="00E25603"/>
    <w:rsid w:val="00E26225"/>
    <w:rsid w:val="00E26475"/>
    <w:rsid w:val="00E26689"/>
    <w:rsid w:val="00E26C45"/>
    <w:rsid w:val="00E26D87"/>
    <w:rsid w:val="00E27276"/>
    <w:rsid w:val="00E27348"/>
    <w:rsid w:val="00E27ABF"/>
    <w:rsid w:val="00E27B4F"/>
    <w:rsid w:val="00E27EB8"/>
    <w:rsid w:val="00E27F68"/>
    <w:rsid w:val="00E30184"/>
    <w:rsid w:val="00E301E1"/>
    <w:rsid w:val="00E30BF9"/>
    <w:rsid w:val="00E30C6F"/>
    <w:rsid w:val="00E312C2"/>
    <w:rsid w:val="00E31355"/>
    <w:rsid w:val="00E31B81"/>
    <w:rsid w:val="00E31E4D"/>
    <w:rsid w:val="00E31E6B"/>
    <w:rsid w:val="00E322ED"/>
    <w:rsid w:val="00E33138"/>
    <w:rsid w:val="00E334EF"/>
    <w:rsid w:val="00E33B66"/>
    <w:rsid w:val="00E33C8A"/>
    <w:rsid w:val="00E349D0"/>
    <w:rsid w:val="00E34B53"/>
    <w:rsid w:val="00E34F75"/>
    <w:rsid w:val="00E35323"/>
    <w:rsid w:val="00E36A46"/>
    <w:rsid w:val="00E36C1F"/>
    <w:rsid w:val="00E37EA7"/>
    <w:rsid w:val="00E40061"/>
    <w:rsid w:val="00E414B0"/>
    <w:rsid w:val="00E420FE"/>
    <w:rsid w:val="00E42395"/>
    <w:rsid w:val="00E4241C"/>
    <w:rsid w:val="00E4300A"/>
    <w:rsid w:val="00E431DF"/>
    <w:rsid w:val="00E4372E"/>
    <w:rsid w:val="00E43B28"/>
    <w:rsid w:val="00E4400F"/>
    <w:rsid w:val="00E446F2"/>
    <w:rsid w:val="00E448B0"/>
    <w:rsid w:val="00E448B3"/>
    <w:rsid w:val="00E44BA7"/>
    <w:rsid w:val="00E44C7E"/>
    <w:rsid w:val="00E45139"/>
    <w:rsid w:val="00E45608"/>
    <w:rsid w:val="00E45852"/>
    <w:rsid w:val="00E45A7B"/>
    <w:rsid w:val="00E46E20"/>
    <w:rsid w:val="00E47695"/>
    <w:rsid w:val="00E4783F"/>
    <w:rsid w:val="00E47B9D"/>
    <w:rsid w:val="00E47D6A"/>
    <w:rsid w:val="00E506B7"/>
    <w:rsid w:val="00E51C37"/>
    <w:rsid w:val="00E522C1"/>
    <w:rsid w:val="00E52BBC"/>
    <w:rsid w:val="00E52DD4"/>
    <w:rsid w:val="00E5338E"/>
    <w:rsid w:val="00E5367D"/>
    <w:rsid w:val="00E537DD"/>
    <w:rsid w:val="00E54230"/>
    <w:rsid w:val="00E55104"/>
    <w:rsid w:val="00E55FA3"/>
    <w:rsid w:val="00E56084"/>
    <w:rsid w:val="00E5689E"/>
    <w:rsid w:val="00E56A8A"/>
    <w:rsid w:val="00E5711B"/>
    <w:rsid w:val="00E57809"/>
    <w:rsid w:val="00E57AB3"/>
    <w:rsid w:val="00E607F8"/>
    <w:rsid w:val="00E60E0C"/>
    <w:rsid w:val="00E60E1F"/>
    <w:rsid w:val="00E60F2C"/>
    <w:rsid w:val="00E61176"/>
    <w:rsid w:val="00E617A7"/>
    <w:rsid w:val="00E62603"/>
    <w:rsid w:val="00E62658"/>
    <w:rsid w:val="00E6279C"/>
    <w:rsid w:val="00E6286E"/>
    <w:rsid w:val="00E62C05"/>
    <w:rsid w:val="00E63908"/>
    <w:rsid w:val="00E64C88"/>
    <w:rsid w:val="00E64D8B"/>
    <w:rsid w:val="00E64DE0"/>
    <w:rsid w:val="00E6516F"/>
    <w:rsid w:val="00E667E9"/>
    <w:rsid w:val="00E66B68"/>
    <w:rsid w:val="00E67A43"/>
    <w:rsid w:val="00E67CC8"/>
    <w:rsid w:val="00E70302"/>
    <w:rsid w:val="00E703A7"/>
    <w:rsid w:val="00E70406"/>
    <w:rsid w:val="00E70E44"/>
    <w:rsid w:val="00E70E5C"/>
    <w:rsid w:val="00E7178B"/>
    <w:rsid w:val="00E71AD7"/>
    <w:rsid w:val="00E72D93"/>
    <w:rsid w:val="00E7342B"/>
    <w:rsid w:val="00E73925"/>
    <w:rsid w:val="00E7414E"/>
    <w:rsid w:val="00E74CAE"/>
    <w:rsid w:val="00E74DCE"/>
    <w:rsid w:val="00E75150"/>
    <w:rsid w:val="00E75C3E"/>
    <w:rsid w:val="00E77040"/>
    <w:rsid w:val="00E80440"/>
    <w:rsid w:val="00E8069E"/>
    <w:rsid w:val="00E80A7C"/>
    <w:rsid w:val="00E80A9F"/>
    <w:rsid w:val="00E81AD7"/>
    <w:rsid w:val="00E81E2A"/>
    <w:rsid w:val="00E83416"/>
    <w:rsid w:val="00E83E4D"/>
    <w:rsid w:val="00E84258"/>
    <w:rsid w:val="00E84BD8"/>
    <w:rsid w:val="00E84C02"/>
    <w:rsid w:val="00E85E8D"/>
    <w:rsid w:val="00E86C0C"/>
    <w:rsid w:val="00E87169"/>
    <w:rsid w:val="00E8737C"/>
    <w:rsid w:val="00E87453"/>
    <w:rsid w:val="00E8793C"/>
    <w:rsid w:val="00E8795B"/>
    <w:rsid w:val="00E87EA8"/>
    <w:rsid w:val="00E9083B"/>
    <w:rsid w:val="00E91D04"/>
    <w:rsid w:val="00E91E88"/>
    <w:rsid w:val="00E935F6"/>
    <w:rsid w:val="00E93C22"/>
    <w:rsid w:val="00E93E0F"/>
    <w:rsid w:val="00E943C2"/>
    <w:rsid w:val="00E943CB"/>
    <w:rsid w:val="00E943E7"/>
    <w:rsid w:val="00E94830"/>
    <w:rsid w:val="00E94BD6"/>
    <w:rsid w:val="00E956C0"/>
    <w:rsid w:val="00E95BCF"/>
    <w:rsid w:val="00E95FFF"/>
    <w:rsid w:val="00E964FF"/>
    <w:rsid w:val="00E97395"/>
    <w:rsid w:val="00EA001F"/>
    <w:rsid w:val="00EA0526"/>
    <w:rsid w:val="00EA0854"/>
    <w:rsid w:val="00EA1403"/>
    <w:rsid w:val="00EA149A"/>
    <w:rsid w:val="00EA1665"/>
    <w:rsid w:val="00EA16A8"/>
    <w:rsid w:val="00EA1942"/>
    <w:rsid w:val="00EA2790"/>
    <w:rsid w:val="00EA2B16"/>
    <w:rsid w:val="00EA3250"/>
    <w:rsid w:val="00EA3AA2"/>
    <w:rsid w:val="00EA3DB8"/>
    <w:rsid w:val="00EA3F43"/>
    <w:rsid w:val="00EA40BC"/>
    <w:rsid w:val="00EA417B"/>
    <w:rsid w:val="00EA53A6"/>
    <w:rsid w:val="00EA57FA"/>
    <w:rsid w:val="00EA5A2F"/>
    <w:rsid w:val="00EA5C6A"/>
    <w:rsid w:val="00EA5C8C"/>
    <w:rsid w:val="00EA63F6"/>
    <w:rsid w:val="00EA6A93"/>
    <w:rsid w:val="00EA6C52"/>
    <w:rsid w:val="00EA6D3C"/>
    <w:rsid w:val="00EA7136"/>
    <w:rsid w:val="00EA7466"/>
    <w:rsid w:val="00EA7485"/>
    <w:rsid w:val="00EA769D"/>
    <w:rsid w:val="00EA7AAC"/>
    <w:rsid w:val="00EA7BE4"/>
    <w:rsid w:val="00EB0092"/>
    <w:rsid w:val="00EB03E1"/>
    <w:rsid w:val="00EB1620"/>
    <w:rsid w:val="00EB16D0"/>
    <w:rsid w:val="00EB28BC"/>
    <w:rsid w:val="00EB3539"/>
    <w:rsid w:val="00EB3589"/>
    <w:rsid w:val="00EB38B9"/>
    <w:rsid w:val="00EB3CC0"/>
    <w:rsid w:val="00EB4E03"/>
    <w:rsid w:val="00EB506F"/>
    <w:rsid w:val="00EB60C0"/>
    <w:rsid w:val="00EB6339"/>
    <w:rsid w:val="00EB7BEF"/>
    <w:rsid w:val="00EC0477"/>
    <w:rsid w:val="00EC0483"/>
    <w:rsid w:val="00EC062B"/>
    <w:rsid w:val="00EC0F38"/>
    <w:rsid w:val="00EC1641"/>
    <w:rsid w:val="00EC1732"/>
    <w:rsid w:val="00EC1824"/>
    <w:rsid w:val="00EC1E1F"/>
    <w:rsid w:val="00EC2021"/>
    <w:rsid w:val="00EC2327"/>
    <w:rsid w:val="00EC23FC"/>
    <w:rsid w:val="00EC388D"/>
    <w:rsid w:val="00EC38D2"/>
    <w:rsid w:val="00EC507D"/>
    <w:rsid w:val="00EC548B"/>
    <w:rsid w:val="00EC560B"/>
    <w:rsid w:val="00EC5901"/>
    <w:rsid w:val="00EC60A5"/>
    <w:rsid w:val="00EC66F7"/>
    <w:rsid w:val="00EC6D9C"/>
    <w:rsid w:val="00EC752F"/>
    <w:rsid w:val="00EC7CB1"/>
    <w:rsid w:val="00ED0410"/>
    <w:rsid w:val="00ED050F"/>
    <w:rsid w:val="00ED05CC"/>
    <w:rsid w:val="00ED0F70"/>
    <w:rsid w:val="00ED1041"/>
    <w:rsid w:val="00ED188E"/>
    <w:rsid w:val="00ED1CF1"/>
    <w:rsid w:val="00ED1FA6"/>
    <w:rsid w:val="00ED2234"/>
    <w:rsid w:val="00ED24B9"/>
    <w:rsid w:val="00ED2577"/>
    <w:rsid w:val="00ED2A26"/>
    <w:rsid w:val="00ED30CC"/>
    <w:rsid w:val="00ED32B4"/>
    <w:rsid w:val="00ED45A4"/>
    <w:rsid w:val="00ED481B"/>
    <w:rsid w:val="00ED49FD"/>
    <w:rsid w:val="00ED4A84"/>
    <w:rsid w:val="00ED513E"/>
    <w:rsid w:val="00ED5563"/>
    <w:rsid w:val="00ED5769"/>
    <w:rsid w:val="00ED6769"/>
    <w:rsid w:val="00ED75B2"/>
    <w:rsid w:val="00ED7791"/>
    <w:rsid w:val="00ED7B55"/>
    <w:rsid w:val="00EE00C7"/>
    <w:rsid w:val="00EE06F5"/>
    <w:rsid w:val="00EE097D"/>
    <w:rsid w:val="00EE0C69"/>
    <w:rsid w:val="00EE0EA4"/>
    <w:rsid w:val="00EE15BF"/>
    <w:rsid w:val="00EE160D"/>
    <w:rsid w:val="00EE1AE5"/>
    <w:rsid w:val="00EE2197"/>
    <w:rsid w:val="00EE2853"/>
    <w:rsid w:val="00EE2A36"/>
    <w:rsid w:val="00EE2A58"/>
    <w:rsid w:val="00EE2D33"/>
    <w:rsid w:val="00EE2F02"/>
    <w:rsid w:val="00EE3727"/>
    <w:rsid w:val="00EE4A52"/>
    <w:rsid w:val="00EE4D5E"/>
    <w:rsid w:val="00EE5089"/>
    <w:rsid w:val="00EE520E"/>
    <w:rsid w:val="00EE5ECA"/>
    <w:rsid w:val="00EE650D"/>
    <w:rsid w:val="00EE6516"/>
    <w:rsid w:val="00EE7016"/>
    <w:rsid w:val="00EE7331"/>
    <w:rsid w:val="00EE73F4"/>
    <w:rsid w:val="00EE7643"/>
    <w:rsid w:val="00EE78DB"/>
    <w:rsid w:val="00EE7AB2"/>
    <w:rsid w:val="00EF012B"/>
    <w:rsid w:val="00EF035A"/>
    <w:rsid w:val="00EF042A"/>
    <w:rsid w:val="00EF072C"/>
    <w:rsid w:val="00EF0A29"/>
    <w:rsid w:val="00EF13C5"/>
    <w:rsid w:val="00EF154D"/>
    <w:rsid w:val="00EF2DDA"/>
    <w:rsid w:val="00EF3332"/>
    <w:rsid w:val="00EF45E3"/>
    <w:rsid w:val="00EF4636"/>
    <w:rsid w:val="00EF4F27"/>
    <w:rsid w:val="00EF532E"/>
    <w:rsid w:val="00EF53B0"/>
    <w:rsid w:val="00EF6281"/>
    <w:rsid w:val="00EF629D"/>
    <w:rsid w:val="00EF688C"/>
    <w:rsid w:val="00EF6966"/>
    <w:rsid w:val="00EF6C49"/>
    <w:rsid w:val="00EF7E41"/>
    <w:rsid w:val="00EF7F5F"/>
    <w:rsid w:val="00EF7FC6"/>
    <w:rsid w:val="00F00336"/>
    <w:rsid w:val="00F006B3"/>
    <w:rsid w:val="00F00E70"/>
    <w:rsid w:val="00F0136A"/>
    <w:rsid w:val="00F016F8"/>
    <w:rsid w:val="00F01B87"/>
    <w:rsid w:val="00F01FBD"/>
    <w:rsid w:val="00F023AA"/>
    <w:rsid w:val="00F023AE"/>
    <w:rsid w:val="00F036C4"/>
    <w:rsid w:val="00F03ADC"/>
    <w:rsid w:val="00F046F6"/>
    <w:rsid w:val="00F04D15"/>
    <w:rsid w:val="00F05813"/>
    <w:rsid w:val="00F05F30"/>
    <w:rsid w:val="00F06208"/>
    <w:rsid w:val="00F06821"/>
    <w:rsid w:val="00F06C86"/>
    <w:rsid w:val="00F0721E"/>
    <w:rsid w:val="00F07319"/>
    <w:rsid w:val="00F0736A"/>
    <w:rsid w:val="00F07F90"/>
    <w:rsid w:val="00F105F6"/>
    <w:rsid w:val="00F11D61"/>
    <w:rsid w:val="00F11DD0"/>
    <w:rsid w:val="00F12347"/>
    <w:rsid w:val="00F131AE"/>
    <w:rsid w:val="00F13459"/>
    <w:rsid w:val="00F134CC"/>
    <w:rsid w:val="00F134DD"/>
    <w:rsid w:val="00F146D1"/>
    <w:rsid w:val="00F14818"/>
    <w:rsid w:val="00F14FA3"/>
    <w:rsid w:val="00F1541B"/>
    <w:rsid w:val="00F15C7A"/>
    <w:rsid w:val="00F164A5"/>
    <w:rsid w:val="00F166BE"/>
    <w:rsid w:val="00F1693F"/>
    <w:rsid w:val="00F16BD5"/>
    <w:rsid w:val="00F16C2E"/>
    <w:rsid w:val="00F204D9"/>
    <w:rsid w:val="00F20AAD"/>
    <w:rsid w:val="00F211FE"/>
    <w:rsid w:val="00F21B03"/>
    <w:rsid w:val="00F21FB4"/>
    <w:rsid w:val="00F22272"/>
    <w:rsid w:val="00F222A9"/>
    <w:rsid w:val="00F2259C"/>
    <w:rsid w:val="00F22BE3"/>
    <w:rsid w:val="00F2325A"/>
    <w:rsid w:val="00F23441"/>
    <w:rsid w:val="00F2375E"/>
    <w:rsid w:val="00F23D23"/>
    <w:rsid w:val="00F23DB2"/>
    <w:rsid w:val="00F23EF1"/>
    <w:rsid w:val="00F2454E"/>
    <w:rsid w:val="00F2486F"/>
    <w:rsid w:val="00F24FEA"/>
    <w:rsid w:val="00F25572"/>
    <w:rsid w:val="00F255D3"/>
    <w:rsid w:val="00F25F84"/>
    <w:rsid w:val="00F260FF"/>
    <w:rsid w:val="00F27303"/>
    <w:rsid w:val="00F27B27"/>
    <w:rsid w:val="00F319AE"/>
    <w:rsid w:val="00F31CF9"/>
    <w:rsid w:val="00F32077"/>
    <w:rsid w:val="00F32E67"/>
    <w:rsid w:val="00F335F8"/>
    <w:rsid w:val="00F3369D"/>
    <w:rsid w:val="00F33745"/>
    <w:rsid w:val="00F338C0"/>
    <w:rsid w:val="00F33F27"/>
    <w:rsid w:val="00F34FCA"/>
    <w:rsid w:val="00F35A3C"/>
    <w:rsid w:val="00F36096"/>
    <w:rsid w:val="00F361B9"/>
    <w:rsid w:val="00F36D97"/>
    <w:rsid w:val="00F371DA"/>
    <w:rsid w:val="00F37980"/>
    <w:rsid w:val="00F379D7"/>
    <w:rsid w:val="00F37A99"/>
    <w:rsid w:val="00F37FD8"/>
    <w:rsid w:val="00F40E68"/>
    <w:rsid w:val="00F40F53"/>
    <w:rsid w:val="00F41594"/>
    <w:rsid w:val="00F41A68"/>
    <w:rsid w:val="00F41CA7"/>
    <w:rsid w:val="00F41EE6"/>
    <w:rsid w:val="00F42189"/>
    <w:rsid w:val="00F425A0"/>
    <w:rsid w:val="00F42A43"/>
    <w:rsid w:val="00F42C8F"/>
    <w:rsid w:val="00F42CAD"/>
    <w:rsid w:val="00F43033"/>
    <w:rsid w:val="00F432A0"/>
    <w:rsid w:val="00F43842"/>
    <w:rsid w:val="00F4408C"/>
    <w:rsid w:val="00F443AC"/>
    <w:rsid w:val="00F4495D"/>
    <w:rsid w:val="00F44D3B"/>
    <w:rsid w:val="00F45978"/>
    <w:rsid w:val="00F45BB2"/>
    <w:rsid w:val="00F465FC"/>
    <w:rsid w:val="00F466A2"/>
    <w:rsid w:val="00F47029"/>
    <w:rsid w:val="00F47B1B"/>
    <w:rsid w:val="00F50EE5"/>
    <w:rsid w:val="00F50F4C"/>
    <w:rsid w:val="00F51414"/>
    <w:rsid w:val="00F51427"/>
    <w:rsid w:val="00F51671"/>
    <w:rsid w:val="00F51DCD"/>
    <w:rsid w:val="00F52609"/>
    <w:rsid w:val="00F529E3"/>
    <w:rsid w:val="00F52A29"/>
    <w:rsid w:val="00F52CFA"/>
    <w:rsid w:val="00F54285"/>
    <w:rsid w:val="00F54929"/>
    <w:rsid w:val="00F54B61"/>
    <w:rsid w:val="00F54F25"/>
    <w:rsid w:val="00F55DD9"/>
    <w:rsid w:val="00F55DEA"/>
    <w:rsid w:val="00F55F0B"/>
    <w:rsid w:val="00F55FB5"/>
    <w:rsid w:val="00F563FF"/>
    <w:rsid w:val="00F56BC3"/>
    <w:rsid w:val="00F56D64"/>
    <w:rsid w:val="00F57037"/>
    <w:rsid w:val="00F57C88"/>
    <w:rsid w:val="00F57DE4"/>
    <w:rsid w:val="00F57FC4"/>
    <w:rsid w:val="00F603E2"/>
    <w:rsid w:val="00F6128F"/>
    <w:rsid w:val="00F61E51"/>
    <w:rsid w:val="00F62774"/>
    <w:rsid w:val="00F62815"/>
    <w:rsid w:val="00F62C7E"/>
    <w:rsid w:val="00F62F45"/>
    <w:rsid w:val="00F63DD1"/>
    <w:rsid w:val="00F6417A"/>
    <w:rsid w:val="00F642A3"/>
    <w:rsid w:val="00F645A8"/>
    <w:rsid w:val="00F64A0D"/>
    <w:rsid w:val="00F64ACB"/>
    <w:rsid w:val="00F656E6"/>
    <w:rsid w:val="00F6593D"/>
    <w:rsid w:val="00F65AA8"/>
    <w:rsid w:val="00F65C5C"/>
    <w:rsid w:val="00F65ED3"/>
    <w:rsid w:val="00F66046"/>
    <w:rsid w:val="00F66198"/>
    <w:rsid w:val="00F66284"/>
    <w:rsid w:val="00F662DF"/>
    <w:rsid w:val="00F663FD"/>
    <w:rsid w:val="00F6691A"/>
    <w:rsid w:val="00F66B14"/>
    <w:rsid w:val="00F66BDA"/>
    <w:rsid w:val="00F673D1"/>
    <w:rsid w:val="00F678C9"/>
    <w:rsid w:val="00F67F9D"/>
    <w:rsid w:val="00F70127"/>
    <w:rsid w:val="00F70333"/>
    <w:rsid w:val="00F7139A"/>
    <w:rsid w:val="00F714E4"/>
    <w:rsid w:val="00F71B06"/>
    <w:rsid w:val="00F71B53"/>
    <w:rsid w:val="00F722F0"/>
    <w:rsid w:val="00F72558"/>
    <w:rsid w:val="00F7270B"/>
    <w:rsid w:val="00F73522"/>
    <w:rsid w:val="00F73D4A"/>
    <w:rsid w:val="00F73E2C"/>
    <w:rsid w:val="00F747C4"/>
    <w:rsid w:val="00F74AAD"/>
    <w:rsid w:val="00F74C77"/>
    <w:rsid w:val="00F74DAC"/>
    <w:rsid w:val="00F75BA0"/>
    <w:rsid w:val="00F763B0"/>
    <w:rsid w:val="00F76671"/>
    <w:rsid w:val="00F774F2"/>
    <w:rsid w:val="00F77617"/>
    <w:rsid w:val="00F77B09"/>
    <w:rsid w:val="00F77D6D"/>
    <w:rsid w:val="00F80281"/>
    <w:rsid w:val="00F804A3"/>
    <w:rsid w:val="00F807B3"/>
    <w:rsid w:val="00F80D29"/>
    <w:rsid w:val="00F80D47"/>
    <w:rsid w:val="00F813DB"/>
    <w:rsid w:val="00F814C3"/>
    <w:rsid w:val="00F81929"/>
    <w:rsid w:val="00F81C14"/>
    <w:rsid w:val="00F81C7D"/>
    <w:rsid w:val="00F82CC4"/>
    <w:rsid w:val="00F82F66"/>
    <w:rsid w:val="00F837AB"/>
    <w:rsid w:val="00F84682"/>
    <w:rsid w:val="00F84CC3"/>
    <w:rsid w:val="00F84DA8"/>
    <w:rsid w:val="00F85206"/>
    <w:rsid w:val="00F858CC"/>
    <w:rsid w:val="00F86952"/>
    <w:rsid w:val="00F870B0"/>
    <w:rsid w:val="00F87711"/>
    <w:rsid w:val="00F87A24"/>
    <w:rsid w:val="00F87AFD"/>
    <w:rsid w:val="00F903A1"/>
    <w:rsid w:val="00F90ED8"/>
    <w:rsid w:val="00F91B42"/>
    <w:rsid w:val="00F9204A"/>
    <w:rsid w:val="00F92117"/>
    <w:rsid w:val="00F93C3D"/>
    <w:rsid w:val="00F93EE5"/>
    <w:rsid w:val="00F94956"/>
    <w:rsid w:val="00F94D5D"/>
    <w:rsid w:val="00F94D72"/>
    <w:rsid w:val="00F94E97"/>
    <w:rsid w:val="00F94FAE"/>
    <w:rsid w:val="00F951C9"/>
    <w:rsid w:val="00F9536C"/>
    <w:rsid w:val="00F9549F"/>
    <w:rsid w:val="00F95711"/>
    <w:rsid w:val="00F95E55"/>
    <w:rsid w:val="00F966CF"/>
    <w:rsid w:val="00F96CF3"/>
    <w:rsid w:val="00F96E05"/>
    <w:rsid w:val="00F974CB"/>
    <w:rsid w:val="00F9756A"/>
    <w:rsid w:val="00FA0D26"/>
    <w:rsid w:val="00FA1BD4"/>
    <w:rsid w:val="00FA2CB7"/>
    <w:rsid w:val="00FA3144"/>
    <w:rsid w:val="00FA3475"/>
    <w:rsid w:val="00FA3506"/>
    <w:rsid w:val="00FA372F"/>
    <w:rsid w:val="00FA3ECD"/>
    <w:rsid w:val="00FA40E8"/>
    <w:rsid w:val="00FA4286"/>
    <w:rsid w:val="00FA461C"/>
    <w:rsid w:val="00FA4AB2"/>
    <w:rsid w:val="00FA4B5C"/>
    <w:rsid w:val="00FA4EC2"/>
    <w:rsid w:val="00FA65D9"/>
    <w:rsid w:val="00FA7CB1"/>
    <w:rsid w:val="00FB01E1"/>
    <w:rsid w:val="00FB043F"/>
    <w:rsid w:val="00FB1440"/>
    <w:rsid w:val="00FB1B0E"/>
    <w:rsid w:val="00FB1BEC"/>
    <w:rsid w:val="00FB1F7C"/>
    <w:rsid w:val="00FB2AB7"/>
    <w:rsid w:val="00FB2C3A"/>
    <w:rsid w:val="00FB4791"/>
    <w:rsid w:val="00FB4F45"/>
    <w:rsid w:val="00FB511D"/>
    <w:rsid w:val="00FB5655"/>
    <w:rsid w:val="00FB5990"/>
    <w:rsid w:val="00FB5FEF"/>
    <w:rsid w:val="00FB6703"/>
    <w:rsid w:val="00FB7389"/>
    <w:rsid w:val="00FB7BB4"/>
    <w:rsid w:val="00FB7D34"/>
    <w:rsid w:val="00FC0292"/>
    <w:rsid w:val="00FC0E5E"/>
    <w:rsid w:val="00FC1871"/>
    <w:rsid w:val="00FC1875"/>
    <w:rsid w:val="00FC2829"/>
    <w:rsid w:val="00FC2C92"/>
    <w:rsid w:val="00FC2D51"/>
    <w:rsid w:val="00FC32DC"/>
    <w:rsid w:val="00FC337C"/>
    <w:rsid w:val="00FC350B"/>
    <w:rsid w:val="00FC37E7"/>
    <w:rsid w:val="00FC3BA4"/>
    <w:rsid w:val="00FC3C4D"/>
    <w:rsid w:val="00FC3F08"/>
    <w:rsid w:val="00FC4FB3"/>
    <w:rsid w:val="00FC5623"/>
    <w:rsid w:val="00FC5D12"/>
    <w:rsid w:val="00FC63DC"/>
    <w:rsid w:val="00FC642E"/>
    <w:rsid w:val="00FC6594"/>
    <w:rsid w:val="00FC6BBB"/>
    <w:rsid w:val="00FC70A8"/>
    <w:rsid w:val="00FD04FF"/>
    <w:rsid w:val="00FD094E"/>
    <w:rsid w:val="00FD0CF7"/>
    <w:rsid w:val="00FD0E08"/>
    <w:rsid w:val="00FD1B0A"/>
    <w:rsid w:val="00FD21EF"/>
    <w:rsid w:val="00FD33EE"/>
    <w:rsid w:val="00FD3544"/>
    <w:rsid w:val="00FD3818"/>
    <w:rsid w:val="00FD48DE"/>
    <w:rsid w:val="00FD53D4"/>
    <w:rsid w:val="00FD55B6"/>
    <w:rsid w:val="00FD5E3C"/>
    <w:rsid w:val="00FD6592"/>
    <w:rsid w:val="00FD6654"/>
    <w:rsid w:val="00FD6BF0"/>
    <w:rsid w:val="00FD70D7"/>
    <w:rsid w:val="00FD7132"/>
    <w:rsid w:val="00FD71AF"/>
    <w:rsid w:val="00FD73E4"/>
    <w:rsid w:val="00FD75F0"/>
    <w:rsid w:val="00FE0281"/>
    <w:rsid w:val="00FE0481"/>
    <w:rsid w:val="00FE064A"/>
    <w:rsid w:val="00FE0A96"/>
    <w:rsid w:val="00FE12BA"/>
    <w:rsid w:val="00FE15C2"/>
    <w:rsid w:val="00FE167A"/>
    <w:rsid w:val="00FE1696"/>
    <w:rsid w:val="00FE1D69"/>
    <w:rsid w:val="00FE282B"/>
    <w:rsid w:val="00FE3D23"/>
    <w:rsid w:val="00FE4291"/>
    <w:rsid w:val="00FE4581"/>
    <w:rsid w:val="00FE47B8"/>
    <w:rsid w:val="00FE4E8C"/>
    <w:rsid w:val="00FE67D7"/>
    <w:rsid w:val="00FF038F"/>
    <w:rsid w:val="00FF04BD"/>
    <w:rsid w:val="00FF0D6E"/>
    <w:rsid w:val="00FF1908"/>
    <w:rsid w:val="00FF234C"/>
    <w:rsid w:val="00FF243D"/>
    <w:rsid w:val="00FF24F6"/>
    <w:rsid w:val="00FF299A"/>
    <w:rsid w:val="00FF2B8A"/>
    <w:rsid w:val="00FF2BDE"/>
    <w:rsid w:val="00FF2C14"/>
    <w:rsid w:val="00FF2F17"/>
    <w:rsid w:val="00FF3282"/>
    <w:rsid w:val="00FF3398"/>
    <w:rsid w:val="00FF37AE"/>
    <w:rsid w:val="00FF3CCA"/>
    <w:rsid w:val="00FF3D62"/>
    <w:rsid w:val="00FF4320"/>
    <w:rsid w:val="00FF4355"/>
    <w:rsid w:val="00FF49A8"/>
    <w:rsid w:val="00FF4EDA"/>
    <w:rsid w:val="00FF5500"/>
    <w:rsid w:val="00FF57E8"/>
    <w:rsid w:val="00FF5A2F"/>
    <w:rsid w:val="00FF5E35"/>
    <w:rsid w:val="00FF6C92"/>
    <w:rsid w:val="00FF6D6A"/>
    <w:rsid w:val="00FF6E46"/>
    <w:rsid w:val="00FF6F8E"/>
    <w:rsid w:val="00FF705E"/>
    <w:rsid w:val="00FF7FAD"/>
  </w:rsids>
  <m:mathPr>
    <m:mathFont m:val="Cambria Math"/>
    <m:brkBin m:val="before"/>
    <m:brkBinSub m:val="--"/>
    <m:smallFrac m:val="0"/>
    <m:dispDef/>
    <m:lMargin m:val="0"/>
    <m:rMargin m:val="0"/>
    <m:defJc m:val="centerGroup"/>
    <m:wrapIndent m:val="1440"/>
    <m:intLim m:val="subSup"/>
    <m:naryLim m:val="undOvr"/>
  </m:mathPr>
  <w:themeFontLang w:val="sv-SE"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4097"/>
    <o:shapelayout v:ext="edit">
      <o:idmap v:ext="edit" data="1"/>
    </o:shapelayout>
  </w:shapeDefaults>
  <w:decimalSymbol w:val=","/>
  <w:listSeparator w:val=";"/>
  <w14:docId w14:val="1D2376A8"/>
  <w15:docId w15:val="{08A072FE-591E-47B5-876B-BF77514DE1A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4"/>
        <w:szCs w:val="24"/>
        <w:lang w:val="sv-SE"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iPriority="0"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30F99"/>
    <w:rPr>
      <w:rFonts w:ascii="Times New Roman" w:eastAsia="Times New Roman" w:hAnsi="Times New Roman" w:cs="Times New Roman"/>
      <w:lang w:eastAsia="sv-SE"/>
    </w:rPr>
  </w:style>
  <w:style w:type="paragraph" w:styleId="Rubrik1">
    <w:name w:val="heading 1"/>
    <w:basedOn w:val="Normal"/>
    <w:next w:val="Normal"/>
    <w:link w:val="Rubrik1Char"/>
    <w:qFormat/>
    <w:rsid w:val="00FA3506"/>
    <w:pPr>
      <w:keepNext/>
      <w:pageBreakBefore/>
      <w:numPr>
        <w:numId w:val="12"/>
      </w:numPr>
      <w:tabs>
        <w:tab w:val="left" w:pos="862"/>
      </w:tabs>
      <w:spacing w:before="120" w:after="120"/>
      <w:jc w:val="both"/>
      <w:outlineLvl w:val="0"/>
    </w:pPr>
    <w:rPr>
      <w:b/>
      <w:sz w:val="36"/>
      <w:szCs w:val="20"/>
      <w:lang w:val="en-GB"/>
    </w:rPr>
  </w:style>
  <w:style w:type="paragraph" w:styleId="Rubrik2">
    <w:name w:val="heading 2"/>
    <w:basedOn w:val="Normal"/>
    <w:next w:val="Normal"/>
    <w:link w:val="Rubrik2Char"/>
    <w:qFormat/>
    <w:rsid w:val="00FA3506"/>
    <w:pPr>
      <w:keepNext/>
      <w:numPr>
        <w:ilvl w:val="1"/>
        <w:numId w:val="2"/>
      </w:numPr>
      <w:tabs>
        <w:tab w:val="left" w:pos="862"/>
      </w:tabs>
      <w:spacing w:before="120" w:after="120"/>
      <w:jc w:val="both"/>
      <w:outlineLvl w:val="1"/>
    </w:pPr>
    <w:rPr>
      <w:b/>
      <w:sz w:val="32"/>
      <w:szCs w:val="20"/>
      <w:lang w:val="en-GB"/>
    </w:rPr>
  </w:style>
  <w:style w:type="paragraph" w:styleId="Rubrik3">
    <w:name w:val="heading 3"/>
    <w:basedOn w:val="Normal"/>
    <w:next w:val="Normal"/>
    <w:link w:val="Rubrik3Char"/>
    <w:qFormat/>
    <w:rsid w:val="00FA3506"/>
    <w:pPr>
      <w:keepNext/>
      <w:numPr>
        <w:ilvl w:val="2"/>
        <w:numId w:val="12"/>
      </w:numPr>
      <w:tabs>
        <w:tab w:val="clear" w:pos="720"/>
        <w:tab w:val="left" w:pos="862"/>
      </w:tabs>
      <w:spacing w:before="120" w:after="120"/>
      <w:jc w:val="both"/>
      <w:outlineLvl w:val="2"/>
    </w:pPr>
    <w:rPr>
      <w:b/>
      <w:sz w:val="28"/>
      <w:szCs w:val="20"/>
      <w:lang w:val="en-GB"/>
    </w:rPr>
  </w:style>
  <w:style w:type="paragraph" w:styleId="Rubrik4">
    <w:name w:val="heading 4"/>
    <w:basedOn w:val="Normal"/>
    <w:next w:val="Normal"/>
    <w:link w:val="Rubrik4Char"/>
    <w:qFormat/>
    <w:rsid w:val="00FA3506"/>
    <w:pPr>
      <w:keepNext/>
      <w:numPr>
        <w:ilvl w:val="3"/>
        <w:numId w:val="12"/>
      </w:numPr>
      <w:spacing w:before="120" w:after="120"/>
      <w:jc w:val="both"/>
      <w:outlineLvl w:val="3"/>
    </w:pPr>
    <w:rPr>
      <w:b/>
      <w:szCs w:val="20"/>
      <w:lang w:val="en-GB"/>
    </w:rPr>
  </w:style>
  <w:style w:type="paragraph" w:styleId="Rubrik5">
    <w:name w:val="heading 5"/>
    <w:basedOn w:val="Normal"/>
    <w:next w:val="Normaltindrag"/>
    <w:link w:val="Rubrik5Char"/>
    <w:qFormat/>
    <w:rsid w:val="00FA3506"/>
    <w:pPr>
      <w:numPr>
        <w:ilvl w:val="4"/>
        <w:numId w:val="12"/>
      </w:numPr>
      <w:spacing w:before="120" w:after="120"/>
      <w:jc w:val="both"/>
      <w:outlineLvl w:val="4"/>
    </w:pPr>
    <w:rPr>
      <w:rFonts w:ascii="Times" w:hAnsi="Times"/>
      <w:b/>
      <w:szCs w:val="20"/>
      <w:lang w:val="en-GB"/>
    </w:rPr>
  </w:style>
  <w:style w:type="paragraph" w:styleId="Rubrik6">
    <w:name w:val="heading 6"/>
    <w:basedOn w:val="Normal"/>
    <w:next w:val="Normaltindrag"/>
    <w:link w:val="Rubrik6Char"/>
    <w:qFormat/>
    <w:rsid w:val="00FA3506"/>
    <w:pPr>
      <w:numPr>
        <w:ilvl w:val="5"/>
        <w:numId w:val="12"/>
      </w:numPr>
      <w:spacing w:before="120" w:after="120"/>
      <w:jc w:val="both"/>
      <w:outlineLvl w:val="5"/>
    </w:pPr>
    <w:rPr>
      <w:rFonts w:ascii="Times" w:hAnsi="Times"/>
      <w:szCs w:val="20"/>
      <w:u w:val="single"/>
      <w:lang w:val="en-GB"/>
    </w:rPr>
  </w:style>
  <w:style w:type="paragraph" w:styleId="Rubrik7">
    <w:name w:val="heading 7"/>
    <w:basedOn w:val="Normal"/>
    <w:next w:val="Normaltindrag"/>
    <w:link w:val="Rubrik7Char"/>
    <w:qFormat/>
    <w:rsid w:val="00FA3506"/>
    <w:pPr>
      <w:numPr>
        <w:ilvl w:val="6"/>
        <w:numId w:val="12"/>
      </w:numPr>
      <w:spacing w:before="120" w:after="120"/>
      <w:jc w:val="both"/>
      <w:outlineLvl w:val="6"/>
    </w:pPr>
    <w:rPr>
      <w:rFonts w:ascii="Times" w:hAnsi="Times"/>
      <w:i/>
      <w:szCs w:val="20"/>
      <w:lang w:val="en-GB"/>
    </w:rPr>
  </w:style>
  <w:style w:type="paragraph" w:styleId="Rubrik8">
    <w:name w:val="heading 8"/>
    <w:basedOn w:val="Normal"/>
    <w:next w:val="Normaltindrag"/>
    <w:link w:val="Rubrik8Char"/>
    <w:qFormat/>
    <w:rsid w:val="00FA3506"/>
    <w:pPr>
      <w:numPr>
        <w:ilvl w:val="7"/>
        <w:numId w:val="12"/>
      </w:numPr>
      <w:spacing w:before="120" w:after="120"/>
      <w:jc w:val="both"/>
      <w:outlineLvl w:val="7"/>
    </w:pPr>
    <w:rPr>
      <w:rFonts w:ascii="Times" w:hAnsi="Times"/>
      <w:i/>
      <w:szCs w:val="20"/>
      <w:lang w:val="en-GB"/>
    </w:rPr>
  </w:style>
  <w:style w:type="paragraph" w:styleId="Rubrik9">
    <w:name w:val="heading 9"/>
    <w:basedOn w:val="Normal"/>
    <w:next w:val="Normaltindrag"/>
    <w:link w:val="Rubrik9Char"/>
    <w:qFormat/>
    <w:rsid w:val="00FA3506"/>
    <w:pPr>
      <w:numPr>
        <w:ilvl w:val="8"/>
        <w:numId w:val="12"/>
      </w:numPr>
      <w:spacing w:before="120" w:after="120"/>
      <w:jc w:val="both"/>
      <w:outlineLvl w:val="8"/>
    </w:pPr>
    <w:rPr>
      <w:rFonts w:ascii="Times" w:hAnsi="Times"/>
      <w:i/>
      <w:szCs w:val="20"/>
      <w:lang w:val="en-GB"/>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Sidhuvud">
    <w:name w:val="header"/>
    <w:basedOn w:val="Normal"/>
    <w:link w:val="SidhuvudChar"/>
    <w:unhideWhenUsed/>
    <w:rsid w:val="008C1257"/>
    <w:pPr>
      <w:tabs>
        <w:tab w:val="center" w:pos="4153"/>
        <w:tab w:val="right" w:pos="8306"/>
      </w:tabs>
    </w:pPr>
  </w:style>
  <w:style w:type="character" w:customStyle="1" w:styleId="SidhuvudChar">
    <w:name w:val="Sidhuvud Char"/>
    <w:basedOn w:val="Standardstycketeckensnitt"/>
    <w:link w:val="Sidhuvud"/>
    <w:uiPriority w:val="99"/>
    <w:rsid w:val="008C1257"/>
  </w:style>
  <w:style w:type="paragraph" w:styleId="Sidfot">
    <w:name w:val="footer"/>
    <w:basedOn w:val="Normal"/>
    <w:link w:val="SidfotChar"/>
    <w:uiPriority w:val="99"/>
    <w:unhideWhenUsed/>
    <w:rsid w:val="008C1257"/>
    <w:pPr>
      <w:tabs>
        <w:tab w:val="center" w:pos="4153"/>
        <w:tab w:val="right" w:pos="8306"/>
      </w:tabs>
    </w:pPr>
  </w:style>
  <w:style w:type="character" w:customStyle="1" w:styleId="SidfotChar">
    <w:name w:val="Sidfot Char"/>
    <w:basedOn w:val="Standardstycketeckensnitt"/>
    <w:link w:val="Sidfot"/>
    <w:uiPriority w:val="99"/>
    <w:rsid w:val="008C1257"/>
  </w:style>
  <w:style w:type="paragraph" w:styleId="Ballongtext">
    <w:name w:val="Balloon Text"/>
    <w:basedOn w:val="Normal"/>
    <w:link w:val="BallongtextChar"/>
    <w:uiPriority w:val="99"/>
    <w:semiHidden/>
    <w:unhideWhenUsed/>
    <w:rsid w:val="008C1257"/>
    <w:rPr>
      <w:rFonts w:ascii="Lucida Grande" w:hAnsi="Lucida Grande"/>
      <w:sz w:val="18"/>
      <w:szCs w:val="18"/>
    </w:rPr>
  </w:style>
  <w:style w:type="character" w:customStyle="1" w:styleId="BallongtextChar">
    <w:name w:val="Ballongtext Char"/>
    <w:basedOn w:val="Standardstycketeckensnitt"/>
    <w:link w:val="Ballongtext"/>
    <w:uiPriority w:val="99"/>
    <w:semiHidden/>
    <w:rsid w:val="008C1257"/>
    <w:rPr>
      <w:rFonts w:ascii="Lucida Grande" w:hAnsi="Lucida Grande"/>
      <w:sz w:val="18"/>
      <w:szCs w:val="18"/>
    </w:rPr>
  </w:style>
  <w:style w:type="character" w:customStyle="1" w:styleId="Rubrik1Char">
    <w:name w:val="Rubrik 1 Char"/>
    <w:basedOn w:val="Standardstycketeckensnitt"/>
    <w:link w:val="Rubrik1"/>
    <w:rsid w:val="00FA3506"/>
    <w:rPr>
      <w:rFonts w:ascii="Times New Roman" w:eastAsia="Times New Roman" w:hAnsi="Times New Roman" w:cs="Times New Roman"/>
      <w:b/>
      <w:sz w:val="36"/>
      <w:szCs w:val="20"/>
      <w:lang w:val="en-GB" w:eastAsia="sv-SE"/>
    </w:rPr>
  </w:style>
  <w:style w:type="character" w:customStyle="1" w:styleId="Rubrik2Char">
    <w:name w:val="Rubrik 2 Char"/>
    <w:basedOn w:val="Standardstycketeckensnitt"/>
    <w:link w:val="Rubrik2"/>
    <w:rsid w:val="00FA3506"/>
    <w:rPr>
      <w:rFonts w:ascii="Times New Roman" w:eastAsia="Times New Roman" w:hAnsi="Times New Roman" w:cs="Times New Roman"/>
      <w:b/>
      <w:sz w:val="32"/>
      <w:szCs w:val="20"/>
      <w:lang w:val="en-GB" w:eastAsia="sv-SE"/>
    </w:rPr>
  </w:style>
  <w:style w:type="character" w:customStyle="1" w:styleId="Rubrik3Char">
    <w:name w:val="Rubrik 3 Char"/>
    <w:basedOn w:val="Standardstycketeckensnitt"/>
    <w:link w:val="Rubrik3"/>
    <w:rsid w:val="00FA3506"/>
    <w:rPr>
      <w:rFonts w:ascii="Times New Roman" w:eastAsia="Times New Roman" w:hAnsi="Times New Roman" w:cs="Times New Roman"/>
      <w:b/>
      <w:sz w:val="28"/>
      <w:szCs w:val="20"/>
      <w:lang w:val="en-GB" w:eastAsia="sv-SE"/>
    </w:rPr>
  </w:style>
  <w:style w:type="character" w:customStyle="1" w:styleId="Rubrik4Char">
    <w:name w:val="Rubrik 4 Char"/>
    <w:basedOn w:val="Standardstycketeckensnitt"/>
    <w:link w:val="Rubrik4"/>
    <w:rsid w:val="00FA3506"/>
    <w:rPr>
      <w:rFonts w:ascii="Times New Roman" w:eastAsia="Times New Roman" w:hAnsi="Times New Roman" w:cs="Times New Roman"/>
      <w:b/>
      <w:szCs w:val="20"/>
      <w:lang w:val="en-GB" w:eastAsia="sv-SE"/>
    </w:rPr>
  </w:style>
  <w:style w:type="character" w:customStyle="1" w:styleId="Rubrik5Char">
    <w:name w:val="Rubrik 5 Char"/>
    <w:basedOn w:val="Standardstycketeckensnitt"/>
    <w:link w:val="Rubrik5"/>
    <w:rsid w:val="00FA3506"/>
    <w:rPr>
      <w:rFonts w:ascii="Times" w:eastAsia="Times New Roman" w:hAnsi="Times" w:cs="Times New Roman"/>
      <w:b/>
      <w:szCs w:val="20"/>
      <w:lang w:val="en-GB" w:eastAsia="sv-SE"/>
    </w:rPr>
  </w:style>
  <w:style w:type="character" w:customStyle="1" w:styleId="Rubrik6Char">
    <w:name w:val="Rubrik 6 Char"/>
    <w:basedOn w:val="Standardstycketeckensnitt"/>
    <w:link w:val="Rubrik6"/>
    <w:rsid w:val="00FA3506"/>
    <w:rPr>
      <w:rFonts w:ascii="Times" w:eastAsia="Times New Roman" w:hAnsi="Times" w:cs="Times New Roman"/>
      <w:szCs w:val="20"/>
      <w:u w:val="single"/>
      <w:lang w:val="en-GB" w:eastAsia="sv-SE"/>
    </w:rPr>
  </w:style>
  <w:style w:type="character" w:customStyle="1" w:styleId="Rubrik7Char">
    <w:name w:val="Rubrik 7 Char"/>
    <w:basedOn w:val="Standardstycketeckensnitt"/>
    <w:link w:val="Rubrik7"/>
    <w:rsid w:val="00FA3506"/>
    <w:rPr>
      <w:rFonts w:ascii="Times" w:eastAsia="Times New Roman" w:hAnsi="Times" w:cs="Times New Roman"/>
      <w:i/>
      <w:szCs w:val="20"/>
      <w:lang w:val="en-GB" w:eastAsia="sv-SE"/>
    </w:rPr>
  </w:style>
  <w:style w:type="character" w:customStyle="1" w:styleId="Rubrik8Char">
    <w:name w:val="Rubrik 8 Char"/>
    <w:basedOn w:val="Standardstycketeckensnitt"/>
    <w:link w:val="Rubrik8"/>
    <w:rsid w:val="00FA3506"/>
    <w:rPr>
      <w:rFonts w:ascii="Times" w:eastAsia="Times New Roman" w:hAnsi="Times" w:cs="Times New Roman"/>
      <w:i/>
      <w:szCs w:val="20"/>
      <w:lang w:val="en-GB" w:eastAsia="sv-SE"/>
    </w:rPr>
  </w:style>
  <w:style w:type="character" w:customStyle="1" w:styleId="Rubrik9Char">
    <w:name w:val="Rubrik 9 Char"/>
    <w:basedOn w:val="Standardstycketeckensnitt"/>
    <w:link w:val="Rubrik9"/>
    <w:rsid w:val="00FA3506"/>
    <w:rPr>
      <w:rFonts w:ascii="Times" w:eastAsia="Times New Roman" w:hAnsi="Times" w:cs="Times New Roman"/>
      <w:i/>
      <w:szCs w:val="20"/>
      <w:lang w:val="en-GB" w:eastAsia="sv-SE"/>
    </w:rPr>
  </w:style>
  <w:style w:type="paragraph" w:styleId="Index1">
    <w:name w:val="index 1"/>
    <w:basedOn w:val="Normal"/>
    <w:next w:val="Normal"/>
    <w:semiHidden/>
    <w:rsid w:val="00FA3506"/>
    <w:pPr>
      <w:spacing w:before="120" w:after="120"/>
      <w:jc w:val="both"/>
    </w:pPr>
    <w:rPr>
      <w:szCs w:val="20"/>
      <w:lang w:val="en-GB"/>
    </w:rPr>
  </w:style>
  <w:style w:type="character" w:styleId="Sidnummer">
    <w:name w:val="page number"/>
    <w:basedOn w:val="Standardstycketeckensnitt"/>
    <w:semiHidden/>
    <w:rsid w:val="00FA3506"/>
  </w:style>
  <w:style w:type="paragraph" w:styleId="Brdtext">
    <w:name w:val="Body Text"/>
    <w:basedOn w:val="Normal"/>
    <w:link w:val="BrdtextChar"/>
    <w:semiHidden/>
    <w:rsid w:val="00FA3506"/>
    <w:pPr>
      <w:widowControl w:val="0"/>
      <w:spacing w:before="120" w:after="120" w:line="360" w:lineRule="auto"/>
      <w:jc w:val="both"/>
    </w:pPr>
    <w:rPr>
      <w:szCs w:val="20"/>
      <w:lang w:val="en-GB"/>
    </w:rPr>
  </w:style>
  <w:style w:type="character" w:customStyle="1" w:styleId="BrdtextChar">
    <w:name w:val="Brödtext Char"/>
    <w:basedOn w:val="Standardstycketeckensnitt"/>
    <w:link w:val="Brdtext"/>
    <w:semiHidden/>
    <w:rsid w:val="00FA3506"/>
    <w:rPr>
      <w:rFonts w:ascii="Times New Roman" w:eastAsia="Times New Roman" w:hAnsi="Times New Roman" w:cs="Times New Roman"/>
      <w:szCs w:val="20"/>
      <w:lang w:val="en-GB" w:eastAsia="sv-SE"/>
    </w:rPr>
  </w:style>
  <w:style w:type="paragraph" w:styleId="Brdtext2">
    <w:name w:val="Body Text 2"/>
    <w:basedOn w:val="Normal"/>
    <w:link w:val="Brdtext2Char"/>
    <w:semiHidden/>
    <w:rsid w:val="00FA3506"/>
    <w:pPr>
      <w:tabs>
        <w:tab w:val="left" w:pos="851"/>
      </w:tabs>
      <w:spacing w:before="120" w:after="120" w:line="360" w:lineRule="auto"/>
      <w:jc w:val="center"/>
    </w:pPr>
    <w:rPr>
      <w:szCs w:val="20"/>
      <w:lang w:val="en-GB"/>
    </w:rPr>
  </w:style>
  <w:style w:type="character" w:customStyle="1" w:styleId="Brdtext2Char">
    <w:name w:val="Brödtext 2 Char"/>
    <w:basedOn w:val="Standardstycketeckensnitt"/>
    <w:link w:val="Brdtext2"/>
    <w:semiHidden/>
    <w:rsid w:val="00FA3506"/>
    <w:rPr>
      <w:rFonts w:ascii="Times New Roman" w:eastAsia="Times New Roman" w:hAnsi="Times New Roman" w:cs="Times New Roman"/>
      <w:szCs w:val="20"/>
      <w:lang w:val="en-GB" w:eastAsia="sv-SE"/>
    </w:rPr>
  </w:style>
  <w:style w:type="character" w:styleId="Kommentarsreferens">
    <w:name w:val="annotation reference"/>
    <w:basedOn w:val="Standardstycketeckensnitt"/>
    <w:semiHidden/>
    <w:rsid w:val="00FA3506"/>
    <w:rPr>
      <w:sz w:val="16"/>
      <w:szCs w:val="16"/>
    </w:rPr>
  </w:style>
  <w:style w:type="paragraph" w:styleId="Kommentarer">
    <w:name w:val="annotation text"/>
    <w:basedOn w:val="Normal"/>
    <w:link w:val="KommentarerChar"/>
    <w:semiHidden/>
    <w:rsid w:val="00FA3506"/>
    <w:pPr>
      <w:spacing w:before="120" w:after="120"/>
      <w:jc w:val="both"/>
    </w:pPr>
    <w:rPr>
      <w:szCs w:val="20"/>
      <w:lang w:val="en-GB"/>
    </w:rPr>
  </w:style>
  <w:style w:type="character" w:customStyle="1" w:styleId="KommentarerChar">
    <w:name w:val="Kommentarer Char"/>
    <w:basedOn w:val="Standardstycketeckensnitt"/>
    <w:link w:val="Kommentarer"/>
    <w:semiHidden/>
    <w:rsid w:val="00FA3506"/>
    <w:rPr>
      <w:rFonts w:ascii="Times New Roman" w:eastAsia="Times New Roman" w:hAnsi="Times New Roman" w:cs="Times New Roman"/>
      <w:szCs w:val="20"/>
      <w:lang w:val="en-GB" w:eastAsia="sv-SE"/>
    </w:rPr>
  </w:style>
  <w:style w:type="paragraph" w:styleId="Brdtext3">
    <w:name w:val="Body Text 3"/>
    <w:basedOn w:val="Normal"/>
    <w:link w:val="Brdtext3Char"/>
    <w:semiHidden/>
    <w:rsid w:val="00FA3506"/>
    <w:pPr>
      <w:spacing w:before="120" w:after="120" w:line="320" w:lineRule="exact"/>
      <w:jc w:val="both"/>
    </w:pPr>
    <w:rPr>
      <w:szCs w:val="20"/>
      <w:lang w:val="en-US"/>
    </w:rPr>
  </w:style>
  <w:style w:type="character" w:customStyle="1" w:styleId="Brdtext3Char">
    <w:name w:val="Brödtext 3 Char"/>
    <w:basedOn w:val="Standardstycketeckensnitt"/>
    <w:link w:val="Brdtext3"/>
    <w:semiHidden/>
    <w:rsid w:val="00FA3506"/>
    <w:rPr>
      <w:rFonts w:ascii="Times New Roman" w:eastAsia="Times New Roman" w:hAnsi="Times New Roman" w:cs="Times New Roman"/>
      <w:szCs w:val="20"/>
      <w:lang w:val="en-US" w:eastAsia="sv-SE"/>
    </w:rPr>
  </w:style>
  <w:style w:type="paragraph" w:styleId="Innehll3">
    <w:name w:val="toc 3"/>
    <w:basedOn w:val="Normal"/>
    <w:next w:val="Normal"/>
    <w:uiPriority w:val="39"/>
    <w:rsid w:val="00FA3506"/>
    <w:pPr>
      <w:tabs>
        <w:tab w:val="left" w:pos="1440"/>
        <w:tab w:val="right" w:pos="8306"/>
      </w:tabs>
      <w:ind w:left="482"/>
      <w:jc w:val="both"/>
    </w:pPr>
    <w:rPr>
      <w:noProof/>
      <w:szCs w:val="28"/>
      <w:lang w:val="en-GB"/>
    </w:rPr>
  </w:style>
  <w:style w:type="paragraph" w:styleId="Innehll2">
    <w:name w:val="toc 2"/>
    <w:basedOn w:val="Normal"/>
    <w:next w:val="Normal"/>
    <w:uiPriority w:val="39"/>
    <w:rsid w:val="00FA3506"/>
    <w:pPr>
      <w:tabs>
        <w:tab w:val="left" w:pos="960"/>
        <w:tab w:val="right" w:pos="8306"/>
      </w:tabs>
      <w:spacing w:before="120"/>
      <w:ind w:left="238"/>
      <w:jc w:val="both"/>
    </w:pPr>
    <w:rPr>
      <w:bCs/>
      <w:noProof/>
      <w:szCs w:val="32"/>
      <w:lang w:val="en-GB"/>
    </w:rPr>
  </w:style>
  <w:style w:type="paragraph" w:styleId="Innehll1">
    <w:name w:val="toc 1"/>
    <w:basedOn w:val="Normal"/>
    <w:next w:val="Normal"/>
    <w:uiPriority w:val="39"/>
    <w:rsid w:val="00FA3506"/>
    <w:pPr>
      <w:tabs>
        <w:tab w:val="right" w:pos="8306"/>
      </w:tabs>
      <w:spacing w:before="360"/>
      <w:jc w:val="both"/>
    </w:pPr>
    <w:rPr>
      <w:bCs/>
      <w:caps/>
      <w:noProof/>
      <w:szCs w:val="36"/>
    </w:rPr>
  </w:style>
  <w:style w:type="paragraph" w:styleId="Innehll4">
    <w:name w:val="toc 4"/>
    <w:basedOn w:val="Normal"/>
    <w:next w:val="Normal"/>
    <w:uiPriority w:val="39"/>
    <w:rsid w:val="00FA3506"/>
    <w:pPr>
      <w:tabs>
        <w:tab w:val="right" w:pos="8303"/>
      </w:tabs>
      <w:spacing w:before="120"/>
      <w:jc w:val="both"/>
    </w:pPr>
    <w:rPr>
      <w:caps/>
      <w:noProof/>
      <w:szCs w:val="36"/>
    </w:rPr>
  </w:style>
  <w:style w:type="paragraph" w:customStyle="1" w:styleId="References">
    <w:name w:val="References"/>
    <w:basedOn w:val="Normal"/>
    <w:rsid w:val="00FA3506"/>
    <w:pPr>
      <w:tabs>
        <w:tab w:val="left" w:pos="284"/>
      </w:tabs>
      <w:spacing w:before="120" w:after="120"/>
      <w:ind w:left="284" w:hanging="284"/>
      <w:jc w:val="both"/>
    </w:pPr>
    <w:rPr>
      <w:szCs w:val="20"/>
      <w:lang w:val="en-GB"/>
    </w:rPr>
  </w:style>
  <w:style w:type="paragraph" w:customStyle="1" w:styleId="FigureText">
    <w:name w:val="Figure Text"/>
    <w:basedOn w:val="Normal"/>
    <w:rsid w:val="00FA3506"/>
    <w:pPr>
      <w:keepLines/>
      <w:tabs>
        <w:tab w:val="left" w:pos="1361"/>
      </w:tabs>
      <w:spacing w:before="120" w:after="120"/>
      <w:ind w:left="1361" w:hanging="1361"/>
      <w:jc w:val="both"/>
    </w:pPr>
    <w:rPr>
      <w:i/>
      <w:iCs/>
      <w:szCs w:val="20"/>
      <w:lang w:val="en-GB"/>
    </w:rPr>
  </w:style>
  <w:style w:type="paragraph" w:customStyle="1" w:styleId="FigureLine">
    <w:name w:val="Figure Line"/>
    <w:basedOn w:val="Normal"/>
    <w:rsid w:val="00FA3506"/>
    <w:pPr>
      <w:keepNext/>
      <w:spacing w:before="480" w:after="120"/>
    </w:pPr>
    <w:rPr>
      <w:szCs w:val="20"/>
      <w:lang w:val="en-GB"/>
    </w:rPr>
  </w:style>
  <w:style w:type="paragraph" w:customStyle="1" w:styleId="TableHeading">
    <w:name w:val="Table Heading"/>
    <w:basedOn w:val="Normal"/>
    <w:rsid w:val="00FA3506"/>
    <w:pPr>
      <w:keepNext/>
      <w:keepLines/>
      <w:tabs>
        <w:tab w:val="left" w:pos="1361"/>
      </w:tabs>
      <w:spacing w:before="120" w:after="240"/>
      <w:ind w:left="1361" w:hanging="1361"/>
      <w:jc w:val="both"/>
    </w:pPr>
    <w:rPr>
      <w:i/>
      <w:szCs w:val="20"/>
      <w:lang w:val="en-GB"/>
    </w:rPr>
  </w:style>
  <w:style w:type="paragraph" w:customStyle="1" w:styleId="Heading0">
    <w:name w:val="Heading 0"/>
    <w:basedOn w:val="Normal"/>
    <w:next w:val="Normal"/>
    <w:rsid w:val="00FA3506"/>
    <w:pPr>
      <w:spacing w:before="120" w:after="120"/>
      <w:jc w:val="both"/>
    </w:pPr>
    <w:rPr>
      <w:b/>
      <w:sz w:val="36"/>
      <w:szCs w:val="20"/>
      <w:lang w:val="en-GB"/>
    </w:rPr>
  </w:style>
  <w:style w:type="character" w:styleId="Hyperlnk">
    <w:name w:val="Hyperlink"/>
    <w:basedOn w:val="Standardstycketeckensnitt"/>
    <w:uiPriority w:val="99"/>
    <w:rsid w:val="00FA3506"/>
    <w:rPr>
      <w:color w:val="0000FF"/>
      <w:u w:val="single"/>
    </w:rPr>
  </w:style>
  <w:style w:type="paragraph" w:customStyle="1" w:styleId="Equation">
    <w:name w:val="Equation"/>
    <w:basedOn w:val="Normal"/>
    <w:next w:val="Normal"/>
    <w:rsid w:val="00FA3506"/>
    <w:pPr>
      <w:keepLines/>
      <w:tabs>
        <w:tab w:val="right" w:pos="8307"/>
      </w:tabs>
      <w:spacing w:before="120" w:after="120"/>
      <w:ind w:left="862"/>
      <w:jc w:val="both"/>
    </w:pPr>
    <w:rPr>
      <w:szCs w:val="20"/>
      <w:lang w:val="en-GB"/>
    </w:rPr>
  </w:style>
  <w:style w:type="paragraph" w:customStyle="1" w:styleId="Notations">
    <w:name w:val="Notations"/>
    <w:basedOn w:val="Normal"/>
    <w:rsid w:val="00FA3506"/>
    <w:pPr>
      <w:tabs>
        <w:tab w:val="left" w:pos="1134"/>
      </w:tabs>
      <w:ind w:left="1134" w:hanging="1134"/>
      <w:jc w:val="both"/>
    </w:pPr>
    <w:rPr>
      <w:szCs w:val="20"/>
      <w:lang w:val="en-GB"/>
    </w:rPr>
  </w:style>
  <w:style w:type="paragraph" w:styleId="Normaltindrag">
    <w:name w:val="Normal Indent"/>
    <w:basedOn w:val="Normal"/>
    <w:uiPriority w:val="99"/>
    <w:semiHidden/>
    <w:unhideWhenUsed/>
    <w:rsid w:val="00FA3506"/>
    <w:pPr>
      <w:ind w:left="720"/>
    </w:pPr>
  </w:style>
  <w:style w:type="paragraph" w:styleId="Kommentarsmne">
    <w:name w:val="annotation subject"/>
    <w:basedOn w:val="Kommentarer"/>
    <w:next w:val="Kommentarer"/>
    <w:link w:val="KommentarsmneChar"/>
    <w:uiPriority w:val="99"/>
    <w:semiHidden/>
    <w:unhideWhenUsed/>
    <w:rsid w:val="00B745CE"/>
    <w:pPr>
      <w:spacing w:before="0" w:after="0"/>
      <w:jc w:val="left"/>
    </w:pPr>
    <w:rPr>
      <w:rFonts w:asciiTheme="minorHAnsi" w:eastAsiaTheme="minorEastAsia" w:hAnsiTheme="minorHAnsi" w:cstheme="minorBidi"/>
      <w:b/>
      <w:bCs/>
      <w:sz w:val="20"/>
      <w:lang w:val="sv-SE"/>
    </w:rPr>
  </w:style>
  <w:style w:type="character" w:customStyle="1" w:styleId="KommentarsmneChar">
    <w:name w:val="Kommentarsämne Char"/>
    <w:basedOn w:val="KommentarerChar"/>
    <w:link w:val="Kommentarsmne"/>
    <w:uiPriority w:val="99"/>
    <w:semiHidden/>
    <w:rsid w:val="00B745CE"/>
    <w:rPr>
      <w:rFonts w:ascii="Times New Roman" w:eastAsia="Times New Roman" w:hAnsi="Times New Roman" w:cs="Times New Roman"/>
      <w:b/>
      <w:bCs/>
      <w:sz w:val="20"/>
      <w:szCs w:val="20"/>
      <w:lang w:val="en-GB" w:eastAsia="sv-SE"/>
    </w:rPr>
  </w:style>
  <w:style w:type="character" w:styleId="Platshllartext">
    <w:name w:val="Placeholder Text"/>
    <w:basedOn w:val="Standardstycketeckensnitt"/>
    <w:uiPriority w:val="99"/>
    <w:semiHidden/>
    <w:rsid w:val="003628F2"/>
    <w:rPr>
      <w:color w:val="808080"/>
    </w:rPr>
  </w:style>
  <w:style w:type="character" w:customStyle="1" w:styleId="Style1">
    <w:name w:val="Style1"/>
    <w:basedOn w:val="Standardstycketeckensnitt"/>
    <w:uiPriority w:val="1"/>
    <w:rsid w:val="00966CA2"/>
    <w:rPr>
      <w:rFonts w:ascii="Times New Roman" w:hAnsi="Times New Roman"/>
      <w:sz w:val="24"/>
    </w:rPr>
  </w:style>
  <w:style w:type="character" w:customStyle="1" w:styleId="Style2">
    <w:name w:val="Style2"/>
    <w:basedOn w:val="Standardstycketeckensnitt"/>
    <w:uiPriority w:val="1"/>
    <w:rsid w:val="00966CA2"/>
    <w:rPr>
      <w:rFonts w:ascii="Times New Roman" w:hAnsi="Times New Roman"/>
      <w:sz w:val="36"/>
    </w:rPr>
  </w:style>
  <w:style w:type="character" w:customStyle="1" w:styleId="Style3">
    <w:name w:val="Style3"/>
    <w:basedOn w:val="Standardstycketeckensnitt"/>
    <w:uiPriority w:val="1"/>
    <w:rsid w:val="00966CA2"/>
    <w:rPr>
      <w:rFonts w:ascii="Times New Roman" w:hAnsi="Times New Roman"/>
      <w:i/>
      <w:sz w:val="24"/>
    </w:rPr>
  </w:style>
  <w:style w:type="character" w:customStyle="1" w:styleId="Style4">
    <w:name w:val="Style4"/>
    <w:basedOn w:val="Standardstycketeckensnitt"/>
    <w:uiPriority w:val="1"/>
    <w:rsid w:val="00966CA2"/>
    <w:rPr>
      <w:rFonts w:ascii="Times New Roman" w:hAnsi="Times New Roman"/>
    </w:rPr>
  </w:style>
  <w:style w:type="character" w:customStyle="1" w:styleId="Style5">
    <w:name w:val="Style5"/>
    <w:basedOn w:val="Standardstycketeckensnitt"/>
    <w:uiPriority w:val="1"/>
    <w:rsid w:val="00E219C6"/>
    <w:rPr>
      <w:rFonts w:ascii="Arial" w:hAnsi="Arial"/>
      <w:sz w:val="52"/>
    </w:rPr>
  </w:style>
  <w:style w:type="character" w:customStyle="1" w:styleId="Style6">
    <w:name w:val="Style6"/>
    <w:basedOn w:val="Standardstycketeckensnitt"/>
    <w:uiPriority w:val="1"/>
    <w:rsid w:val="00E219C6"/>
    <w:rPr>
      <w:rFonts w:ascii="Arial" w:hAnsi="Arial"/>
      <w:b/>
      <w:sz w:val="52"/>
    </w:rPr>
  </w:style>
  <w:style w:type="character" w:customStyle="1" w:styleId="Style7">
    <w:name w:val="Style7"/>
    <w:basedOn w:val="Standardstycketeckensnitt"/>
    <w:uiPriority w:val="1"/>
    <w:rsid w:val="00E219C6"/>
    <w:rPr>
      <w:rFonts w:ascii="Arial" w:hAnsi="Arial"/>
      <w:sz w:val="48"/>
    </w:rPr>
  </w:style>
  <w:style w:type="character" w:customStyle="1" w:styleId="Style8">
    <w:name w:val="Style8"/>
    <w:basedOn w:val="Standardstycketeckensnitt"/>
    <w:uiPriority w:val="1"/>
    <w:rsid w:val="00E219C6"/>
    <w:rPr>
      <w:rFonts w:ascii="Arial" w:hAnsi="Arial"/>
      <w:sz w:val="48"/>
    </w:rPr>
  </w:style>
  <w:style w:type="character" w:customStyle="1" w:styleId="Style9">
    <w:name w:val="Style9"/>
    <w:basedOn w:val="Standardstycketeckensnitt"/>
    <w:uiPriority w:val="1"/>
    <w:rsid w:val="00267C94"/>
    <w:rPr>
      <w:rFonts w:ascii="Arial" w:hAnsi="Arial"/>
      <w:sz w:val="24"/>
    </w:rPr>
  </w:style>
  <w:style w:type="character" w:customStyle="1" w:styleId="Style10">
    <w:name w:val="Style10"/>
    <w:basedOn w:val="Standardstycketeckensnitt"/>
    <w:uiPriority w:val="1"/>
    <w:rsid w:val="00267C94"/>
    <w:rPr>
      <w:rFonts w:ascii="Arial" w:hAnsi="Arial"/>
      <w:sz w:val="32"/>
    </w:rPr>
  </w:style>
  <w:style w:type="character" w:customStyle="1" w:styleId="Style11">
    <w:name w:val="Style11"/>
    <w:basedOn w:val="Standardstycketeckensnitt"/>
    <w:uiPriority w:val="1"/>
    <w:rsid w:val="00410B7F"/>
    <w:rPr>
      <w:rFonts w:ascii="Arial" w:hAnsi="Arial"/>
      <w:sz w:val="24"/>
    </w:rPr>
  </w:style>
  <w:style w:type="character" w:customStyle="1" w:styleId="Style12">
    <w:name w:val="Style12"/>
    <w:basedOn w:val="Standardstycketeckensnitt"/>
    <w:uiPriority w:val="1"/>
    <w:rsid w:val="00BA4B36"/>
    <w:rPr>
      <w:rFonts w:ascii="Arial" w:hAnsi="Arial"/>
      <w:i/>
      <w:sz w:val="24"/>
    </w:rPr>
  </w:style>
  <w:style w:type="character" w:customStyle="1" w:styleId="Style13">
    <w:name w:val="Style13"/>
    <w:basedOn w:val="Standardstycketeckensnitt"/>
    <w:uiPriority w:val="1"/>
    <w:rsid w:val="007414A6"/>
    <w:rPr>
      <w:rFonts w:ascii="Arial" w:hAnsi="Arial"/>
      <w:i/>
      <w:sz w:val="24"/>
    </w:rPr>
  </w:style>
  <w:style w:type="character" w:customStyle="1" w:styleId="Style14">
    <w:name w:val="Style14"/>
    <w:basedOn w:val="Standardstycketeckensnitt"/>
    <w:uiPriority w:val="1"/>
    <w:rsid w:val="007414A6"/>
    <w:rPr>
      <w:rFonts w:ascii="Arial" w:hAnsi="Arial"/>
      <w:sz w:val="24"/>
    </w:rPr>
  </w:style>
  <w:style w:type="character" w:customStyle="1" w:styleId="Style15">
    <w:name w:val="Style15"/>
    <w:basedOn w:val="Standardstycketeckensnitt"/>
    <w:uiPriority w:val="1"/>
    <w:rsid w:val="00E448B3"/>
    <w:rPr>
      <w:rFonts w:ascii="Times New Roman" w:hAnsi="Times New Roman"/>
      <w:sz w:val="24"/>
    </w:rPr>
  </w:style>
  <w:style w:type="paragraph" w:styleId="Revision">
    <w:name w:val="Revision"/>
    <w:hidden/>
    <w:uiPriority w:val="99"/>
    <w:semiHidden/>
    <w:rsid w:val="001C2CB4"/>
  </w:style>
  <w:style w:type="character" w:customStyle="1" w:styleId="Style16">
    <w:name w:val="Style16"/>
    <w:basedOn w:val="Standardstycketeckensnitt"/>
    <w:uiPriority w:val="1"/>
    <w:rsid w:val="0045418B"/>
    <w:rPr>
      <w:rFonts w:ascii="Times New Roman" w:hAnsi="Times New Roman"/>
      <w:sz w:val="24"/>
    </w:rPr>
  </w:style>
  <w:style w:type="paragraph" w:styleId="Normalwebb">
    <w:name w:val="Normal (Web)"/>
    <w:basedOn w:val="Normal"/>
    <w:uiPriority w:val="99"/>
    <w:unhideWhenUsed/>
    <w:rsid w:val="00AD0A0E"/>
    <w:pPr>
      <w:spacing w:before="100" w:beforeAutospacing="1" w:after="100" w:afterAutospacing="1"/>
    </w:pPr>
  </w:style>
  <w:style w:type="character" w:customStyle="1" w:styleId="apple-converted-space">
    <w:name w:val="apple-converted-space"/>
    <w:basedOn w:val="Standardstycketeckensnitt"/>
    <w:rsid w:val="006877CE"/>
  </w:style>
  <w:style w:type="character" w:styleId="Olstomnmnande">
    <w:name w:val="Unresolved Mention"/>
    <w:basedOn w:val="Standardstycketeckensnitt"/>
    <w:uiPriority w:val="99"/>
    <w:semiHidden/>
    <w:unhideWhenUsed/>
    <w:rsid w:val="00BB4BDC"/>
    <w:rPr>
      <w:color w:val="605E5C"/>
      <w:shd w:val="clear" w:color="auto" w:fill="E1DFDD"/>
    </w:rPr>
  </w:style>
  <w:style w:type="character" w:customStyle="1" w:styleId="hlfld-contribauthor">
    <w:name w:val="hlfld-contribauthor"/>
    <w:basedOn w:val="Standardstycketeckensnitt"/>
    <w:rsid w:val="00162620"/>
  </w:style>
  <w:style w:type="character" w:customStyle="1" w:styleId="nlmgiven-names">
    <w:name w:val="nlm_given-names"/>
    <w:basedOn w:val="Standardstycketeckensnitt"/>
    <w:rsid w:val="00162620"/>
  </w:style>
  <w:style w:type="character" w:customStyle="1" w:styleId="nlmarticle-title">
    <w:name w:val="nlm_article-title"/>
    <w:basedOn w:val="Standardstycketeckensnitt"/>
    <w:rsid w:val="00162620"/>
  </w:style>
  <w:style w:type="character" w:customStyle="1" w:styleId="nlmconf-name">
    <w:name w:val="nlm_conf-name"/>
    <w:basedOn w:val="Standardstycketeckensnitt"/>
    <w:rsid w:val="00162620"/>
  </w:style>
  <w:style w:type="character" w:customStyle="1" w:styleId="nlmmonth">
    <w:name w:val="nlm_month"/>
    <w:basedOn w:val="Standardstycketeckensnitt"/>
    <w:rsid w:val="00162620"/>
  </w:style>
  <w:style w:type="character" w:customStyle="1" w:styleId="nlmday">
    <w:name w:val="nlm_day"/>
    <w:basedOn w:val="Standardstycketeckensnitt"/>
    <w:rsid w:val="00162620"/>
  </w:style>
  <w:style w:type="character" w:customStyle="1" w:styleId="nlm2007">
    <w:name w:val="nlm_2007"/>
    <w:basedOn w:val="Standardstycketeckensnitt"/>
    <w:rsid w:val="00162620"/>
  </w:style>
  <w:style w:type="character" w:customStyle="1" w:styleId="nlmconf-loc">
    <w:name w:val="nlm_conf-loc"/>
    <w:basedOn w:val="Standardstycketeckensnitt"/>
    <w:rsid w:val="00162620"/>
  </w:style>
  <w:style w:type="paragraph" w:styleId="Liststycke">
    <w:name w:val="List Paragraph"/>
    <w:basedOn w:val="Normal"/>
    <w:uiPriority w:val="34"/>
    <w:qFormat/>
    <w:rsid w:val="001C7B76"/>
    <w:pPr>
      <w:ind w:left="720"/>
      <w:contextualSpacing/>
    </w:pPr>
  </w:style>
  <w:style w:type="table" w:styleId="Tabellrutnt">
    <w:name w:val="Table Grid"/>
    <w:basedOn w:val="Normaltabell"/>
    <w:uiPriority w:val="59"/>
    <w:rsid w:val="000C18B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AnvndHyperlnk">
    <w:name w:val="FollowedHyperlink"/>
    <w:basedOn w:val="Standardstycketeckensnitt"/>
    <w:uiPriority w:val="99"/>
    <w:semiHidden/>
    <w:unhideWhenUsed/>
    <w:rsid w:val="0026674A"/>
    <w:rPr>
      <w:color w:val="800080" w:themeColor="followedHyperlink"/>
      <w:u w:val="single"/>
    </w:rPr>
  </w:style>
  <w:style w:type="character" w:customStyle="1" w:styleId="personname">
    <w:name w:val="person_name"/>
    <w:basedOn w:val="Standardstycketeckensnitt"/>
    <w:rsid w:val="00100CA8"/>
  </w:style>
  <w:style w:type="character" w:styleId="Betoning">
    <w:name w:val="Emphasis"/>
    <w:basedOn w:val="Standardstycketeckensnitt"/>
    <w:uiPriority w:val="20"/>
    <w:qFormat/>
    <w:rsid w:val="00100CA8"/>
    <w:rPr>
      <w:i/>
      <w:iCs/>
    </w:rPr>
  </w:style>
  <w:style w:type="paragraph" w:customStyle="1" w:styleId="Brd2015Framvagn">
    <w:name w:val="Bröd 2015 (Framvagn)"/>
    <w:basedOn w:val="Normal"/>
    <w:uiPriority w:val="99"/>
    <w:rsid w:val="005066A0"/>
    <w:pPr>
      <w:tabs>
        <w:tab w:val="left" w:pos="300"/>
      </w:tabs>
      <w:autoSpaceDE w:val="0"/>
      <w:autoSpaceDN w:val="0"/>
      <w:adjustRightInd w:val="0"/>
      <w:spacing w:after="57" w:line="230" w:lineRule="atLeast"/>
      <w:jc w:val="both"/>
      <w:textAlignment w:val="center"/>
    </w:pPr>
    <w:rPr>
      <w:rFonts w:ascii="Akzidenz for Chalmers" w:eastAsiaTheme="minorEastAsia" w:hAnsi="Akzidenz for Chalmers" w:cs="Akzidenz for Chalmers"/>
      <w:color w:val="000000"/>
      <w:sz w:val="17"/>
      <w:szCs w:val="17"/>
      <w:lang w:eastAsia="en-US"/>
    </w:rPr>
  </w:style>
  <w:style w:type="paragraph" w:customStyle="1" w:styleId="BasicParagraph">
    <w:name w:val="[Basic Paragraph]"/>
    <w:basedOn w:val="Normal"/>
    <w:uiPriority w:val="99"/>
    <w:rsid w:val="005066A0"/>
    <w:pPr>
      <w:autoSpaceDE w:val="0"/>
      <w:autoSpaceDN w:val="0"/>
      <w:adjustRightInd w:val="0"/>
      <w:spacing w:line="288" w:lineRule="auto"/>
      <w:textAlignment w:val="center"/>
    </w:pPr>
    <w:rPr>
      <w:rFonts w:ascii="Minion Pro" w:eastAsiaTheme="minorEastAsia" w:hAnsi="Minion Pro" w:cs="Minion Pro"/>
      <w:color w:val="000000"/>
      <w:lang w:val="en-GB"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3727319">
      <w:bodyDiv w:val="1"/>
      <w:marLeft w:val="0"/>
      <w:marRight w:val="0"/>
      <w:marTop w:val="0"/>
      <w:marBottom w:val="0"/>
      <w:divBdr>
        <w:top w:val="none" w:sz="0" w:space="0" w:color="auto"/>
        <w:left w:val="none" w:sz="0" w:space="0" w:color="auto"/>
        <w:bottom w:val="none" w:sz="0" w:space="0" w:color="auto"/>
        <w:right w:val="none" w:sz="0" w:space="0" w:color="auto"/>
      </w:divBdr>
    </w:div>
    <w:div w:id="15081401">
      <w:bodyDiv w:val="1"/>
      <w:marLeft w:val="0"/>
      <w:marRight w:val="0"/>
      <w:marTop w:val="0"/>
      <w:marBottom w:val="0"/>
      <w:divBdr>
        <w:top w:val="none" w:sz="0" w:space="0" w:color="auto"/>
        <w:left w:val="none" w:sz="0" w:space="0" w:color="auto"/>
        <w:bottom w:val="none" w:sz="0" w:space="0" w:color="auto"/>
        <w:right w:val="none" w:sz="0" w:space="0" w:color="auto"/>
      </w:divBdr>
    </w:div>
    <w:div w:id="17199487">
      <w:bodyDiv w:val="1"/>
      <w:marLeft w:val="0"/>
      <w:marRight w:val="0"/>
      <w:marTop w:val="0"/>
      <w:marBottom w:val="0"/>
      <w:divBdr>
        <w:top w:val="none" w:sz="0" w:space="0" w:color="auto"/>
        <w:left w:val="none" w:sz="0" w:space="0" w:color="auto"/>
        <w:bottom w:val="none" w:sz="0" w:space="0" w:color="auto"/>
        <w:right w:val="none" w:sz="0" w:space="0" w:color="auto"/>
      </w:divBdr>
    </w:div>
    <w:div w:id="38479691">
      <w:bodyDiv w:val="1"/>
      <w:marLeft w:val="0"/>
      <w:marRight w:val="0"/>
      <w:marTop w:val="0"/>
      <w:marBottom w:val="0"/>
      <w:divBdr>
        <w:top w:val="none" w:sz="0" w:space="0" w:color="auto"/>
        <w:left w:val="none" w:sz="0" w:space="0" w:color="auto"/>
        <w:bottom w:val="none" w:sz="0" w:space="0" w:color="auto"/>
        <w:right w:val="none" w:sz="0" w:space="0" w:color="auto"/>
      </w:divBdr>
    </w:div>
    <w:div w:id="162672199">
      <w:bodyDiv w:val="1"/>
      <w:marLeft w:val="0"/>
      <w:marRight w:val="0"/>
      <w:marTop w:val="0"/>
      <w:marBottom w:val="0"/>
      <w:divBdr>
        <w:top w:val="none" w:sz="0" w:space="0" w:color="auto"/>
        <w:left w:val="none" w:sz="0" w:space="0" w:color="auto"/>
        <w:bottom w:val="none" w:sz="0" w:space="0" w:color="auto"/>
        <w:right w:val="none" w:sz="0" w:space="0" w:color="auto"/>
      </w:divBdr>
    </w:div>
    <w:div w:id="195124970">
      <w:bodyDiv w:val="1"/>
      <w:marLeft w:val="0"/>
      <w:marRight w:val="0"/>
      <w:marTop w:val="0"/>
      <w:marBottom w:val="0"/>
      <w:divBdr>
        <w:top w:val="none" w:sz="0" w:space="0" w:color="auto"/>
        <w:left w:val="none" w:sz="0" w:space="0" w:color="auto"/>
        <w:bottom w:val="none" w:sz="0" w:space="0" w:color="auto"/>
        <w:right w:val="none" w:sz="0" w:space="0" w:color="auto"/>
      </w:divBdr>
    </w:div>
    <w:div w:id="275723860">
      <w:bodyDiv w:val="1"/>
      <w:marLeft w:val="0"/>
      <w:marRight w:val="0"/>
      <w:marTop w:val="0"/>
      <w:marBottom w:val="0"/>
      <w:divBdr>
        <w:top w:val="none" w:sz="0" w:space="0" w:color="auto"/>
        <w:left w:val="none" w:sz="0" w:space="0" w:color="auto"/>
        <w:bottom w:val="none" w:sz="0" w:space="0" w:color="auto"/>
        <w:right w:val="none" w:sz="0" w:space="0" w:color="auto"/>
      </w:divBdr>
    </w:div>
    <w:div w:id="295137755">
      <w:bodyDiv w:val="1"/>
      <w:marLeft w:val="0"/>
      <w:marRight w:val="0"/>
      <w:marTop w:val="0"/>
      <w:marBottom w:val="0"/>
      <w:divBdr>
        <w:top w:val="none" w:sz="0" w:space="0" w:color="auto"/>
        <w:left w:val="none" w:sz="0" w:space="0" w:color="auto"/>
        <w:bottom w:val="none" w:sz="0" w:space="0" w:color="auto"/>
        <w:right w:val="none" w:sz="0" w:space="0" w:color="auto"/>
      </w:divBdr>
    </w:div>
    <w:div w:id="452141529">
      <w:bodyDiv w:val="1"/>
      <w:marLeft w:val="0"/>
      <w:marRight w:val="0"/>
      <w:marTop w:val="0"/>
      <w:marBottom w:val="0"/>
      <w:divBdr>
        <w:top w:val="none" w:sz="0" w:space="0" w:color="auto"/>
        <w:left w:val="none" w:sz="0" w:space="0" w:color="auto"/>
        <w:bottom w:val="none" w:sz="0" w:space="0" w:color="auto"/>
        <w:right w:val="none" w:sz="0" w:space="0" w:color="auto"/>
      </w:divBdr>
    </w:div>
    <w:div w:id="455871059">
      <w:bodyDiv w:val="1"/>
      <w:marLeft w:val="0"/>
      <w:marRight w:val="0"/>
      <w:marTop w:val="0"/>
      <w:marBottom w:val="0"/>
      <w:divBdr>
        <w:top w:val="none" w:sz="0" w:space="0" w:color="auto"/>
        <w:left w:val="none" w:sz="0" w:space="0" w:color="auto"/>
        <w:bottom w:val="none" w:sz="0" w:space="0" w:color="auto"/>
        <w:right w:val="none" w:sz="0" w:space="0" w:color="auto"/>
      </w:divBdr>
    </w:div>
    <w:div w:id="471564101">
      <w:bodyDiv w:val="1"/>
      <w:marLeft w:val="0"/>
      <w:marRight w:val="0"/>
      <w:marTop w:val="0"/>
      <w:marBottom w:val="0"/>
      <w:divBdr>
        <w:top w:val="none" w:sz="0" w:space="0" w:color="auto"/>
        <w:left w:val="none" w:sz="0" w:space="0" w:color="auto"/>
        <w:bottom w:val="none" w:sz="0" w:space="0" w:color="auto"/>
        <w:right w:val="none" w:sz="0" w:space="0" w:color="auto"/>
      </w:divBdr>
    </w:div>
    <w:div w:id="475147731">
      <w:bodyDiv w:val="1"/>
      <w:marLeft w:val="0"/>
      <w:marRight w:val="0"/>
      <w:marTop w:val="0"/>
      <w:marBottom w:val="0"/>
      <w:divBdr>
        <w:top w:val="none" w:sz="0" w:space="0" w:color="auto"/>
        <w:left w:val="none" w:sz="0" w:space="0" w:color="auto"/>
        <w:bottom w:val="none" w:sz="0" w:space="0" w:color="auto"/>
        <w:right w:val="none" w:sz="0" w:space="0" w:color="auto"/>
      </w:divBdr>
    </w:div>
    <w:div w:id="555093960">
      <w:bodyDiv w:val="1"/>
      <w:marLeft w:val="0"/>
      <w:marRight w:val="0"/>
      <w:marTop w:val="0"/>
      <w:marBottom w:val="0"/>
      <w:divBdr>
        <w:top w:val="none" w:sz="0" w:space="0" w:color="auto"/>
        <w:left w:val="none" w:sz="0" w:space="0" w:color="auto"/>
        <w:bottom w:val="none" w:sz="0" w:space="0" w:color="auto"/>
        <w:right w:val="none" w:sz="0" w:space="0" w:color="auto"/>
      </w:divBdr>
    </w:div>
    <w:div w:id="633297791">
      <w:bodyDiv w:val="1"/>
      <w:marLeft w:val="0"/>
      <w:marRight w:val="0"/>
      <w:marTop w:val="0"/>
      <w:marBottom w:val="0"/>
      <w:divBdr>
        <w:top w:val="none" w:sz="0" w:space="0" w:color="auto"/>
        <w:left w:val="none" w:sz="0" w:space="0" w:color="auto"/>
        <w:bottom w:val="none" w:sz="0" w:space="0" w:color="auto"/>
        <w:right w:val="none" w:sz="0" w:space="0" w:color="auto"/>
      </w:divBdr>
    </w:div>
    <w:div w:id="704406792">
      <w:bodyDiv w:val="1"/>
      <w:marLeft w:val="0"/>
      <w:marRight w:val="0"/>
      <w:marTop w:val="0"/>
      <w:marBottom w:val="0"/>
      <w:divBdr>
        <w:top w:val="none" w:sz="0" w:space="0" w:color="auto"/>
        <w:left w:val="none" w:sz="0" w:space="0" w:color="auto"/>
        <w:bottom w:val="none" w:sz="0" w:space="0" w:color="auto"/>
        <w:right w:val="none" w:sz="0" w:space="0" w:color="auto"/>
      </w:divBdr>
    </w:div>
    <w:div w:id="783035510">
      <w:bodyDiv w:val="1"/>
      <w:marLeft w:val="0"/>
      <w:marRight w:val="0"/>
      <w:marTop w:val="0"/>
      <w:marBottom w:val="0"/>
      <w:divBdr>
        <w:top w:val="none" w:sz="0" w:space="0" w:color="auto"/>
        <w:left w:val="none" w:sz="0" w:space="0" w:color="auto"/>
        <w:bottom w:val="none" w:sz="0" w:space="0" w:color="auto"/>
        <w:right w:val="none" w:sz="0" w:space="0" w:color="auto"/>
      </w:divBdr>
    </w:div>
    <w:div w:id="804543050">
      <w:bodyDiv w:val="1"/>
      <w:marLeft w:val="0"/>
      <w:marRight w:val="0"/>
      <w:marTop w:val="0"/>
      <w:marBottom w:val="0"/>
      <w:divBdr>
        <w:top w:val="none" w:sz="0" w:space="0" w:color="auto"/>
        <w:left w:val="none" w:sz="0" w:space="0" w:color="auto"/>
        <w:bottom w:val="none" w:sz="0" w:space="0" w:color="auto"/>
        <w:right w:val="none" w:sz="0" w:space="0" w:color="auto"/>
      </w:divBdr>
    </w:div>
    <w:div w:id="831138746">
      <w:bodyDiv w:val="1"/>
      <w:marLeft w:val="0"/>
      <w:marRight w:val="0"/>
      <w:marTop w:val="0"/>
      <w:marBottom w:val="0"/>
      <w:divBdr>
        <w:top w:val="none" w:sz="0" w:space="0" w:color="auto"/>
        <w:left w:val="none" w:sz="0" w:space="0" w:color="auto"/>
        <w:bottom w:val="none" w:sz="0" w:space="0" w:color="auto"/>
        <w:right w:val="none" w:sz="0" w:space="0" w:color="auto"/>
      </w:divBdr>
    </w:div>
    <w:div w:id="835606999">
      <w:bodyDiv w:val="1"/>
      <w:marLeft w:val="0"/>
      <w:marRight w:val="0"/>
      <w:marTop w:val="0"/>
      <w:marBottom w:val="0"/>
      <w:divBdr>
        <w:top w:val="none" w:sz="0" w:space="0" w:color="auto"/>
        <w:left w:val="none" w:sz="0" w:space="0" w:color="auto"/>
        <w:bottom w:val="none" w:sz="0" w:space="0" w:color="auto"/>
        <w:right w:val="none" w:sz="0" w:space="0" w:color="auto"/>
      </w:divBdr>
    </w:div>
    <w:div w:id="842474443">
      <w:bodyDiv w:val="1"/>
      <w:marLeft w:val="0"/>
      <w:marRight w:val="0"/>
      <w:marTop w:val="0"/>
      <w:marBottom w:val="0"/>
      <w:divBdr>
        <w:top w:val="none" w:sz="0" w:space="0" w:color="auto"/>
        <w:left w:val="none" w:sz="0" w:space="0" w:color="auto"/>
        <w:bottom w:val="none" w:sz="0" w:space="0" w:color="auto"/>
        <w:right w:val="none" w:sz="0" w:space="0" w:color="auto"/>
      </w:divBdr>
    </w:div>
    <w:div w:id="957685990">
      <w:bodyDiv w:val="1"/>
      <w:marLeft w:val="0"/>
      <w:marRight w:val="0"/>
      <w:marTop w:val="0"/>
      <w:marBottom w:val="0"/>
      <w:divBdr>
        <w:top w:val="none" w:sz="0" w:space="0" w:color="auto"/>
        <w:left w:val="none" w:sz="0" w:space="0" w:color="auto"/>
        <w:bottom w:val="none" w:sz="0" w:space="0" w:color="auto"/>
        <w:right w:val="none" w:sz="0" w:space="0" w:color="auto"/>
      </w:divBdr>
    </w:div>
    <w:div w:id="966744112">
      <w:bodyDiv w:val="1"/>
      <w:marLeft w:val="0"/>
      <w:marRight w:val="0"/>
      <w:marTop w:val="0"/>
      <w:marBottom w:val="0"/>
      <w:divBdr>
        <w:top w:val="none" w:sz="0" w:space="0" w:color="auto"/>
        <w:left w:val="none" w:sz="0" w:space="0" w:color="auto"/>
        <w:bottom w:val="none" w:sz="0" w:space="0" w:color="auto"/>
        <w:right w:val="none" w:sz="0" w:space="0" w:color="auto"/>
      </w:divBdr>
    </w:div>
    <w:div w:id="1058092205">
      <w:bodyDiv w:val="1"/>
      <w:marLeft w:val="0"/>
      <w:marRight w:val="0"/>
      <w:marTop w:val="0"/>
      <w:marBottom w:val="0"/>
      <w:divBdr>
        <w:top w:val="none" w:sz="0" w:space="0" w:color="auto"/>
        <w:left w:val="none" w:sz="0" w:space="0" w:color="auto"/>
        <w:bottom w:val="none" w:sz="0" w:space="0" w:color="auto"/>
        <w:right w:val="none" w:sz="0" w:space="0" w:color="auto"/>
      </w:divBdr>
    </w:div>
    <w:div w:id="1108697102">
      <w:bodyDiv w:val="1"/>
      <w:marLeft w:val="0"/>
      <w:marRight w:val="0"/>
      <w:marTop w:val="0"/>
      <w:marBottom w:val="0"/>
      <w:divBdr>
        <w:top w:val="none" w:sz="0" w:space="0" w:color="auto"/>
        <w:left w:val="none" w:sz="0" w:space="0" w:color="auto"/>
        <w:bottom w:val="none" w:sz="0" w:space="0" w:color="auto"/>
        <w:right w:val="none" w:sz="0" w:space="0" w:color="auto"/>
      </w:divBdr>
    </w:div>
    <w:div w:id="1174298457">
      <w:bodyDiv w:val="1"/>
      <w:marLeft w:val="0"/>
      <w:marRight w:val="0"/>
      <w:marTop w:val="0"/>
      <w:marBottom w:val="0"/>
      <w:divBdr>
        <w:top w:val="none" w:sz="0" w:space="0" w:color="auto"/>
        <w:left w:val="none" w:sz="0" w:space="0" w:color="auto"/>
        <w:bottom w:val="none" w:sz="0" w:space="0" w:color="auto"/>
        <w:right w:val="none" w:sz="0" w:space="0" w:color="auto"/>
      </w:divBdr>
    </w:div>
    <w:div w:id="1201435405">
      <w:bodyDiv w:val="1"/>
      <w:marLeft w:val="0"/>
      <w:marRight w:val="0"/>
      <w:marTop w:val="0"/>
      <w:marBottom w:val="0"/>
      <w:divBdr>
        <w:top w:val="none" w:sz="0" w:space="0" w:color="auto"/>
        <w:left w:val="none" w:sz="0" w:space="0" w:color="auto"/>
        <w:bottom w:val="none" w:sz="0" w:space="0" w:color="auto"/>
        <w:right w:val="none" w:sz="0" w:space="0" w:color="auto"/>
      </w:divBdr>
    </w:div>
    <w:div w:id="1293368281">
      <w:bodyDiv w:val="1"/>
      <w:marLeft w:val="0"/>
      <w:marRight w:val="0"/>
      <w:marTop w:val="0"/>
      <w:marBottom w:val="0"/>
      <w:divBdr>
        <w:top w:val="none" w:sz="0" w:space="0" w:color="auto"/>
        <w:left w:val="none" w:sz="0" w:space="0" w:color="auto"/>
        <w:bottom w:val="none" w:sz="0" w:space="0" w:color="auto"/>
        <w:right w:val="none" w:sz="0" w:space="0" w:color="auto"/>
      </w:divBdr>
    </w:div>
    <w:div w:id="1328558404">
      <w:bodyDiv w:val="1"/>
      <w:marLeft w:val="0"/>
      <w:marRight w:val="0"/>
      <w:marTop w:val="0"/>
      <w:marBottom w:val="0"/>
      <w:divBdr>
        <w:top w:val="none" w:sz="0" w:space="0" w:color="auto"/>
        <w:left w:val="none" w:sz="0" w:space="0" w:color="auto"/>
        <w:bottom w:val="none" w:sz="0" w:space="0" w:color="auto"/>
        <w:right w:val="none" w:sz="0" w:space="0" w:color="auto"/>
      </w:divBdr>
    </w:div>
    <w:div w:id="1415279577">
      <w:bodyDiv w:val="1"/>
      <w:marLeft w:val="0"/>
      <w:marRight w:val="0"/>
      <w:marTop w:val="0"/>
      <w:marBottom w:val="0"/>
      <w:divBdr>
        <w:top w:val="none" w:sz="0" w:space="0" w:color="auto"/>
        <w:left w:val="none" w:sz="0" w:space="0" w:color="auto"/>
        <w:bottom w:val="none" w:sz="0" w:space="0" w:color="auto"/>
        <w:right w:val="none" w:sz="0" w:space="0" w:color="auto"/>
      </w:divBdr>
    </w:div>
    <w:div w:id="1444839131">
      <w:bodyDiv w:val="1"/>
      <w:marLeft w:val="0"/>
      <w:marRight w:val="0"/>
      <w:marTop w:val="0"/>
      <w:marBottom w:val="0"/>
      <w:divBdr>
        <w:top w:val="none" w:sz="0" w:space="0" w:color="auto"/>
        <w:left w:val="none" w:sz="0" w:space="0" w:color="auto"/>
        <w:bottom w:val="none" w:sz="0" w:space="0" w:color="auto"/>
        <w:right w:val="none" w:sz="0" w:space="0" w:color="auto"/>
      </w:divBdr>
    </w:div>
    <w:div w:id="1450007555">
      <w:bodyDiv w:val="1"/>
      <w:marLeft w:val="0"/>
      <w:marRight w:val="0"/>
      <w:marTop w:val="0"/>
      <w:marBottom w:val="0"/>
      <w:divBdr>
        <w:top w:val="none" w:sz="0" w:space="0" w:color="auto"/>
        <w:left w:val="none" w:sz="0" w:space="0" w:color="auto"/>
        <w:bottom w:val="none" w:sz="0" w:space="0" w:color="auto"/>
        <w:right w:val="none" w:sz="0" w:space="0" w:color="auto"/>
      </w:divBdr>
    </w:div>
    <w:div w:id="1545751761">
      <w:bodyDiv w:val="1"/>
      <w:marLeft w:val="0"/>
      <w:marRight w:val="0"/>
      <w:marTop w:val="0"/>
      <w:marBottom w:val="0"/>
      <w:divBdr>
        <w:top w:val="none" w:sz="0" w:space="0" w:color="auto"/>
        <w:left w:val="none" w:sz="0" w:space="0" w:color="auto"/>
        <w:bottom w:val="none" w:sz="0" w:space="0" w:color="auto"/>
        <w:right w:val="none" w:sz="0" w:space="0" w:color="auto"/>
      </w:divBdr>
    </w:div>
    <w:div w:id="1551917553">
      <w:bodyDiv w:val="1"/>
      <w:marLeft w:val="0"/>
      <w:marRight w:val="0"/>
      <w:marTop w:val="0"/>
      <w:marBottom w:val="0"/>
      <w:divBdr>
        <w:top w:val="none" w:sz="0" w:space="0" w:color="auto"/>
        <w:left w:val="none" w:sz="0" w:space="0" w:color="auto"/>
        <w:bottom w:val="none" w:sz="0" w:space="0" w:color="auto"/>
        <w:right w:val="none" w:sz="0" w:space="0" w:color="auto"/>
      </w:divBdr>
    </w:div>
    <w:div w:id="1563516012">
      <w:bodyDiv w:val="1"/>
      <w:marLeft w:val="0"/>
      <w:marRight w:val="0"/>
      <w:marTop w:val="0"/>
      <w:marBottom w:val="0"/>
      <w:divBdr>
        <w:top w:val="none" w:sz="0" w:space="0" w:color="auto"/>
        <w:left w:val="none" w:sz="0" w:space="0" w:color="auto"/>
        <w:bottom w:val="none" w:sz="0" w:space="0" w:color="auto"/>
        <w:right w:val="none" w:sz="0" w:space="0" w:color="auto"/>
      </w:divBdr>
    </w:div>
    <w:div w:id="1771269167">
      <w:bodyDiv w:val="1"/>
      <w:marLeft w:val="0"/>
      <w:marRight w:val="0"/>
      <w:marTop w:val="0"/>
      <w:marBottom w:val="0"/>
      <w:divBdr>
        <w:top w:val="none" w:sz="0" w:space="0" w:color="auto"/>
        <w:left w:val="none" w:sz="0" w:space="0" w:color="auto"/>
        <w:bottom w:val="none" w:sz="0" w:space="0" w:color="auto"/>
        <w:right w:val="none" w:sz="0" w:space="0" w:color="auto"/>
      </w:divBdr>
      <w:divsChild>
        <w:div w:id="1816406639">
          <w:marLeft w:val="0"/>
          <w:marRight w:val="0"/>
          <w:marTop w:val="0"/>
          <w:marBottom w:val="0"/>
          <w:divBdr>
            <w:top w:val="none" w:sz="0" w:space="0" w:color="auto"/>
            <w:left w:val="none" w:sz="0" w:space="0" w:color="auto"/>
            <w:bottom w:val="none" w:sz="0" w:space="0" w:color="auto"/>
            <w:right w:val="none" w:sz="0" w:space="0" w:color="auto"/>
          </w:divBdr>
          <w:divsChild>
            <w:div w:id="66853893">
              <w:marLeft w:val="0"/>
              <w:marRight w:val="0"/>
              <w:marTop w:val="0"/>
              <w:marBottom w:val="0"/>
              <w:divBdr>
                <w:top w:val="none" w:sz="0" w:space="0" w:color="auto"/>
                <w:left w:val="none" w:sz="0" w:space="0" w:color="auto"/>
                <w:bottom w:val="none" w:sz="0" w:space="0" w:color="auto"/>
                <w:right w:val="none" w:sz="0" w:space="0" w:color="auto"/>
              </w:divBdr>
            </w:div>
            <w:div w:id="74669191">
              <w:marLeft w:val="0"/>
              <w:marRight w:val="0"/>
              <w:marTop w:val="0"/>
              <w:marBottom w:val="0"/>
              <w:divBdr>
                <w:top w:val="none" w:sz="0" w:space="0" w:color="auto"/>
                <w:left w:val="none" w:sz="0" w:space="0" w:color="auto"/>
                <w:bottom w:val="none" w:sz="0" w:space="0" w:color="auto"/>
                <w:right w:val="none" w:sz="0" w:space="0" w:color="auto"/>
              </w:divBdr>
            </w:div>
            <w:div w:id="399793000">
              <w:marLeft w:val="0"/>
              <w:marRight w:val="0"/>
              <w:marTop w:val="0"/>
              <w:marBottom w:val="0"/>
              <w:divBdr>
                <w:top w:val="none" w:sz="0" w:space="0" w:color="auto"/>
                <w:left w:val="none" w:sz="0" w:space="0" w:color="auto"/>
                <w:bottom w:val="none" w:sz="0" w:space="0" w:color="auto"/>
                <w:right w:val="none" w:sz="0" w:space="0" w:color="auto"/>
              </w:divBdr>
            </w:div>
            <w:div w:id="771707089">
              <w:marLeft w:val="0"/>
              <w:marRight w:val="0"/>
              <w:marTop w:val="0"/>
              <w:marBottom w:val="0"/>
              <w:divBdr>
                <w:top w:val="none" w:sz="0" w:space="0" w:color="auto"/>
                <w:left w:val="none" w:sz="0" w:space="0" w:color="auto"/>
                <w:bottom w:val="none" w:sz="0" w:space="0" w:color="auto"/>
                <w:right w:val="none" w:sz="0" w:space="0" w:color="auto"/>
              </w:divBdr>
            </w:div>
            <w:div w:id="939949544">
              <w:marLeft w:val="0"/>
              <w:marRight w:val="0"/>
              <w:marTop w:val="0"/>
              <w:marBottom w:val="0"/>
              <w:divBdr>
                <w:top w:val="none" w:sz="0" w:space="0" w:color="auto"/>
                <w:left w:val="none" w:sz="0" w:space="0" w:color="auto"/>
                <w:bottom w:val="none" w:sz="0" w:space="0" w:color="auto"/>
                <w:right w:val="none" w:sz="0" w:space="0" w:color="auto"/>
              </w:divBdr>
            </w:div>
            <w:div w:id="1159155761">
              <w:marLeft w:val="0"/>
              <w:marRight w:val="0"/>
              <w:marTop w:val="0"/>
              <w:marBottom w:val="0"/>
              <w:divBdr>
                <w:top w:val="none" w:sz="0" w:space="0" w:color="auto"/>
                <w:left w:val="none" w:sz="0" w:space="0" w:color="auto"/>
                <w:bottom w:val="none" w:sz="0" w:space="0" w:color="auto"/>
                <w:right w:val="none" w:sz="0" w:space="0" w:color="auto"/>
              </w:divBdr>
            </w:div>
            <w:div w:id="1264148389">
              <w:marLeft w:val="0"/>
              <w:marRight w:val="0"/>
              <w:marTop w:val="0"/>
              <w:marBottom w:val="0"/>
              <w:divBdr>
                <w:top w:val="none" w:sz="0" w:space="0" w:color="auto"/>
                <w:left w:val="none" w:sz="0" w:space="0" w:color="auto"/>
                <w:bottom w:val="none" w:sz="0" w:space="0" w:color="auto"/>
                <w:right w:val="none" w:sz="0" w:space="0" w:color="auto"/>
              </w:divBdr>
            </w:div>
            <w:div w:id="1648971543">
              <w:marLeft w:val="0"/>
              <w:marRight w:val="0"/>
              <w:marTop w:val="0"/>
              <w:marBottom w:val="0"/>
              <w:divBdr>
                <w:top w:val="none" w:sz="0" w:space="0" w:color="auto"/>
                <w:left w:val="none" w:sz="0" w:space="0" w:color="auto"/>
                <w:bottom w:val="none" w:sz="0" w:space="0" w:color="auto"/>
                <w:right w:val="none" w:sz="0" w:space="0" w:color="auto"/>
              </w:divBdr>
            </w:div>
            <w:div w:id="17610972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78141429">
      <w:bodyDiv w:val="1"/>
      <w:marLeft w:val="0"/>
      <w:marRight w:val="0"/>
      <w:marTop w:val="0"/>
      <w:marBottom w:val="0"/>
      <w:divBdr>
        <w:top w:val="none" w:sz="0" w:space="0" w:color="auto"/>
        <w:left w:val="none" w:sz="0" w:space="0" w:color="auto"/>
        <w:bottom w:val="none" w:sz="0" w:space="0" w:color="auto"/>
        <w:right w:val="none" w:sz="0" w:space="0" w:color="auto"/>
      </w:divBdr>
    </w:div>
    <w:div w:id="1787384666">
      <w:bodyDiv w:val="1"/>
      <w:marLeft w:val="0"/>
      <w:marRight w:val="0"/>
      <w:marTop w:val="0"/>
      <w:marBottom w:val="0"/>
      <w:divBdr>
        <w:top w:val="none" w:sz="0" w:space="0" w:color="auto"/>
        <w:left w:val="none" w:sz="0" w:space="0" w:color="auto"/>
        <w:bottom w:val="none" w:sz="0" w:space="0" w:color="auto"/>
        <w:right w:val="none" w:sz="0" w:space="0" w:color="auto"/>
      </w:divBdr>
    </w:div>
    <w:div w:id="1796674599">
      <w:bodyDiv w:val="1"/>
      <w:marLeft w:val="0"/>
      <w:marRight w:val="0"/>
      <w:marTop w:val="0"/>
      <w:marBottom w:val="0"/>
      <w:divBdr>
        <w:top w:val="none" w:sz="0" w:space="0" w:color="auto"/>
        <w:left w:val="none" w:sz="0" w:space="0" w:color="auto"/>
        <w:bottom w:val="none" w:sz="0" w:space="0" w:color="auto"/>
        <w:right w:val="none" w:sz="0" w:space="0" w:color="auto"/>
      </w:divBdr>
    </w:div>
    <w:div w:id="1811823867">
      <w:bodyDiv w:val="1"/>
      <w:marLeft w:val="0"/>
      <w:marRight w:val="0"/>
      <w:marTop w:val="0"/>
      <w:marBottom w:val="0"/>
      <w:divBdr>
        <w:top w:val="none" w:sz="0" w:space="0" w:color="auto"/>
        <w:left w:val="none" w:sz="0" w:space="0" w:color="auto"/>
        <w:bottom w:val="none" w:sz="0" w:space="0" w:color="auto"/>
        <w:right w:val="none" w:sz="0" w:space="0" w:color="auto"/>
      </w:divBdr>
      <w:divsChild>
        <w:div w:id="476841016">
          <w:marLeft w:val="0"/>
          <w:marRight w:val="0"/>
          <w:marTop w:val="0"/>
          <w:marBottom w:val="0"/>
          <w:divBdr>
            <w:top w:val="none" w:sz="0" w:space="0" w:color="auto"/>
            <w:left w:val="none" w:sz="0" w:space="0" w:color="auto"/>
            <w:bottom w:val="none" w:sz="0" w:space="0" w:color="auto"/>
            <w:right w:val="none" w:sz="0" w:space="0" w:color="auto"/>
          </w:divBdr>
          <w:divsChild>
            <w:div w:id="63258102">
              <w:marLeft w:val="0"/>
              <w:marRight w:val="0"/>
              <w:marTop w:val="0"/>
              <w:marBottom w:val="0"/>
              <w:divBdr>
                <w:top w:val="none" w:sz="0" w:space="0" w:color="auto"/>
                <w:left w:val="none" w:sz="0" w:space="0" w:color="auto"/>
                <w:bottom w:val="none" w:sz="0" w:space="0" w:color="auto"/>
                <w:right w:val="none" w:sz="0" w:space="0" w:color="auto"/>
              </w:divBdr>
            </w:div>
            <w:div w:id="243341076">
              <w:marLeft w:val="0"/>
              <w:marRight w:val="0"/>
              <w:marTop w:val="0"/>
              <w:marBottom w:val="0"/>
              <w:divBdr>
                <w:top w:val="none" w:sz="0" w:space="0" w:color="auto"/>
                <w:left w:val="none" w:sz="0" w:space="0" w:color="auto"/>
                <w:bottom w:val="none" w:sz="0" w:space="0" w:color="auto"/>
                <w:right w:val="none" w:sz="0" w:space="0" w:color="auto"/>
              </w:divBdr>
            </w:div>
            <w:div w:id="562982469">
              <w:marLeft w:val="0"/>
              <w:marRight w:val="0"/>
              <w:marTop w:val="0"/>
              <w:marBottom w:val="0"/>
              <w:divBdr>
                <w:top w:val="none" w:sz="0" w:space="0" w:color="auto"/>
                <w:left w:val="none" w:sz="0" w:space="0" w:color="auto"/>
                <w:bottom w:val="none" w:sz="0" w:space="0" w:color="auto"/>
                <w:right w:val="none" w:sz="0" w:space="0" w:color="auto"/>
              </w:divBdr>
            </w:div>
            <w:div w:id="986544766">
              <w:marLeft w:val="0"/>
              <w:marRight w:val="0"/>
              <w:marTop w:val="0"/>
              <w:marBottom w:val="0"/>
              <w:divBdr>
                <w:top w:val="none" w:sz="0" w:space="0" w:color="auto"/>
                <w:left w:val="none" w:sz="0" w:space="0" w:color="auto"/>
                <w:bottom w:val="none" w:sz="0" w:space="0" w:color="auto"/>
                <w:right w:val="none" w:sz="0" w:space="0" w:color="auto"/>
              </w:divBdr>
            </w:div>
            <w:div w:id="1147891316">
              <w:marLeft w:val="0"/>
              <w:marRight w:val="0"/>
              <w:marTop w:val="0"/>
              <w:marBottom w:val="0"/>
              <w:divBdr>
                <w:top w:val="none" w:sz="0" w:space="0" w:color="auto"/>
                <w:left w:val="none" w:sz="0" w:space="0" w:color="auto"/>
                <w:bottom w:val="none" w:sz="0" w:space="0" w:color="auto"/>
                <w:right w:val="none" w:sz="0" w:space="0" w:color="auto"/>
              </w:divBdr>
            </w:div>
            <w:div w:id="1797605996">
              <w:marLeft w:val="0"/>
              <w:marRight w:val="0"/>
              <w:marTop w:val="0"/>
              <w:marBottom w:val="0"/>
              <w:divBdr>
                <w:top w:val="none" w:sz="0" w:space="0" w:color="auto"/>
                <w:left w:val="none" w:sz="0" w:space="0" w:color="auto"/>
                <w:bottom w:val="none" w:sz="0" w:space="0" w:color="auto"/>
                <w:right w:val="none" w:sz="0" w:space="0" w:color="auto"/>
              </w:divBdr>
            </w:div>
            <w:div w:id="1882788567">
              <w:marLeft w:val="0"/>
              <w:marRight w:val="0"/>
              <w:marTop w:val="0"/>
              <w:marBottom w:val="0"/>
              <w:divBdr>
                <w:top w:val="none" w:sz="0" w:space="0" w:color="auto"/>
                <w:left w:val="none" w:sz="0" w:space="0" w:color="auto"/>
                <w:bottom w:val="none" w:sz="0" w:space="0" w:color="auto"/>
                <w:right w:val="none" w:sz="0" w:space="0" w:color="auto"/>
              </w:divBdr>
            </w:div>
            <w:div w:id="1982419026">
              <w:marLeft w:val="0"/>
              <w:marRight w:val="0"/>
              <w:marTop w:val="0"/>
              <w:marBottom w:val="0"/>
              <w:divBdr>
                <w:top w:val="none" w:sz="0" w:space="0" w:color="auto"/>
                <w:left w:val="none" w:sz="0" w:space="0" w:color="auto"/>
                <w:bottom w:val="none" w:sz="0" w:space="0" w:color="auto"/>
                <w:right w:val="none" w:sz="0" w:space="0" w:color="auto"/>
              </w:divBdr>
            </w:div>
            <w:div w:id="20183378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51290419">
      <w:bodyDiv w:val="1"/>
      <w:marLeft w:val="0"/>
      <w:marRight w:val="0"/>
      <w:marTop w:val="0"/>
      <w:marBottom w:val="0"/>
      <w:divBdr>
        <w:top w:val="none" w:sz="0" w:space="0" w:color="auto"/>
        <w:left w:val="none" w:sz="0" w:space="0" w:color="auto"/>
        <w:bottom w:val="none" w:sz="0" w:space="0" w:color="auto"/>
        <w:right w:val="none" w:sz="0" w:space="0" w:color="auto"/>
      </w:divBdr>
    </w:div>
    <w:div w:id="1854807213">
      <w:bodyDiv w:val="1"/>
      <w:marLeft w:val="0"/>
      <w:marRight w:val="0"/>
      <w:marTop w:val="0"/>
      <w:marBottom w:val="0"/>
      <w:divBdr>
        <w:top w:val="none" w:sz="0" w:space="0" w:color="auto"/>
        <w:left w:val="none" w:sz="0" w:space="0" w:color="auto"/>
        <w:bottom w:val="none" w:sz="0" w:space="0" w:color="auto"/>
        <w:right w:val="none" w:sz="0" w:space="0" w:color="auto"/>
      </w:divBdr>
    </w:div>
    <w:div w:id="1885674919">
      <w:bodyDiv w:val="1"/>
      <w:marLeft w:val="0"/>
      <w:marRight w:val="0"/>
      <w:marTop w:val="0"/>
      <w:marBottom w:val="0"/>
      <w:divBdr>
        <w:top w:val="none" w:sz="0" w:space="0" w:color="auto"/>
        <w:left w:val="none" w:sz="0" w:space="0" w:color="auto"/>
        <w:bottom w:val="none" w:sz="0" w:space="0" w:color="auto"/>
        <w:right w:val="none" w:sz="0" w:space="0" w:color="auto"/>
      </w:divBdr>
    </w:div>
    <w:div w:id="2095934000">
      <w:bodyDiv w:val="1"/>
      <w:marLeft w:val="0"/>
      <w:marRight w:val="0"/>
      <w:marTop w:val="0"/>
      <w:marBottom w:val="0"/>
      <w:divBdr>
        <w:top w:val="none" w:sz="0" w:space="0" w:color="auto"/>
        <w:left w:val="none" w:sz="0" w:space="0" w:color="auto"/>
        <w:bottom w:val="none" w:sz="0" w:space="0" w:color="auto"/>
        <w:right w:val="none" w:sz="0" w:space="0" w:color="auto"/>
      </w:divBdr>
    </w:div>
    <w:div w:id="2122530470">
      <w:bodyDiv w:val="1"/>
      <w:marLeft w:val="0"/>
      <w:marRight w:val="0"/>
      <w:marTop w:val="0"/>
      <w:marBottom w:val="0"/>
      <w:divBdr>
        <w:top w:val="none" w:sz="0" w:space="0" w:color="auto"/>
        <w:left w:val="none" w:sz="0" w:space="0" w:color="auto"/>
        <w:bottom w:val="none" w:sz="0" w:space="0" w:color="auto"/>
        <w:right w:val="none" w:sz="0" w:space="0" w:color="auto"/>
      </w:divBdr>
    </w:div>
  </w:divs>
  <w:encoding w:val="windows-1252"/>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footer" Target="footer4.xml"/><Relationship Id="rId26" Type="http://schemas.openxmlformats.org/officeDocument/2006/relationships/chart" Target="charts/chart1.xml"/><Relationship Id="rId3" Type="http://schemas.openxmlformats.org/officeDocument/2006/relationships/customXml" Target="../customXml/item3.xml"/><Relationship Id="rId21" Type="http://schemas.microsoft.com/office/2016/09/relationships/commentsIds" Target="commentsIds.xml"/><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image" Target="media/image2.emf"/><Relationship Id="rId17" Type="http://schemas.openxmlformats.org/officeDocument/2006/relationships/footer" Target="footer3.xml"/><Relationship Id="rId25" Type="http://schemas.openxmlformats.org/officeDocument/2006/relationships/image" Target="media/image5.png"/><Relationship Id="rId33" Type="http://schemas.openxmlformats.org/officeDocument/2006/relationships/hyperlink" Target="https://bygglogistik.se/logistiktjanster/" TargetMode="External"/><Relationship Id="rId2" Type="http://schemas.openxmlformats.org/officeDocument/2006/relationships/customXml" Target="../customXml/item2.xml"/><Relationship Id="rId16" Type="http://schemas.openxmlformats.org/officeDocument/2006/relationships/footer" Target="footer2.xml"/><Relationship Id="rId20" Type="http://schemas.microsoft.com/office/2011/relationships/commentsExtended" Target="commentsExtended.xml"/><Relationship Id="rId29" Type="http://schemas.openxmlformats.org/officeDocument/2006/relationships/hyperlink" Target="https://odr.chalmers.se/bitstream/20.500.12380/127605/1/127605.pdf"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24" Type="http://schemas.openxmlformats.org/officeDocument/2006/relationships/image" Target="media/image4.png"/><Relationship Id="rId32" Type="http://schemas.openxmlformats.org/officeDocument/2006/relationships/hyperlink" Target="https://chalmers.instructure.com" TargetMode="Externa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image" Target="media/image3.PNG"/><Relationship Id="rId28" Type="http://schemas.openxmlformats.org/officeDocument/2006/relationships/chart" Target="charts/chart3.xml"/><Relationship Id="rId36"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comments" Target="comments.xml"/><Relationship Id="rId31" Type="http://schemas.openxmlformats.org/officeDocument/2006/relationships/hyperlink" Target="https://www.qlocx.com/bygglogistik"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microsoft.com/office/2018/08/relationships/commentsExtensible" Target="commentsExtensible.xml"/><Relationship Id="rId27" Type="http://schemas.openxmlformats.org/officeDocument/2006/relationships/chart" Target="charts/chart2.xml"/><Relationship Id="rId30" Type="http://schemas.openxmlformats.org/officeDocument/2006/relationships/hyperlink" Target="https://myloc.se/sv/myloc-construction/" TargetMode="External"/><Relationship Id="rId35" Type="http://schemas.microsoft.com/office/2011/relationships/people" Target="people.xml"/><Relationship Id="rId8" Type="http://schemas.openxmlformats.org/officeDocument/2006/relationships/webSettings" Target="webSetting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sasic\Downloads\Master's_thesis_template_2016.dotx"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kalkylblad.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kalkylblad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kalkylblad2.xlsx"/><Relationship Id="rId2" Type="http://schemas.microsoft.com/office/2011/relationships/chartColorStyle" Target="colors3.xml"/><Relationship Id="rId1" Type="http://schemas.microsoft.com/office/2011/relationships/chartStyle" Target="style3.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50"/>
      <c:rotY val="0"/>
      <c:depthPercent val="100"/>
      <c:rAngAx val="0"/>
      <c:perspective val="6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Blad1!$D$7</c:f>
              <c:strCache>
                <c:ptCount val="1"/>
                <c:pt idx="0">
                  <c:v>Försäljning</c:v>
                </c:pt>
              </c:strCache>
            </c:strRef>
          </c:tx>
          <c:dPt>
            <c:idx val="0"/>
            <c:bubble3D val="0"/>
            <c:spPr>
              <a:solidFill>
                <a:schemeClr val="accent1"/>
              </a:solidFill>
              <a:ln>
                <a:noFill/>
              </a:ln>
              <a:effectLst>
                <a:outerShdw blurRad="88900" sx="102000" sy="102000" algn="ctr" rotWithShape="0">
                  <a:prstClr val="black">
                    <a:alpha val="20000"/>
                  </a:prstClr>
                </a:outerShdw>
              </a:effectLst>
              <a:scene3d>
                <a:camera prst="orthographicFront"/>
                <a:lightRig rig="threePt" dir="t"/>
              </a:scene3d>
              <a:sp3d prstMaterial="matte"/>
            </c:spPr>
            <c:extLst>
              <c:ext xmlns:c16="http://schemas.microsoft.com/office/drawing/2014/chart" uri="{C3380CC4-5D6E-409C-BE32-E72D297353CC}">
                <c16:uniqueId val="{00000003-D776-9643-BEBD-2120878E6BEC}"/>
              </c:ext>
            </c:extLst>
          </c:dPt>
          <c:dPt>
            <c:idx val="1"/>
            <c:bubble3D val="0"/>
            <c:spPr>
              <a:solidFill>
                <a:schemeClr val="accent2"/>
              </a:solidFill>
              <a:ln>
                <a:noFill/>
              </a:ln>
              <a:effectLst>
                <a:outerShdw blurRad="88900" sx="102000" sy="102000" algn="ctr" rotWithShape="0">
                  <a:prstClr val="black">
                    <a:alpha val="20000"/>
                  </a:prstClr>
                </a:outerShdw>
              </a:effectLst>
              <a:scene3d>
                <a:camera prst="orthographicFront"/>
                <a:lightRig rig="threePt" dir="t"/>
              </a:scene3d>
              <a:sp3d prstMaterial="matte"/>
            </c:spPr>
            <c:extLst>
              <c:ext xmlns:c16="http://schemas.microsoft.com/office/drawing/2014/chart" uri="{C3380CC4-5D6E-409C-BE32-E72D297353CC}">
                <c16:uniqueId val="{00000002-D776-9643-BEBD-2120878E6BEC}"/>
              </c:ext>
            </c:extLst>
          </c:dPt>
          <c:dLbls>
            <c:dLbl>
              <c:idx val="0"/>
              <c:layout>
                <c:manualLayout>
                  <c:x val="-0.18196749940114207"/>
                  <c:y val="9.1609655350458286E-2"/>
                </c:manualLayout>
              </c:layout>
              <c:spPr>
                <a:noFill/>
                <a:ln>
                  <a:noFill/>
                </a:ln>
                <a:effectLst/>
              </c:spPr>
              <c:txPr>
                <a:bodyPr rot="0" spcFirstLastPara="1" vertOverflow="ellipsis" vert="horz" wrap="square" lIns="38100" tIns="19050" rIns="38100" bIns="19050" anchor="ctr" anchorCtr="1">
                  <a:noAutofit/>
                </a:bodyPr>
                <a:lstStyle/>
                <a:p>
                  <a:pPr>
                    <a:defRPr sz="1400" b="1" i="0" u="none" strike="noStrike" kern="1200" baseline="0">
                      <a:solidFill>
                        <a:schemeClr val="lt1"/>
                      </a:solidFill>
                      <a:latin typeface="+mn-lt"/>
                      <a:ea typeface="+mn-ea"/>
                      <a:cs typeface="+mn-cs"/>
                    </a:defRPr>
                  </a:pPr>
                  <a:endParaRPr lang="sv-SE"/>
                </a:p>
              </c:txPr>
              <c:showLegendKey val="0"/>
              <c:showVal val="0"/>
              <c:showCatName val="0"/>
              <c:showSerName val="0"/>
              <c:showPercent val="1"/>
              <c:showBubbleSize val="0"/>
              <c:extLst>
                <c:ext xmlns:c15="http://schemas.microsoft.com/office/drawing/2012/chart" uri="{CE6537A1-D6FC-4f65-9D91-7224C49458BB}">
                  <c15:layout>
                    <c:manualLayout>
                      <c:w val="0.2033824701752423"/>
                      <c:h val="0.25673899303512326"/>
                    </c:manualLayout>
                  </c15:layout>
                </c:ext>
                <c:ext xmlns:c16="http://schemas.microsoft.com/office/drawing/2014/chart" uri="{C3380CC4-5D6E-409C-BE32-E72D297353CC}">
                  <c16:uniqueId val="{00000003-D776-9643-BEBD-2120878E6BEC}"/>
                </c:ext>
              </c:extLst>
            </c:dLbl>
            <c:dLbl>
              <c:idx val="1"/>
              <c:layout>
                <c:manualLayout>
                  <c:x val="0.14408907914969901"/>
                  <c:y val="-4.9470404314214865E-2"/>
                </c:manualLayout>
              </c:layout>
              <c:tx>
                <c:rich>
                  <a:bodyPr rot="0" spcFirstLastPara="1" vertOverflow="ellipsis" vert="horz" wrap="square" lIns="38100" tIns="19050" rIns="38100" bIns="19050" anchor="ctr" anchorCtr="1">
                    <a:noAutofit/>
                  </a:bodyPr>
                  <a:lstStyle/>
                  <a:p>
                    <a:pPr>
                      <a:defRPr sz="900" b="1" i="0" u="none" strike="noStrike" kern="1200" baseline="0">
                        <a:solidFill>
                          <a:schemeClr val="lt1"/>
                        </a:solidFill>
                        <a:latin typeface="+mn-lt"/>
                        <a:ea typeface="+mn-ea"/>
                        <a:cs typeface="+mn-cs"/>
                      </a:defRPr>
                    </a:pPr>
                    <a:fld id="{D9D7F77F-BE30-F64A-9B0A-94B634767E20}" type="PERCENTAGE">
                      <a:rPr lang="en-US" sz="1400"/>
                      <a:pPr>
                        <a:defRPr/>
                      </a:pPr>
                      <a:t>[PROCENT]</a:t>
                    </a:fld>
                    <a:endParaRPr lang="sv-SE"/>
                  </a:p>
                </c:rich>
              </c:tx>
              <c:spPr>
                <a:noFill/>
                <a:ln>
                  <a:noFill/>
                </a:ln>
                <a:effectLst/>
              </c:spPr>
              <c:txPr>
                <a:bodyPr rot="0" spcFirstLastPara="1" vertOverflow="ellipsis" vert="horz" wrap="square" lIns="38100" tIns="19050" rIns="38100" bIns="19050" anchor="ctr" anchorCtr="1">
                  <a:noAutofit/>
                </a:bodyPr>
                <a:lstStyle/>
                <a:p>
                  <a:pPr>
                    <a:defRPr sz="900" b="1" i="0" u="none" strike="noStrike" kern="1200" baseline="0">
                      <a:solidFill>
                        <a:schemeClr val="lt1"/>
                      </a:solidFill>
                      <a:latin typeface="+mn-lt"/>
                      <a:ea typeface="+mn-ea"/>
                      <a:cs typeface="+mn-cs"/>
                    </a:defRPr>
                  </a:pPr>
                  <a:endParaRPr lang="sv-SE"/>
                </a:p>
              </c:txPr>
              <c:showLegendKey val="0"/>
              <c:showVal val="0"/>
              <c:showCatName val="0"/>
              <c:showSerName val="0"/>
              <c:showPercent val="1"/>
              <c:showBubbleSize val="0"/>
              <c:extLst>
                <c:ext xmlns:c15="http://schemas.microsoft.com/office/drawing/2012/chart" uri="{CE6537A1-D6FC-4f65-9D91-7224C49458BB}">
                  <c15:layout>
                    <c:manualLayout>
                      <c:w val="0.21615921455643977"/>
                      <c:h val="0.23646332464669675"/>
                    </c:manualLayout>
                  </c15:layout>
                  <c15:dlblFieldTable/>
                  <c15:showDataLabelsRange val="0"/>
                </c:ext>
                <c:ext xmlns:c16="http://schemas.microsoft.com/office/drawing/2014/chart" uri="{C3380CC4-5D6E-409C-BE32-E72D297353CC}">
                  <c16:uniqueId val="{00000002-D776-9643-BEBD-2120878E6BEC}"/>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sv-SE"/>
              </a:p>
            </c:txPr>
            <c:showLegendKey val="0"/>
            <c:showVal val="0"/>
            <c:showCatName val="0"/>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Blad1!$C$8:$C$9</c:f>
              <c:strCache>
                <c:ptCount val="2"/>
                <c:pt idx="0">
                  <c:v>Deliveries with deviations</c:v>
                </c:pt>
                <c:pt idx="1">
                  <c:v>Deliveries without deviations</c:v>
                </c:pt>
              </c:strCache>
            </c:strRef>
          </c:cat>
          <c:val>
            <c:numRef>
              <c:f>Blad1!$D$8:$D$9</c:f>
              <c:numCache>
                <c:formatCode>0%</c:formatCode>
                <c:ptCount val="2"/>
                <c:pt idx="0">
                  <c:v>0.44</c:v>
                </c:pt>
                <c:pt idx="1">
                  <c:v>0.56000000000000005</c:v>
                </c:pt>
              </c:numCache>
            </c:numRef>
          </c:val>
          <c:extLst>
            <c:ext xmlns:c16="http://schemas.microsoft.com/office/drawing/2014/chart" uri="{C3380CC4-5D6E-409C-BE32-E72D297353CC}">
              <c16:uniqueId val="{00000000-D776-9643-BEBD-2120878E6BEC}"/>
            </c:ext>
          </c:extLst>
        </c:ser>
        <c:dLbls>
          <c:showLegendKey val="0"/>
          <c:showVal val="0"/>
          <c:showCatName val="0"/>
          <c:showSerName val="0"/>
          <c:showPercent val="1"/>
          <c:showBubbleSize val="0"/>
          <c:showLeaderLines val="1"/>
        </c:dLbls>
      </c:pie3DChart>
      <c:spPr>
        <a:noFill/>
        <a:ln>
          <a:noFill/>
        </a:ln>
        <a:effectLst/>
      </c:spPr>
    </c:plotArea>
    <c:legend>
      <c:legendPos val="r"/>
      <c:legendEntry>
        <c:idx val="0"/>
        <c:txPr>
          <a:bodyPr rot="0" spcFirstLastPara="1" vertOverflow="ellipsis" vert="horz" wrap="square" anchor="ctr" anchorCtr="1"/>
          <a:lstStyle/>
          <a:p>
            <a:pPr>
              <a:defRPr sz="1100" b="0" i="0" u="none" strike="noStrike" kern="1200" baseline="0">
                <a:solidFill>
                  <a:schemeClr val="dk1">
                    <a:lumMod val="65000"/>
                    <a:lumOff val="35000"/>
                  </a:schemeClr>
                </a:solidFill>
                <a:latin typeface="+mn-lt"/>
                <a:ea typeface="+mn-ea"/>
                <a:cs typeface="+mn-cs"/>
              </a:defRPr>
            </a:pPr>
            <a:endParaRPr lang="sv-SE"/>
          </a:p>
        </c:txPr>
      </c:legendEntry>
      <c:legendEntry>
        <c:idx val="1"/>
        <c:txPr>
          <a:bodyPr rot="0" spcFirstLastPara="1" vertOverflow="ellipsis" vert="horz" wrap="square" anchor="ctr" anchorCtr="1"/>
          <a:lstStyle/>
          <a:p>
            <a:pPr>
              <a:defRPr sz="1100" b="0" i="0" u="none" strike="noStrike" kern="1200" baseline="0">
                <a:solidFill>
                  <a:schemeClr val="dk1">
                    <a:lumMod val="65000"/>
                    <a:lumOff val="35000"/>
                  </a:schemeClr>
                </a:solidFill>
                <a:latin typeface="+mn-lt"/>
                <a:ea typeface="+mn-ea"/>
                <a:cs typeface="+mn-cs"/>
              </a:defRPr>
            </a:pPr>
            <a:endParaRPr lang="sv-SE"/>
          </a:p>
        </c:txPr>
      </c:legendEntry>
      <c:overlay val="0"/>
      <c:spPr>
        <a:solidFill>
          <a:schemeClr val="lt1">
            <a:alpha val="78000"/>
          </a:schemeClr>
        </a:solidFill>
        <a:ln>
          <a:noFill/>
        </a:ln>
        <a:effectLst/>
      </c:spPr>
      <c:txPr>
        <a:bodyPr rot="0" spcFirstLastPara="1" vertOverflow="ellipsis" vert="horz" wrap="square" anchor="ctr" anchorCtr="1"/>
        <a:lstStyle/>
        <a:p>
          <a:pPr>
            <a:defRPr sz="1100" b="0" i="0" u="none" strike="noStrike" kern="1200" baseline="0">
              <a:solidFill>
                <a:schemeClr val="dk1">
                  <a:lumMod val="65000"/>
                  <a:lumOff val="35000"/>
                </a:schemeClr>
              </a:solidFill>
              <a:latin typeface="+mn-lt"/>
              <a:ea typeface="+mn-ea"/>
              <a:cs typeface="+mn-cs"/>
            </a:defRPr>
          </a:pPr>
          <a:endParaRPr lang="sv-SE"/>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solidFill>
        <a:schemeClr val="bg1"/>
      </a:solidFill>
      <a:round/>
    </a:ln>
    <a:effectLst/>
  </c:spPr>
  <c:txPr>
    <a:bodyPr/>
    <a:lstStyle/>
    <a:p>
      <a:pPr>
        <a:defRPr/>
      </a:pPr>
      <a:endParaRPr lang="sv-SE"/>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Blad1!$B$1</c:f>
              <c:strCache>
                <c:ptCount val="1"/>
                <c:pt idx="0">
                  <c:v>Försäljning</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625F-C444-BFE3-D48097DD1833}"/>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625F-C444-BFE3-D48097DD1833}"/>
              </c:ext>
            </c:extLst>
          </c:dPt>
          <c:dLbls>
            <c:dLbl>
              <c:idx val="1"/>
              <c:layout>
                <c:manualLayout>
                  <c:x val="6.354249404289118E-3"/>
                  <c:y val="-7.821297588544705E-17"/>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625F-C444-BFE3-D48097DD1833}"/>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bg1"/>
                    </a:solidFill>
                    <a:latin typeface="+mn-lt"/>
                    <a:ea typeface="+mn-ea"/>
                    <a:cs typeface="+mn-cs"/>
                  </a:defRPr>
                </a:pPr>
                <a:endParaRPr lang="sv-SE"/>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Blad1!$A$2:$A$3</c:f>
              <c:strCache>
                <c:ptCount val="2"/>
                <c:pt idx="0">
                  <c:v>Deliveries without deviations</c:v>
                </c:pt>
                <c:pt idx="1">
                  <c:v>Deliveries with deviations</c:v>
                </c:pt>
              </c:strCache>
            </c:strRef>
          </c:cat>
          <c:val>
            <c:numRef>
              <c:f>Blad1!$B$2:$B$3</c:f>
              <c:numCache>
                <c:formatCode>0%</c:formatCode>
                <c:ptCount val="2"/>
                <c:pt idx="0">
                  <c:v>0.16</c:v>
                </c:pt>
                <c:pt idx="1">
                  <c:v>0.84</c:v>
                </c:pt>
              </c:numCache>
            </c:numRef>
          </c:val>
          <c:extLst>
            <c:ext xmlns:c16="http://schemas.microsoft.com/office/drawing/2014/chart" uri="{C3380CC4-5D6E-409C-BE32-E72D297353CC}">
              <c16:uniqueId val="{00000000-1E31-6D46-A140-B1B1A5EEFE33}"/>
            </c:ext>
          </c:extLst>
        </c:ser>
        <c:dLbls>
          <c:showLegendKey val="0"/>
          <c:showVal val="0"/>
          <c:showCatName val="0"/>
          <c:showSerName val="0"/>
          <c:showPercent val="1"/>
          <c:showBubbleSize val="0"/>
          <c:showLeaderLines val="1"/>
        </c:dLbls>
        <c:firstSliceAng val="0"/>
        <c:holeSize val="50"/>
      </c:doughnutChart>
      <c:spPr>
        <a:noFill/>
        <a:ln>
          <a:noFill/>
        </a:ln>
        <a:effectLst/>
      </c:spPr>
    </c:plotArea>
    <c:legend>
      <c:legendPos val="r"/>
      <c:layout>
        <c:manualLayout>
          <c:xMode val="edge"/>
          <c:yMode val="edge"/>
          <c:x val="0.65619082761596814"/>
          <c:y val="0.17770484534143133"/>
          <c:w val="0.3056836759582971"/>
          <c:h val="0.81523877348095997"/>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sv-SE"/>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sv-SE"/>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Blad1!$B$1</c:f>
              <c:strCache>
                <c:ptCount val="1"/>
                <c:pt idx="0">
                  <c:v>Serie 1</c:v>
                </c:pt>
              </c:strCache>
            </c:strRef>
          </c:tx>
          <c:spPr>
            <a:solidFill>
              <a:schemeClr val="accent1"/>
            </a:solidFill>
            <a:ln>
              <a:noFill/>
            </a:ln>
            <a:effectLst/>
          </c:spPr>
          <c:invertIfNegative val="0"/>
          <c:dLbls>
            <c:dLbl>
              <c:idx val="0"/>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391B-624D-B1C2-3A1FF9A164CB}"/>
                </c:ext>
              </c:extLst>
            </c:dLbl>
            <c:dLbl>
              <c:idx val="1"/>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391B-624D-B1C2-3A1FF9A164CB}"/>
                </c:ext>
              </c:extLst>
            </c:dLbl>
            <c:dLbl>
              <c:idx val="2"/>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391B-624D-B1C2-3A1FF9A164CB}"/>
                </c:ext>
              </c:extLst>
            </c:dLbl>
            <c:dLbl>
              <c:idx val="3"/>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391B-624D-B1C2-3A1FF9A164CB}"/>
                </c:ext>
              </c:extLst>
            </c:dLbl>
            <c:dLbl>
              <c:idx val="4"/>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391B-624D-B1C2-3A1FF9A164CB}"/>
                </c:ext>
              </c:extLst>
            </c:dLbl>
            <c:dLbl>
              <c:idx val="5"/>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391B-624D-B1C2-3A1FF9A164CB}"/>
                </c:ext>
              </c:extLst>
            </c:dLbl>
            <c:spPr>
              <a:noFill/>
              <a:ln>
                <a:noFill/>
              </a:ln>
              <a:effectLst/>
            </c:spPr>
            <c:txPr>
              <a:bodyPr rot="0" spcFirstLastPara="1" vertOverflow="ellipsis" vert="horz" wrap="square" lIns="38100" tIns="19050" rIns="38100" bIns="19050" anchor="ctr" anchorCtr="0">
                <a:spAutoFit/>
              </a:bodyPr>
              <a:lstStyle/>
              <a:p>
                <a:pPr algn="ctr">
                  <a:defRPr sz="1100" b="0" i="0" u="none" strike="noStrike" kern="1200" baseline="0">
                    <a:solidFill>
                      <a:schemeClr val="bg1"/>
                    </a:solidFill>
                    <a:latin typeface="+mn-lt"/>
                    <a:ea typeface="+mn-ea"/>
                    <a:cs typeface="+mn-cs"/>
                  </a:defRPr>
                </a:pPr>
                <a:endParaRPr lang="sv-SE"/>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Blad1!$A$2:$A$7</c:f>
              <c:strCache>
                <c:ptCount val="6"/>
                <c:pt idx="0">
                  <c:v>Time deviation</c:v>
                </c:pt>
                <c:pt idx="1">
                  <c:v>Quantity deviations</c:v>
                </c:pt>
                <c:pt idx="2">
                  <c:v>Product deviation</c:v>
                </c:pt>
                <c:pt idx="3">
                  <c:v>Quality deviation</c:v>
                </c:pt>
                <c:pt idx="4">
                  <c:v>Package/marketing devation</c:v>
                </c:pt>
                <c:pt idx="5">
                  <c:v>Documentation deviation</c:v>
                </c:pt>
              </c:strCache>
            </c:strRef>
          </c:cat>
          <c:val>
            <c:numRef>
              <c:f>Blad1!$B$2:$B$7</c:f>
              <c:numCache>
                <c:formatCode>0%</c:formatCode>
                <c:ptCount val="6"/>
                <c:pt idx="0">
                  <c:v>0.52</c:v>
                </c:pt>
                <c:pt idx="1">
                  <c:v>0.37</c:v>
                </c:pt>
                <c:pt idx="2">
                  <c:v>0.32</c:v>
                </c:pt>
                <c:pt idx="3">
                  <c:v>0.24</c:v>
                </c:pt>
                <c:pt idx="4">
                  <c:v>0.19</c:v>
                </c:pt>
                <c:pt idx="5">
                  <c:v>0.14000000000000001</c:v>
                </c:pt>
              </c:numCache>
            </c:numRef>
          </c:val>
          <c:extLst>
            <c:ext xmlns:c16="http://schemas.microsoft.com/office/drawing/2014/chart" uri="{C3380CC4-5D6E-409C-BE32-E72D297353CC}">
              <c16:uniqueId val="{00000000-391B-624D-B1C2-3A1FF9A164CB}"/>
            </c:ext>
          </c:extLst>
        </c:ser>
        <c:dLbls>
          <c:showLegendKey val="0"/>
          <c:showVal val="0"/>
          <c:showCatName val="0"/>
          <c:showSerName val="0"/>
          <c:showPercent val="0"/>
          <c:showBubbleSize val="0"/>
        </c:dLbls>
        <c:gapWidth val="50"/>
        <c:axId val="256677504"/>
        <c:axId val="256679152"/>
      </c:barChart>
      <c:catAx>
        <c:axId val="25667750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sv-SE"/>
          </a:p>
        </c:txPr>
        <c:crossAx val="256679152"/>
        <c:crosses val="autoZero"/>
        <c:auto val="1"/>
        <c:lblAlgn val="ctr"/>
        <c:lblOffset val="100"/>
        <c:noMultiLvlLbl val="0"/>
      </c:catAx>
      <c:valAx>
        <c:axId val="256679152"/>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sv-SE"/>
          </a:p>
        </c:txPr>
        <c:crossAx val="25667750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sv-SE"/>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61">
  <cs:axisTitle>
    <cs:lnRef idx="0"/>
    <cs:fillRef idx="0"/>
    <cs:effectRef idx="0"/>
    <cs:fontRef idx="minor">
      <a:schemeClr val="dk1">
        <a:lumMod val="65000"/>
        <a:lumOff val="35000"/>
      </a:schemeClr>
    </cs:fontRef>
    <cs:defRPr sz="900" kern="1200"/>
  </cs:axisTitle>
  <cs:categoryAxis>
    <cs:lnRef idx="0"/>
    <cs:fillRef idx="0"/>
    <cs:effectRef idx="0"/>
    <cs:fontRef idx="minor">
      <a:schemeClr val="dk1">
        <a:lumMod val="65000"/>
        <a:lumOff val="35000"/>
      </a:schemeClr>
    </cs:fontRef>
    <cs:defRPr sz="900" kern="1200"/>
  </cs:categoryAxis>
  <cs:chartArea>
    <cs:lnRef idx="0"/>
    <cs:fillRef idx="0"/>
    <cs:effectRef idx="0"/>
    <cs:fontRef idx="minor">
      <a:schemeClr val="dk1"/>
    </cs:fontRef>
    <cs:spPr>
      <a:pattFill prst="dkDnDiag">
        <a:fgClr>
          <a:schemeClr val="lt1">
            <a:lumMod val="95000"/>
          </a:schemeClr>
        </a:fgClr>
        <a:bgClr>
          <a:schemeClr val="lt1"/>
        </a:bgClr>
      </a:pattFill>
      <a:ln w="9525" cap="flat" cmpd="sng" algn="ctr">
        <a:solidFill>
          <a:schemeClr val="dk1">
            <a:lumMod val="15000"/>
            <a:lumOff val="8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317500" algn="ctr" rotWithShape="0">
          <a:prstClr val="black">
            <a:alpha val="25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20000"/>
          </a:prstClr>
        </a:outerShdw>
      </a:effectLst>
      <a:scene3d>
        <a:camera prst="orthographicFront"/>
        <a:lightRig rig="threePt" dir="t"/>
      </a:scene3d>
      <a:sp3d prstMaterial="matte"/>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noFill/>
      <a:ln w="9525" cap="flat" cmpd="sng" algn="ctr">
        <a:solidFill>
          <a:schemeClr val="dk1">
            <a:lumMod val="15000"/>
            <a:lumOff val="85000"/>
          </a:schemeClr>
        </a:solidFill>
        <a:round/>
      </a:ln>
    </cs:spPr>
    <cs:defRPr sz="9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65000"/>
            <a:lumOff val="35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65000"/>
            <a:lumOff val="35000"/>
          </a:schemeClr>
        </a:solidFill>
        <a:round/>
      </a:ln>
    </cs:spPr>
  </cs:errorBar>
  <cs:floor>
    <cs:lnRef idx="0"/>
    <cs:fillRef idx="0"/>
    <cs:effectRef idx="0"/>
    <cs:fontRef idx="minor">
      <a:schemeClr val="dk1"/>
    </cs:fontRef>
    <cs:spPr>
      <a:noFill/>
      <a:ln>
        <a:noFill/>
      </a:ln>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50000"/>
            <a:lumOff val="50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78000"/>
        </a:schemeClr>
      </a:solidFill>
    </cs:spPr>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inor">
      <a:schemeClr val="dk1">
        <a:lumMod val="65000"/>
        <a:lumOff val="35000"/>
      </a:schemeClr>
    </cs:fontRef>
    <cs:defRPr sz="1800" b="1" kern="120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65000"/>
            <a:lumOff val="35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wall>
</cs:chartStyle>
</file>

<file path=word/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F5C9EE1C8DFFC543B24B9A006B276840" ma:contentTypeVersion="1" ma:contentTypeDescription="Skapa ett nytt dokument." ma:contentTypeScope="" ma:versionID="b7f78f44f4591ca4492f5dad12c5391b">
  <xsd:schema xmlns:xsd="http://www.w3.org/2001/XMLSchema" xmlns:xs="http://www.w3.org/2001/XMLSchema" xmlns:p="http://schemas.microsoft.com/office/2006/metadata/properties" xmlns:ns1="http://schemas.microsoft.com/sharepoint/v3" targetNamespace="http://schemas.microsoft.com/office/2006/metadata/properties" ma:root="true" ma:fieldsID="b6879c1ade1d5e05fa798502b528f390"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malagt startdatum" ma:internalName="PublishingStartDate">
      <xsd:simpleType>
        <xsd:restriction base="dms:Unknown"/>
      </xsd:simpleType>
    </xsd:element>
    <xsd:element name="PublishingExpirationDate" ma:index="9" nillable="true" ma:displayName="Schemalagt slutdatum"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0245D05-87CD-48BB-82FC-75E5AE8F34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55D9301-383F-4AD5-A1E8-A0AFA0781A13}">
  <ds:schemaRefs>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5E0E0C47-C196-4A97-953C-7F4F92C77E08}">
  <ds:schemaRefs>
    <ds:schemaRef ds:uri="http://schemas.microsoft.com/sharepoint/v3/contenttype/forms"/>
  </ds:schemaRefs>
</ds:datastoreItem>
</file>

<file path=customXml/itemProps4.xml><?xml version="1.0" encoding="utf-8"?>
<ds:datastoreItem xmlns:ds="http://schemas.openxmlformats.org/officeDocument/2006/customXml" ds:itemID="{F597D728-7DC1-4609-93D4-0322448D14E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C:\Users\sasic\Downloads\Master's_thesis_template_2016.dotx</Template>
  <TotalTime>1</TotalTime>
  <Pages>55</Pages>
  <Words>15838</Words>
  <Characters>89803</Characters>
  <Application>Microsoft Office Word</Application>
  <DocSecurity>0</DocSecurity>
  <Lines>2302</Lines>
  <Paragraphs>625</Paragraphs>
  <ScaleCrop>false</ScaleCrop>
  <HeadingPairs>
    <vt:vector size="4" baseType="variant">
      <vt:variant>
        <vt:lpstr>Rubrik</vt:lpstr>
      </vt:variant>
      <vt:variant>
        <vt:i4>1</vt:i4>
      </vt:variant>
      <vt:variant>
        <vt:lpstr>Title</vt:lpstr>
      </vt:variant>
      <vt:variant>
        <vt:i4>1</vt:i4>
      </vt:variant>
    </vt:vector>
  </HeadingPairs>
  <TitlesOfParts>
    <vt:vector size="2" baseType="lpstr">
      <vt:lpstr>Master's thesis template_Word</vt:lpstr>
      <vt:lpstr>Master's thesis template_Word</vt:lpstr>
    </vt:vector>
  </TitlesOfParts>
  <Company>Chalmers</Company>
  <LinksUpToDate>false</LinksUpToDate>
  <CharactersWithSpaces>105016</CharactersWithSpaces>
  <SharedDoc>false</SharedDoc>
  <HLinks>
    <vt:vector size="306" baseType="variant">
      <vt:variant>
        <vt:i4>5308429</vt:i4>
      </vt:variant>
      <vt:variant>
        <vt:i4>291</vt:i4>
      </vt:variant>
      <vt:variant>
        <vt:i4>0</vt:i4>
      </vt:variant>
      <vt:variant>
        <vt:i4>5</vt:i4>
      </vt:variant>
      <vt:variant>
        <vt:lpwstr>https://bygglogistik.se/logistiktjanster/</vt:lpwstr>
      </vt:variant>
      <vt:variant>
        <vt:lpwstr/>
      </vt:variant>
      <vt:variant>
        <vt:i4>1441883</vt:i4>
      </vt:variant>
      <vt:variant>
        <vt:i4>288</vt:i4>
      </vt:variant>
      <vt:variant>
        <vt:i4>0</vt:i4>
      </vt:variant>
      <vt:variant>
        <vt:i4>5</vt:i4>
      </vt:variant>
      <vt:variant>
        <vt:lpwstr>https://chalmers.instructure.com/</vt:lpwstr>
      </vt:variant>
      <vt:variant>
        <vt:lpwstr/>
      </vt:variant>
      <vt:variant>
        <vt:i4>3014716</vt:i4>
      </vt:variant>
      <vt:variant>
        <vt:i4>285</vt:i4>
      </vt:variant>
      <vt:variant>
        <vt:i4>0</vt:i4>
      </vt:variant>
      <vt:variant>
        <vt:i4>5</vt:i4>
      </vt:variant>
      <vt:variant>
        <vt:lpwstr>https://www.qlocx.com/bygglogistik</vt:lpwstr>
      </vt:variant>
      <vt:variant>
        <vt:lpwstr/>
      </vt:variant>
      <vt:variant>
        <vt:i4>2162813</vt:i4>
      </vt:variant>
      <vt:variant>
        <vt:i4>282</vt:i4>
      </vt:variant>
      <vt:variant>
        <vt:i4>0</vt:i4>
      </vt:variant>
      <vt:variant>
        <vt:i4>5</vt:i4>
      </vt:variant>
      <vt:variant>
        <vt:lpwstr>https://myloc.se/sv/myloc-construction/</vt:lpwstr>
      </vt:variant>
      <vt:variant>
        <vt:lpwstr/>
      </vt:variant>
      <vt:variant>
        <vt:i4>2424890</vt:i4>
      </vt:variant>
      <vt:variant>
        <vt:i4>279</vt:i4>
      </vt:variant>
      <vt:variant>
        <vt:i4>0</vt:i4>
      </vt:variant>
      <vt:variant>
        <vt:i4>5</vt:i4>
      </vt:variant>
      <vt:variant>
        <vt:lpwstr>https://odr.chalmers.se/bitstream/20.500.12380/127605/1/127605.pdf</vt:lpwstr>
      </vt:variant>
      <vt:variant>
        <vt:lpwstr/>
      </vt:variant>
      <vt:variant>
        <vt:i4>1572927</vt:i4>
      </vt:variant>
      <vt:variant>
        <vt:i4>272</vt:i4>
      </vt:variant>
      <vt:variant>
        <vt:i4>0</vt:i4>
      </vt:variant>
      <vt:variant>
        <vt:i4>5</vt:i4>
      </vt:variant>
      <vt:variant>
        <vt:lpwstr/>
      </vt:variant>
      <vt:variant>
        <vt:lpwstr>_Toc73618568</vt:lpwstr>
      </vt:variant>
      <vt:variant>
        <vt:i4>1507391</vt:i4>
      </vt:variant>
      <vt:variant>
        <vt:i4>266</vt:i4>
      </vt:variant>
      <vt:variant>
        <vt:i4>0</vt:i4>
      </vt:variant>
      <vt:variant>
        <vt:i4>5</vt:i4>
      </vt:variant>
      <vt:variant>
        <vt:lpwstr/>
      </vt:variant>
      <vt:variant>
        <vt:lpwstr>_Toc73618567</vt:lpwstr>
      </vt:variant>
      <vt:variant>
        <vt:i4>1441855</vt:i4>
      </vt:variant>
      <vt:variant>
        <vt:i4>260</vt:i4>
      </vt:variant>
      <vt:variant>
        <vt:i4>0</vt:i4>
      </vt:variant>
      <vt:variant>
        <vt:i4>5</vt:i4>
      </vt:variant>
      <vt:variant>
        <vt:lpwstr/>
      </vt:variant>
      <vt:variant>
        <vt:lpwstr>_Toc73618566</vt:lpwstr>
      </vt:variant>
      <vt:variant>
        <vt:i4>1376319</vt:i4>
      </vt:variant>
      <vt:variant>
        <vt:i4>254</vt:i4>
      </vt:variant>
      <vt:variant>
        <vt:i4>0</vt:i4>
      </vt:variant>
      <vt:variant>
        <vt:i4>5</vt:i4>
      </vt:variant>
      <vt:variant>
        <vt:lpwstr/>
      </vt:variant>
      <vt:variant>
        <vt:lpwstr>_Toc73618565</vt:lpwstr>
      </vt:variant>
      <vt:variant>
        <vt:i4>1310783</vt:i4>
      </vt:variant>
      <vt:variant>
        <vt:i4>248</vt:i4>
      </vt:variant>
      <vt:variant>
        <vt:i4>0</vt:i4>
      </vt:variant>
      <vt:variant>
        <vt:i4>5</vt:i4>
      </vt:variant>
      <vt:variant>
        <vt:lpwstr/>
      </vt:variant>
      <vt:variant>
        <vt:lpwstr>_Toc73618564</vt:lpwstr>
      </vt:variant>
      <vt:variant>
        <vt:i4>1245247</vt:i4>
      </vt:variant>
      <vt:variant>
        <vt:i4>242</vt:i4>
      </vt:variant>
      <vt:variant>
        <vt:i4>0</vt:i4>
      </vt:variant>
      <vt:variant>
        <vt:i4>5</vt:i4>
      </vt:variant>
      <vt:variant>
        <vt:lpwstr/>
      </vt:variant>
      <vt:variant>
        <vt:lpwstr>_Toc73618563</vt:lpwstr>
      </vt:variant>
      <vt:variant>
        <vt:i4>1179711</vt:i4>
      </vt:variant>
      <vt:variant>
        <vt:i4>236</vt:i4>
      </vt:variant>
      <vt:variant>
        <vt:i4>0</vt:i4>
      </vt:variant>
      <vt:variant>
        <vt:i4>5</vt:i4>
      </vt:variant>
      <vt:variant>
        <vt:lpwstr/>
      </vt:variant>
      <vt:variant>
        <vt:lpwstr>_Toc73618562</vt:lpwstr>
      </vt:variant>
      <vt:variant>
        <vt:i4>1114175</vt:i4>
      </vt:variant>
      <vt:variant>
        <vt:i4>230</vt:i4>
      </vt:variant>
      <vt:variant>
        <vt:i4>0</vt:i4>
      </vt:variant>
      <vt:variant>
        <vt:i4>5</vt:i4>
      </vt:variant>
      <vt:variant>
        <vt:lpwstr/>
      </vt:variant>
      <vt:variant>
        <vt:lpwstr>_Toc73618561</vt:lpwstr>
      </vt:variant>
      <vt:variant>
        <vt:i4>1048639</vt:i4>
      </vt:variant>
      <vt:variant>
        <vt:i4>224</vt:i4>
      </vt:variant>
      <vt:variant>
        <vt:i4>0</vt:i4>
      </vt:variant>
      <vt:variant>
        <vt:i4>5</vt:i4>
      </vt:variant>
      <vt:variant>
        <vt:lpwstr/>
      </vt:variant>
      <vt:variant>
        <vt:lpwstr>_Toc73618560</vt:lpwstr>
      </vt:variant>
      <vt:variant>
        <vt:i4>1638460</vt:i4>
      </vt:variant>
      <vt:variant>
        <vt:i4>218</vt:i4>
      </vt:variant>
      <vt:variant>
        <vt:i4>0</vt:i4>
      </vt:variant>
      <vt:variant>
        <vt:i4>5</vt:i4>
      </vt:variant>
      <vt:variant>
        <vt:lpwstr/>
      </vt:variant>
      <vt:variant>
        <vt:lpwstr>_Toc73618559</vt:lpwstr>
      </vt:variant>
      <vt:variant>
        <vt:i4>1572924</vt:i4>
      </vt:variant>
      <vt:variant>
        <vt:i4>212</vt:i4>
      </vt:variant>
      <vt:variant>
        <vt:i4>0</vt:i4>
      </vt:variant>
      <vt:variant>
        <vt:i4>5</vt:i4>
      </vt:variant>
      <vt:variant>
        <vt:lpwstr/>
      </vt:variant>
      <vt:variant>
        <vt:lpwstr>_Toc73618558</vt:lpwstr>
      </vt:variant>
      <vt:variant>
        <vt:i4>1507388</vt:i4>
      </vt:variant>
      <vt:variant>
        <vt:i4>206</vt:i4>
      </vt:variant>
      <vt:variant>
        <vt:i4>0</vt:i4>
      </vt:variant>
      <vt:variant>
        <vt:i4>5</vt:i4>
      </vt:variant>
      <vt:variant>
        <vt:lpwstr/>
      </vt:variant>
      <vt:variant>
        <vt:lpwstr>_Toc73618557</vt:lpwstr>
      </vt:variant>
      <vt:variant>
        <vt:i4>1441852</vt:i4>
      </vt:variant>
      <vt:variant>
        <vt:i4>200</vt:i4>
      </vt:variant>
      <vt:variant>
        <vt:i4>0</vt:i4>
      </vt:variant>
      <vt:variant>
        <vt:i4>5</vt:i4>
      </vt:variant>
      <vt:variant>
        <vt:lpwstr/>
      </vt:variant>
      <vt:variant>
        <vt:lpwstr>_Toc73618556</vt:lpwstr>
      </vt:variant>
      <vt:variant>
        <vt:i4>1376316</vt:i4>
      </vt:variant>
      <vt:variant>
        <vt:i4>194</vt:i4>
      </vt:variant>
      <vt:variant>
        <vt:i4>0</vt:i4>
      </vt:variant>
      <vt:variant>
        <vt:i4>5</vt:i4>
      </vt:variant>
      <vt:variant>
        <vt:lpwstr/>
      </vt:variant>
      <vt:variant>
        <vt:lpwstr>_Toc73618555</vt:lpwstr>
      </vt:variant>
      <vt:variant>
        <vt:i4>1310780</vt:i4>
      </vt:variant>
      <vt:variant>
        <vt:i4>188</vt:i4>
      </vt:variant>
      <vt:variant>
        <vt:i4>0</vt:i4>
      </vt:variant>
      <vt:variant>
        <vt:i4>5</vt:i4>
      </vt:variant>
      <vt:variant>
        <vt:lpwstr/>
      </vt:variant>
      <vt:variant>
        <vt:lpwstr>_Toc73618554</vt:lpwstr>
      </vt:variant>
      <vt:variant>
        <vt:i4>1245244</vt:i4>
      </vt:variant>
      <vt:variant>
        <vt:i4>182</vt:i4>
      </vt:variant>
      <vt:variant>
        <vt:i4>0</vt:i4>
      </vt:variant>
      <vt:variant>
        <vt:i4>5</vt:i4>
      </vt:variant>
      <vt:variant>
        <vt:lpwstr/>
      </vt:variant>
      <vt:variant>
        <vt:lpwstr>_Toc73618553</vt:lpwstr>
      </vt:variant>
      <vt:variant>
        <vt:i4>1179708</vt:i4>
      </vt:variant>
      <vt:variant>
        <vt:i4>176</vt:i4>
      </vt:variant>
      <vt:variant>
        <vt:i4>0</vt:i4>
      </vt:variant>
      <vt:variant>
        <vt:i4>5</vt:i4>
      </vt:variant>
      <vt:variant>
        <vt:lpwstr/>
      </vt:variant>
      <vt:variant>
        <vt:lpwstr>_Toc73618552</vt:lpwstr>
      </vt:variant>
      <vt:variant>
        <vt:i4>1114172</vt:i4>
      </vt:variant>
      <vt:variant>
        <vt:i4>170</vt:i4>
      </vt:variant>
      <vt:variant>
        <vt:i4>0</vt:i4>
      </vt:variant>
      <vt:variant>
        <vt:i4>5</vt:i4>
      </vt:variant>
      <vt:variant>
        <vt:lpwstr/>
      </vt:variant>
      <vt:variant>
        <vt:lpwstr>_Toc73618551</vt:lpwstr>
      </vt:variant>
      <vt:variant>
        <vt:i4>1048636</vt:i4>
      </vt:variant>
      <vt:variant>
        <vt:i4>164</vt:i4>
      </vt:variant>
      <vt:variant>
        <vt:i4>0</vt:i4>
      </vt:variant>
      <vt:variant>
        <vt:i4>5</vt:i4>
      </vt:variant>
      <vt:variant>
        <vt:lpwstr/>
      </vt:variant>
      <vt:variant>
        <vt:lpwstr>_Toc73618550</vt:lpwstr>
      </vt:variant>
      <vt:variant>
        <vt:i4>1638461</vt:i4>
      </vt:variant>
      <vt:variant>
        <vt:i4>158</vt:i4>
      </vt:variant>
      <vt:variant>
        <vt:i4>0</vt:i4>
      </vt:variant>
      <vt:variant>
        <vt:i4>5</vt:i4>
      </vt:variant>
      <vt:variant>
        <vt:lpwstr/>
      </vt:variant>
      <vt:variant>
        <vt:lpwstr>_Toc73618549</vt:lpwstr>
      </vt:variant>
      <vt:variant>
        <vt:i4>1572925</vt:i4>
      </vt:variant>
      <vt:variant>
        <vt:i4>152</vt:i4>
      </vt:variant>
      <vt:variant>
        <vt:i4>0</vt:i4>
      </vt:variant>
      <vt:variant>
        <vt:i4>5</vt:i4>
      </vt:variant>
      <vt:variant>
        <vt:lpwstr/>
      </vt:variant>
      <vt:variant>
        <vt:lpwstr>_Toc73618548</vt:lpwstr>
      </vt:variant>
      <vt:variant>
        <vt:i4>1507389</vt:i4>
      </vt:variant>
      <vt:variant>
        <vt:i4>146</vt:i4>
      </vt:variant>
      <vt:variant>
        <vt:i4>0</vt:i4>
      </vt:variant>
      <vt:variant>
        <vt:i4>5</vt:i4>
      </vt:variant>
      <vt:variant>
        <vt:lpwstr/>
      </vt:variant>
      <vt:variant>
        <vt:lpwstr>_Toc73618547</vt:lpwstr>
      </vt:variant>
      <vt:variant>
        <vt:i4>1441853</vt:i4>
      </vt:variant>
      <vt:variant>
        <vt:i4>140</vt:i4>
      </vt:variant>
      <vt:variant>
        <vt:i4>0</vt:i4>
      </vt:variant>
      <vt:variant>
        <vt:i4>5</vt:i4>
      </vt:variant>
      <vt:variant>
        <vt:lpwstr/>
      </vt:variant>
      <vt:variant>
        <vt:lpwstr>_Toc73618546</vt:lpwstr>
      </vt:variant>
      <vt:variant>
        <vt:i4>1376317</vt:i4>
      </vt:variant>
      <vt:variant>
        <vt:i4>134</vt:i4>
      </vt:variant>
      <vt:variant>
        <vt:i4>0</vt:i4>
      </vt:variant>
      <vt:variant>
        <vt:i4>5</vt:i4>
      </vt:variant>
      <vt:variant>
        <vt:lpwstr/>
      </vt:variant>
      <vt:variant>
        <vt:lpwstr>_Toc73618545</vt:lpwstr>
      </vt:variant>
      <vt:variant>
        <vt:i4>1310781</vt:i4>
      </vt:variant>
      <vt:variant>
        <vt:i4>128</vt:i4>
      </vt:variant>
      <vt:variant>
        <vt:i4>0</vt:i4>
      </vt:variant>
      <vt:variant>
        <vt:i4>5</vt:i4>
      </vt:variant>
      <vt:variant>
        <vt:lpwstr/>
      </vt:variant>
      <vt:variant>
        <vt:lpwstr>_Toc73618544</vt:lpwstr>
      </vt:variant>
      <vt:variant>
        <vt:i4>1245245</vt:i4>
      </vt:variant>
      <vt:variant>
        <vt:i4>122</vt:i4>
      </vt:variant>
      <vt:variant>
        <vt:i4>0</vt:i4>
      </vt:variant>
      <vt:variant>
        <vt:i4>5</vt:i4>
      </vt:variant>
      <vt:variant>
        <vt:lpwstr/>
      </vt:variant>
      <vt:variant>
        <vt:lpwstr>_Toc73618543</vt:lpwstr>
      </vt:variant>
      <vt:variant>
        <vt:i4>1179709</vt:i4>
      </vt:variant>
      <vt:variant>
        <vt:i4>116</vt:i4>
      </vt:variant>
      <vt:variant>
        <vt:i4>0</vt:i4>
      </vt:variant>
      <vt:variant>
        <vt:i4>5</vt:i4>
      </vt:variant>
      <vt:variant>
        <vt:lpwstr/>
      </vt:variant>
      <vt:variant>
        <vt:lpwstr>_Toc73618542</vt:lpwstr>
      </vt:variant>
      <vt:variant>
        <vt:i4>1114173</vt:i4>
      </vt:variant>
      <vt:variant>
        <vt:i4>110</vt:i4>
      </vt:variant>
      <vt:variant>
        <vt:i4>0</vt:i4>
      </vt:variant>
      <vt:variant>
        <vt:i4>5</vt:i4>
      </vt:variant>
      <vt:variant>
        <vt:lpwstr/>
      </vt:variant>
      <vt:variant>
        <vt:lpwstr>_Toc73618541</vt:lpwstr>
      </vt:variant>
      <vt:variant>
        <vt:i4>1048637</vt:i4>
      </vt:variant>
      <vt:variant>
        <vt:i4>104</vt:i4>
      </vt:variant>
      <vt:variant>
        <vt:i4>0</vt:i4>
      </vt:variant>
      <vt:variant>
        <vt:i4>5</vt:i4>
      </vt:variant>
      <vt:variant>
        <vt:lpwstr/>
      </vt:variant>
      <vt:variant>
        <vt:lpwstr>_Toc73618540</vt:lpwstr>
      </vt:variant>
      <vt:variant>
        <vt:i4>1638458</vt:i4>
      </vt:variant>
      <vt:variant>
        <vt:i4>98</vt:i4>
      </vt:variant>
      <vt:variant>
        <vt:i4>0</vt:i4>
      </vt:variant>
      <vt:variant>
        <vt:i4>5</vt:i4>
      </vt:variant>
      <vt:variant>
        <vt:lpwstr/>
      </vt:variant>
      <vt:variant>
        <vt:lpwstr>_Toc73618539</vt:lpwstr>
      </vt:variant>
      <vt:variant>
        <vt:i4>1572922</vt:i4>
      </vt:variant>
      <vt:variant>
        <vt:i4>92</vt:i4>
      </vt:variant>
      <vt:variant>
        <vt:i4>0</vt:i4>
      </vt:variant>
      <vt:variant>
        <vt:i4>5</vt:i4>
      </vt:variant>
      <vt:variant>
        <vt:lpwstr/>
      </vt:variant>
      <vt:variant>
        <vt:lpwstr>_Toc73618538</vt:lpwstr>
      </vt:variant>
      <vt:variant>
        <vt:i4>1507386</vt:i4>
      </vt:variant>
      <vt:variant>
        <vt:i4>86</vt:i4>
      </vt:variant>
      <vt:variant>
        <vt:i4>0</vt:i4>
      </vt:variant>
      <vt:variant>
        <vt:i4>5</vt:i4>
      </vt:variant>
      <vt:variant>
        <vt:lpwstr/>
      </vt:variant>
      <vt:variant>
        <vt:lpwstr>_Toc73618537</vt:lpwstr>
      </vt:variant>
      <vt:variant>
        <vt:i4>1441850</vt:i4>
      </vt:variant>
      <vt:variant>
        <vt:i4>80</vt:i4>
      </vt:variant>
      <vt:variant>
        <vt:i4>0</vt:i4>
      </vt:variant>
      <vt:variant>
        <vt:i4>5</vt:i4>
      </vt:variant>
      <vt:variant>
        <vt:lpwstr/>
      </vt:variant>
      <vt:variant>
        <vt:lpwstr>_Toc73618536</vt:lpwstr>
      </vt:variant>
      <vt:variant>
        <vt:i4>1376314</vt:i4>
      </vt:variant>
      <vt:variant>
        <vt:i4>74</vt:i4>
      </vt:variant>
      <vt:variant>
        <vt:i4>0</vt:i4>
      </vt:variant>
      <vt:variant>
        <vt:i4>5</vt:i4>
      </vt:variant>
      <vt:variant>
        <vt:lpwstr/>
      </vt:variant>
      <vt:variant>
        <vt:lpwstr>_Toc73618535</vt:lpwstr>
      </vt:variant>
      <vt:variant>
        <vt:i4>1310778</vt:i4>
      </vt:variant>
      <vt:variant>
        <vt:i4>68</vt:i4>
      </vt:variant>
      <vt:variant>
        <vt:i4>0</vt:i4>
      </vt:variant>
      <vt:variant>
        <vt:i4>5</vt:i4>
      </vt:variant>
      <vt:variant>
        <vt:lpwstr/>
      </vt:variant>
      <vt:variant>
        <vt:lpwstr>_Toc73618534</vt:lpwstr>
      </vt:variant>
      <vt:variant>
        <vt:i4>1245242</vt:i4>
      </vt:variant>
      <vt:variant>
        <vt:i4>62</vt:i4>
      </vt:variant>
      <vt:variant>
        <vt:i4>0</vt:i4>
      </vt:variant>
      <vt:variant>
        <vt:i4>5</vt:i4>
      </vt:variant>
      <vt:variant>
        <vt:lpwstr/>
      </vt:variant>
      <vt:variant>
        <vt:lpwstr>_Toc73618533</vt:lpwstr>
      </vt:variant>
      <vt:variant>
        <vt:i4>1179706</vt:i4>
      </vt:variant>
      <vt:variant>
        <vt:i4>56</vt:i4>
      </vt:variant>
      <vt:variant>
        <vt:i4>0</vt:i4>
      </vt:variant>
      <vt:variant>
        <vt:i4>5</vt:i4>
      </vt:variant>
      <vt:variant>
        <vt:lpwstr/>
      </vt:variant>
      <vt:variant>
        <vt:lpwstr>_Toc73618532</vt:lpwstr>
      </vt:variant>
      <vt:variant>
        <vt:i4>1114170</vt:i4>
      </vt:variant>
      <vt:variant>
        <vt:i4>50</vt:i4>
      </vt:variant>
      <vt:variant>
        <vt:i4>0</vt:i4>
      </vt:variant>
      <vt:variant>
        <vt:i4>5</vt:i4>
      </vt:variant>
      <vt:variant>
        <vt:lpwstr/>
      </vt:variant>
      <vt:variant>
        <vt:lpwstr>_Toc73618531</vt:lpwstr>
      </vt:variant>
      <vt:variant>
        <vt:i4>1048634</vt:i4>
      </vt:variant>
      <vt:variant>
        <vt:i4>44</vt:i4>
      </vt:variant>
      <vt:variant>
        <vt:i4>0</vt:i4>
      </vt:variant>
      <vt:variant>
        <vt:i4>5</vt:i4>
      </vt:variant>
      <vt:variant>
        <vt:lpwstr/>
      </vt:variant>
      <vt:variant>
        <vt:lpwstr>_Toc73618530</vt:lpwstr>
      </vt:variant>
      <vt:variant>
        <vt:i4>1638459</vt:i4>
      </vt:variant>
      <vt:variant>
        <vt:i4>38</vt:i4>
      </vt:variant>
      <vt:variant>
        <vt:i4>0</vt:i4>
      </vt:variant>
      <vt:variant>
        <vt:i4>5</vt:i4>
      </vt:variant>
      <vt:variant>
        <vt:lpwstr/>
      </vt:variant>
      <vt:variant>
        <vt:lpwstr>_Toc73618529</vt:lpwstr>
      </vt:variant>
      <vt:variant>
        <vt:i4>1572923</vt:i4>
      </vt:variant>
      <vt:variant>
        <vt:i4>32</vt:i4>
      </vt:variant>
      <vt:variant>
        <vt:i4>0</vt:i4>
      </vt:variant>
      <vt:variant>
        <vt:i4>5</vt:i4>
      </vt:variant>
      <vt:variant>
        <vt:lpwstr/>
      </vt:variant>
      <vt:variant>
        <vt:lpwstr>_Toc73618528</vt:lpwstr>
      </vt:variant>
      <vt:variant>
        <vt:i4>1507387</vt:i4>
      </vt:variant>
      <vt:variant>
        <vt:i4>26</vt:i4>
      </vt:variant>
      <vt:variant>
        <vt:i4>0</vt:i4>
      </vt:variant>
      <vt:variant>
        <vt:i4>5</vt:i4>
      </vt:variant>
      <vt:variant>
        <vt:lpwstr/>
      </vt:variant>
      <vt:variant>
        <vt:lpwstr>_Toc73618527</vt:lpwstr>
      </vt:variant>
      <vt:variant>
        <vt:i4>1441851</vt:i4>
      </vt:variant>
      <vt:variant>
        <vt:i4>20</vt:i4>
      </vt:variant>
      <vt:variant>
        <vt:i4>0</vt:i4>
      </vt:variant>
      <vt:variant>
        <vt:i4>5</vt:i4>
      </vt:variant>
      <vt:variant>
        <vt:lpwstr/>
      </vt:variant>
      <vt:variant>
        <vt:lpwstr>_Toc73618526</vt:lpwstr>
      </vt:variant>
      <vt:variant>
        <vt:i4>1376315</vt:i4>
      </vt:variant>
      <vt:variant>
        <vt:i4>14</vt:i4>
      </vt:variant>
      <vt:variant>
        <vt:i4>0</vt:i4>
      </vt:variant>
      <vt:variant>
        <vt:i4>5</vt:i4>
      </vt:variant>
      <vt:variant>
        <vt:lpwstr/>
      </vt:variant>
      <vt:variant>
        <vt:lpwstr>_Toc73618525</vt:lpwstr>
      </vt:variant>
      <vt:variant>
        <vt:i4>1310779</vt:i4>
      </vt:variant>
      <vt:variant>
        <vt:i4>8</vt:i4>
      </vt:variant>
      <vt:variant>
        <vt:i4>0</vt:i4>
      </vt:variant>
      <vt:variant>
        <vt:i4>5</vt:i4>
      </vt:variant>
      <vt:variant>
        <vt:lpwstr/>
      </vt:variant>
      <vt:variant>
        <vt:lpwstr>_Toc73618524</vt:lpwstr>
      </vt:variant>
      <vt:variant>
        <vt:i4>1245243</vt:i4>
      </vt:variant>
      <vt:variant>
        <vt:i4>2</vt:i4>
      </vt:variant>
      <vt:variant>
        <vt:i4>0</vt:i4>
      </vt:variant>
      <vt:variant>
        <vt:i4>5</vt:i4>
      </vt:variant>
      <vt:variant>
        <vt:lpwstr/>
      </vt:variant>
      <vt:variant>
        <vt:lpwstr>_Toc73618523</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Master's thesis template_Word</dc:title>
  <dc:subject/>
  <dc:creator>Angela Sasic Kalagasidis</dc:creator>
  <cp:keywords/>
  <cp:lastModifiedBy>Rami el Hamad</cp:lastModifiedBy>
  <cp:revision>2</cp:revision>
  <cp:lastPrinted>2015-02-01T20:34:00Z</cp:lastPrinted>
  <dcterms:created xsi:type="dcterms:W3CDTF">2021-06-03T11:41:00Z</dcterms:created>
  <dcterms:modified xsi:type="dcterms:W3CDTF">2021-06-03T11:41:00Z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0x010100F5C9EE1C8DFFC543B24B9A006B276840</vt:lpwstr>
  </property>
</Properties>
</file>